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0" r:id="rId4"/>
    <p:sldId id="259" r:id="rId5"/>
    <p:sldId id="258"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2EB3F03A-9FE5-4C51-8A2C-CCC36F4A1716}" type="datetimeFigureOut">
              <a:rPr lang="en-US" smtClean="0"/>
              <a:t>12/10/2019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458191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2EB3F03A-9FE5-4C51-8A2C-CCC36F4A1716}" type="datetimeFigureOut">
              <a:rPr lang="en-US" smtClean="0"/>
              <a:t>12/10/2019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2088507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2EB3F03A-9FE5-4C51-8A2C-CCC36F4A1716}" type="datetimeFigureOut">
              <a:rPr lang="en-US" smtClean="0"/>
              <a:t>12/10/2019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103395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2EB3F03A-9FE5-4C51-8A2C-CCC36F4A1716}" type="datetimeFigureOut">
              <a:rPr lang="en-US" smtClean="0"/>
              <a:t>12/10/2019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221452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2EB3F03A-9FE5-4C51-8A2C-CCC36F4A1716}" type="datetimeFigureOut">
              <a:rPr lang="en-US" smtClean="0"/>
              <a:t>12/10/2019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69247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2EB3F03A-9FE5-4C51-8A2C-CCC36F4A1716}" type="datetimeFigureOut">
              <a:rPr lang="en-US" smtClean="0"/>
              <a:t>12/10/2019</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119497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2EB3F03A-9FE5-4C51-8A2C-CCC36F4A1716}" type="datetimeFigureOut">
              <a:rPr lang="en-US" smtClean="0"/>
              <a:t>12/10/2019</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56842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2EB3F03A-9FE5-4C51-8A2C-CCC36F4A1716}" type="datetimeFigureOut">
              <a:rPr lang="en-US" smtClean="0"/>
              <a:t>12/10/2019</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195037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EB3F03A-9FE5-4C51-8A2C-CCC36F4A1716}" type="datetimeFigureOut">
              <a:rPr lang="en-US" smtClean="0"/>
              <a:t>12/10/2019</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55216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EB3F03A-9FE5-4C51-8A2C-CCC36F4A1716}" type="datetimeFigureOut">
              <a:rPr lang="en-US" smtClean="0"/>
              <a:t>12/10/2019</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210761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EB3F03A-9FE5-4C51-8A2C-CCC36F4A1716}" type="datetimeFigureOut">
              <a:rPr lang="en-US" smtClean="0"/>
              <a:t>12/10/2019</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3F94141-3848-433F-866D-5262436C69AE}" type="slidenum">
              <a:rPr lang="en-US" smtClean="0"/>
              <a:t>‹Nº›</a:t>
            </a:fld>
            <a:endParaRPr lang="en-US"/>
          </a:p>
        </p:txBody>
      </p:sp>
    </p:spTree>
    <p:extLst>
      <p:ext uri="{BB962C8B-B14F-4D97-AF65-F5344CB8AC3E}">
        <p14:creationId xmlns:p14="http://schemas.microsoft.com/office/powerpoint/2010/main" val="63755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3F03A-9FE5-4C51-8A2C-CCC36F4A1716}" type="datetimeFigureOut">
              <a:rPr lang="en-US" smtClean="0"/>
              <a:t>12/10/2019</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94141-3848-433F-866D-5262436C69AE}" type="slidenum">
              <a:rPr lang="en-US" smtClean="0"/>
              <a:t>‹Nº›</a:t>
            </a:fld>
            <a:endParaRPr lang="en-US"/>
          </a:p>
        </p:txBody>
      </p:sp>
    </p:spTree>
    <p:extLst>
      <p:ext uri="{BB962C8B-B14F-4D97-AF65-F5344CB8AC3E}">
        <p14:creationId xmlns:p14="http://schemas.microsoft.com/office/powerpoint/2010/main" val="2980588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225118478"/>
              </p:ext>
            </p:extLst>
          </p:nvPr>
        </p:nvGraphicFramePr>
        <p:xfrm>
          <a:off x="2364170" y="3759095"/>
          <a:ext cx="8062365" cy="185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3366935925"/>
                    </a:ext>
                  </a:extLst>
                </a:gridCol>
                <a:gridCol w="3998365">
                  <a:extLst>
                    <a:ext uri="{9D8B030D-6E8A-4147-A177-3AD203B41FA5}">
                      <a16:colId xmlns:a16="http://schemas.microsoft.com/office/drawing/2014/main" xmlns="" val="4051227944"/>
                    </a:ext>
                  </a:extLst>
                </a:gridCol>
              </a:tblGrid>
              <a:tr h="370840">
                <a:tc>
                  <a:txBody>
                    <a:bodyPr/>
                    <a:lstStyle/>
                    <a:p>
                      <a:r>
                        <a:rPr lang="es-ES" dirty="0" smtClean="0"/>
                        <a:t>Estructura</a:t>
                      </a:r>
                      <a:r>
                        <a:rPr lang="es-ES" baseline="0" dirty="0" smtClean="0"/>
                        <a:t> actual</a:t>
                      </a:r>
                      <a:endParaRPr lang="en-US" dirty="0"/>
                    </a:p>
                  </a:txBody>
                  <a:tcPr/>
                </a:tc>
                <a:tc>
                  <a:txBody>
                    <a:bodyPr/>
                    <a:lstStyle/>
                    <a:p>
                      <a:r>
                        <a:rPr lang="es-ES" dirty="0" smtClean="0"/>
                        <a:t>Estructura propuesta</a:t>
                      </a:r>
                      <a:endParaRPr lang="en-US" dirty="0"/>
                    </a:p>
                  </a:txBody>
                  <a:tcPr/>
                </a:tc>
                <a:extLst>
                  <a:ext uri="{0D108BD9-81ED-4DB2-BD59-A6C34878D82A}">
                    <a16:rowId xmlns:a16="http://schemas.microsoft.com/office/drawing/2014/main" xmlns="" val="2023350957"/>
                  </a:ext>
                </a:extLst>
              </a:tr>
              <a:tr h="370840">
                <a:tc>
                  <a:txBody>
                    <a:bodyPr/>
                    <a:lstStyle/>
                    <a:p>
                      <a:pPr marL="342900" indent="-342900">
                        <a:buAutoNum type="arabicPeriod"/>
                      </a:pPr>
                      <a:r>
                        <a:rPr lang="es-ES" baseline="0" dirty="0" smtClean="0"/>
                        <a:t>Datos universidad de origen</a:t>
                      </a:r>
                      <a:endParaRPr lang="en-US" dirty="0"/>
                    </a:p>
                  </a:txBody>
                  <a:tcPr/>
                </a:tc>
                <a:tc>
                  <a:txBody>
                    <a:bodyPr/>
                    <a:lstStyle/>
                    <a:p>
                      <a:r>
                        <a:rPr lang="es-ES" dirty="0" smtClean="0"/>
                        <a:t>1. Datos estudiante</a:t>
                      </a:r>
                      <a:endParaRPr lang="en-US" dirty="0"/>
                    </a:p>
                  </a:txBody>
                  <a:tcPr/>
                </a:tc>
                <a:extLst>
                  <a:ext uri="{0D108BD9-81ED-4DB2-BD59-A6C34878D82A}">
                    <a16:rowId xmlns:a16="http://schemas.microsoft.com/office/drawing/2014/main" xmlns="" val="3431976907"/>
                  </a:ext>
                </a:extLst>
              </a:tr>
              <a:tr h="370840">
                <a:tc>
                  <a:txBody>
                    <a:bodyPr/>
                    <a:lstStyle/>
                    <a:p>
                      <a:r>
                        <a:rPr lang="es-ES" dirty="0" smtClean="0"/>
                        <a:t>2. Datos universidad de destino</a:t>
                      </a:r>
                      <a:endParaRPr lang="en-US" dirty="0"/>
                    </a:p>
                  </a:txBody>
                  <a:tcPr/>
                </a:tc>
                <a:tc>
                  <a:txBody>
                    <a:bodyPr/>
                    <a:lstStyle/>
                    <a:p>
                      <a:r>
                        <a:rPr lang="es-ES" dirty="0" smtClean="0"/>
                        <a:t>2.</a:t>
                      </a:r>
                      <a:r>
                        <a:rPr lang="es-ES" baseline="0" dirty="0" smtClean="0"/>
                        <a:t> Datos académicos</a:t>
                      </a:r>
                      <a:endParaRPr lang="en-US" dirty="0"/>
                    </a:p>
                  </a:txBody>
                  <a:tcPr/>
                </a:tc>
                <a:extLst>
                  <a:ext uri="{0D108BD9-81ED-4DB2-BD59-A6C34878D82A}">
                    <a16:rowId xmlns:a16="http://schemas.microsoft.com/office/drawing/2014/main" xmlns="" val="2521816543"/>
                  </a:ext>
                </a:extLst>
              </a:tr>
              <a:tr h="370840">
                <a:tc>
                  <a:txBody>
                    <a:bodyPr/>
                    <a:lstStyle/>
                    <a:p>
                      <a:r>
                        <a:rPr lang="es-ES" dirty="0" smtClean="0"/>
                        <a:t>3. Datos estudiante</a:t>
                      </a:r>
                      <a:endParaRPr lang="en-US" dirty="0"/>
                    </a:p>
                  </a:txBody>
                  <a:tcPr/>
                </a:tc>
                <a:tc>
                  <a:txBody>
                    <a:bodyPr/>
                    <a:lstStyle/>
                    <a:p>
                      <a:r>
                        <a:rPr lang="es-ES" dirty="0" smtClean="0"/>
                        <a:t>3. </a:t>
                      </a:r>
                      <a:r>
                        <a:rPr lang="es-ES" baseline="0" dirty="0" smtClean="0"/>
                        <a:t>Compromiso estudiante</a:t>
                      </a:r>
                      <a:endParaRPr lang="en-US" dirty="0"/>
                    </a:p>
                  </a:txBody>
                  <a:tcPr/>
                </a:tc>
                <a:extLst>
                  <a:ext uri="{0D108BD9-81ED-4DB2-BD59-A6C34878D82A}">
                    <a16:rowId xmlns:a16="http://schemas.microsoft.com/office/drawing/2014/main" xmlns="" val="1566504718"/>
                  </a:ext>
                </a:extLst>
              </a:tr>
              <a:tr h="370840">
                <a:tc>
                  <a:txBody>
                    <a:bodyPr/>
                    <a:lstStyle/>
                    <a:p>
                      <a:r>
                        <a:rPr lang="es-ES" dirty="0" smtClean="0"/>
                        <a:t>4. Compromiso estudiante</a:t>
                      </a:r>
                      <a:endParaRPr lang="en-US" dirty="0"/>
                    </a:p>
                  </a:txBody>
                  <a:tcPr/>
                </a:tc>
                <a:tc>
                  <a:txBody>
                    <a:bodyPr/>
                    <a:lstStyle/>
                    <a:p>
                      <a:endParaRPr lang="en-US" dirty="0"/>
                    </a:p>
                  </a:txBody>
                  <a:tcPr/>
                </a:tc>
                <a:extLst>
                  <a:ext uri="{0D108BD9-81ED-4DB2-BD59-A6C34878D82A}">
                    <a16:rowId xmlns:a16="http://schemas.microsoft.com/office/drawing/2014/main" xmlns="" val="3827363205"/>
                  </a:ext>
                </a:extLst>
              </a:tr>
            </a:tbl>
          </a:graphicData>
        </a:graphic>
      </p:graphicFrame>
      <p:sp>
        <p:nvSpPr>
          <p:cNvPr id="5" name="CuadroTexto 4"/>
          <p:cNvSpPr txBox="1"/>
          <p:nvPr/>
        </p:nvSpPr>
        <p:spPr>
          <a:xfrm>
            <a:off x="2109511" y="335127"/>
            <a:ext cx="7563262" cy="830997"/>
          </a:xfrm>
          <a:prstGeom prst="rect">
            <a:avLst/>
          </a:prstGeom>
          <a:noFill/>
        </p:spPr>
        <p:txBody>
          <a:bodyPr wrap="square" rtlCol="0">
            <a:spAutoFit/>
          </a:bodyPr>
          <a:lstStyle/>
          <a:p>
            <a:pPr algn="ctr"/>
            <a:r>
              <a:rPr lang="es-CL" sz="2400" dirty="0" smtClean="0"/>
              <a:t>Propuesta de actualización del formulario de postulación</a:t>
            </a:r>
          </a:p>
          <a:p>
            <a:pPr algn="ctr"/>
            <a:r>
              <a:rPr lang="es-CL" sz="2400" dirty="0" smtClean="0"/>
              <a:t>Programa ESCALA de Grado de AUGM</a:t>
            </a:r>
            <a:r>
              <a:rPr lang="es-CL" dirty="0" smtClean="0"/>
              <a:t>	</a:t>
            </a:r>
            <a:endParaRPr lang="en-US"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239" y="45791"/>
            <a:ext cx="1317534" cy="1664254"/>
          </a:xfrm>
          <a:prstGeom prst="rect">
            <a:avLst/>
          </a:prstGeom>
        </p:spPr>
      </p:pic>
      <p:sp>
        <p:nvSpPr>
          <p:cNvPr id="7" name="CuadroTexto 6"/>
          <p:cNvSpPr txBox="1"/>
          <p:nvPr/>
        </p:nvSpPr>
        <p:spPr>
          <a:xfrm>
            <a:off x="8173183" y="3432105"/>
            <a:ext cx="2217726" cy="584775"/>
          </a:xfrm>
          <a:prstGeom prst="rect">
            <a:avLst/>
          </a:prstGeom>
          <a:noFill/>
        </p:spPr>
        <p:txBody>
          <a:bodyPr wrap="square" rtlCol="0">
            <a:spAutoFit/>
          </a:bodyPr>
          <a:lstStyle/>
          <a:p>
            <a:r>
              <a:rPr lang="es-CL" sz="1400" dirty="0" smtClean="0"/>
              <a:t> </a:t>
            </a:r>
            <a:r>
              <a:rPr lang="es-CL" dirty="0">
                <a:solidFill>
                  <a:srgbClr val="FF6600"/>
                </a:solidFill>
              </a:rPr>
              <a:t>FORM – AUGM /EE1</a:t>
            </a:r>
          </a:p>
          <a:p>
            <a:endParaRPr lang="en-US" sz="1400"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639" y="198191"/>
            <a:ext cx="1317534" cy="1664254"/>
          </a:xfrm>
          <a:prstGeom prst="rect">
            <a:avLst/>
          </a:prstGeom>
        </p:spPr>
      </p:pic>
      <p:sp>
        <p:nvSpPr>
          <p:cNvPr id="9" name="CuadroTexto 8"/>
          <p:cNvSpPr txBox="1"/>
          <p:nvPr/>
        </p:nvSpPr>
        <p:spPr>
          <a:xfrm>
            <a:off x="2109511" y="1862445"/>
            <a:ext cx="8281398" cy="1569660"/>
          </a:xfrm>
          <a:prstGeom prst="rect">
            <a:avLst/>
          </a:prstGeom>
          <a:noFill/>
        </p:spPr>
        <p:txBody>
          <a:bodyPr wrap="square" rtlCol="0">
            <a:spAutoFit/>
          </a:bodyPr>
          <a:lstStyle/>
          <a:p>
            <a:r>
              <a:rPr lang="es-CL" sz="2400" dirty="0">
                <a:solidFill>
                  <a:srgbClr val="FF6600"/>
                </a:solidFill>
              </a:rPr>
              <a:t>Principales ventajas: </a:t>
            </a:r>
          </a:p>
          <a:p>
            <a:endParaRPr lang="es-CL" dirty="0" smtClean="0"/>
          </a:p>
          <a:p>
            <a:pPr marL="342900" indent="-342900">
              <a:buAutoNum type="arabicPeriod"/>
            </a:pPr>
            <a:r>
              <a:rPr lang="es-CL" dirty="0" smtClean="0"/>
              <a:t>Al ser PDF editable, será completado en el PC y no habrá problemas de legibilidad </a:t>
            </a:r>
          </a:p>
          <a:p>
            <a:pPr marL="342900" indent="-342900">
              <a:buAutoNum type="arabicPeriod"/>
            </a:pPr>
            <a:r>
              <a:rPr lang="es-CL" dirty="0" smtClean="0"/>
              <a:t> Se simplifica el formulario para mayor independencia de los postulantes (al no requerir los datos de los coordinadores de la universidad de origen y de destino</a:t>
            </a:r>
            <a:endParaRPr lang="en-US" dirty="0"/>
          </a:p>
        </p:txBody>
      </p:sp>
    </p:spTree>
    <p:extLst>
      <p:ext uri="{BB962C8B-B14F-4D97-AF65-F5344CB8AC3E}">
        <p14:creationId xmlns:p14="http://schemas.microsoft.com/office/powerpoint/2010/main" val="317971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890650" y="213753"/>
            <a:ext cx="4725756" cy="6691745"/>
          </a:xfrm>
          <a:prstGeom prst="rect">
            <a:avLst/>
          </a:prstGeom>
        </p:spPr>
      </p:pic>
      <p:pic>
        <p:nvPicPr>
          <p:cNvPr id="4" name="Imagen 3"/>
          <p:cNvPicPr>
            <a:picLocks noChangeAspect="1"/>
          </p:cNvPicPr>
          <p:nvPr/>
        </p:nvPicPr>
        <p:blipFill>
          <a:blip r:embed="rId3"/>
          <a:stretch>
            <a:fillRect/>
          </a:stretch>
        </p:blipFill>
        <p:spPr>
          <a:xfrm>
            <a:off x="7065014" y="523711"/>
            <a:ext cx="4204668" cy="6048309"/>
          </a:xfrm>
          <a:prstGeom prst="rect">
            <a:avLst/>
          </a:prstGeom>
        </p:spPr>
      </p:pic>
      <p:sp>
        <p:nvSpPr>
          <p:cNvPr id="5" name="CuadroTexto 4"/>
          <p:cNvSpPr txBox="1"/>
          <p:nvPr/>
        </p:nvSpPr>
        <p:spPr>
          <a:xfrm>
            <a:off x="1239948" y="-28955"/>
            <a:ext cx="3913944" cy="461665"/>
          </a:xfrm>
          <a:prstGeom prst="rect">
            <a:avLst/>
          </a:prstGeom>
          <a:noFill/>
        </p:spPr>
        <p:txBody>
          <a:bodyPr wrap="square" rtlCol="0">
            <a:spAutoFit/>
          </a:bodyPr>
          <a:lstStyle/>
          <a:p>
            <a:r>
              <a:rPr lang="es-CL" sz="2400" dirty="0" smtClean="0">
                <a:solidFill>
                  <a:srgbClr val="FF6600"/>
                </a:solidFill>
              </a:rPr>
              <a:t>Formulario actual</a:t>
            </a:r>
            <a:r>
              <a:rPr lang="es-CL" sz="2400" dirty="0">
                <a:solidFill>
                  <a:srgbClr val="FF6600"/>
                </a:solidFill>
              </a:rPr>
              <a:t>, página</a:t>
            </a:r>
            <a:r>
              <a:rPr lang="es-CL" dirty="0" smtClean="0">
                <a:solidFill>
                  <a:schemeClr val="accent4">
                    <a:lumMod val="75000"/>
                  </a:schemeClr>
                </a:solidFill>
              </a:rPr>
              <a:t> </a:t>
            </a:r>
            <a:r>
              <a:rPr lang="es-CL" sz="2400" dirty="0">
                <a:solidFill>
                  <a:srgbClr val="FF6600"/>
                </a:solidFill>
              </a:rPr>
              <a:t>1</a:t>
            </a:r>
            <a:endParaRPr lang="en-US" sz="2400" dirty="0">
              <a:solidFill>
                <a:srgbClr val="FF6600"/>
              </a:solidFill>
            </a:endParaRPr>
          </a:p>
        </p:txBody>
      </p:sp>
      <p:sp>
        <p:nvSpPr>
          <p:cNvPr id="6" name="CuadroTexto 5"/>
          <p:cNvSpPr txBox="1"/>
          <p:nvPr/>
        </p:nvSpPr>
        <p:spPr>
          <a:xfrm>
            <a:off x="7287491" y="2669"/>
            <a:ext cx="4904509" cy="461665"/>
          </a:xfrm>
          <a:prstGeom prst="rect">
            <a:avLst/>
          </a:prstGeom>
          <a:noFill/>
        </p:spPr>
        <p:txBody>
          <a:bodyPr wrap="square" rtlCol="0">
            <a:spAutoFit/>
          </a:bodyPr>
          <a:lstStyle/>
          <a:p>
            <a:r>
              <a:rPr lang="es-CL" sz="2400" dirty="0">
                <a:solidFill>
                  <a:srgbClr val="FF6600"/>
                </a:solidFill>
              </a:rPr>
              <a:t>Propuesta, página 1</a:t>
            </a:r>
            <a:endParaRPr lang="en-US" sz="2400" dirty="0">
              <a:solidFill>
                <a:srgbClr val="FF6600"/>
              </a:solidFill>
            </a:endParaRPr>
          </a:p>
        </p:txBody>
      </p:sp>
    </p:spTree>
    <p:extLst>
      <p:ext uri="{BB962C8B-B14F-4D97-AF65-F5344CB8AC3E}">
        <p14:creationId xmlns:p14="http://schemas.microsoft.com/office/powerpoint/2010/main" val="56944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239" y="45791"/>
            <a:ext cx="1317534" cy="1664254"/>
          </a:xfrm>
          <a:prstGeom prst="rect">
            <a:avLst/>
          </a:prstGeom>
        </p:spPr>
      </p:pic>
      <p:sp>
        <p:nvSpPr>
          <p:cNvPr id="3" name="CuadroTexto 2"/>
          <p:cNvSpPr txBox="1"/>
          <p:nvPr/>
        </p:nvSpPr>
        <p:spPr>
          <a:xfrm>
            <a:off x="1805049" y="558139"/>
            <a:ext cx="9756873" cy="3416320"/>
          </a:xfrm>
          <a:prstGeom prst="rect">
            <a:avLst/>
          </a:prstGeom>
          <a:noFill/>
        </p:spPr>
        <p:txBody>
          <a:bodyPr wrap="square" rtlCol="0">
            <a:spAutoFit/>
          </a:bodyPr>
          <a:lstStyle/>
          <a:p>
            <a:pPr algn="just"/>
            <a:r>
              <a:rPr lang="es-ES" dirty="0" smtClean="0"/>
              <a:t>Los datos de la universidad de origen y de destino los tenemos todos los coordinadores, la Secretaría los envía al inicio de cada convocatoria. En el formulario suelen estar en blanco o vienen a la oficina a pedirlos. Si cada estudiante postula a 3 universidades y viene una vez por cada universidad a la que postula… en la USACH tenemos 18 cupos semestrales…</a:t>
            </a:r>
          </a:p>
          <a:p>
            <a:pPr algn="just"/>
            <a:endParaRPr lang="es-ES" dirty="0"/>
          </a:p>
          <a:p>
            <a:pPr algn="just"/>
            <a:r>
              <a:rPr lang="es-ES" dirty="0" smtClean="0"/>
              <a:t>Entonces se cambia la estructura y quedarían los datos del estudiante al inicio de la página y en el punto 2 va (en una línea) el nombre de la universidad de origen y de la de destino. También se incluye en esta sección la carrera y facultad. Actualmente aparece como área de estudio y suele quedar en blanco, al igual que el periodo de estudio y ya arriba se les pregunta a qué semestre postulan.</a:t>
            </a:r>
          </a:p>
          <a:p>
            <a:pPr algn="just"/>
            <a:endParaRPr lang="es-ES" dirty="0" smtClean="0"/>
          </a:p>
          <a:p>
            <a:pPr algn="just"/>
            <a:r>
              <a:rPr lang="es-ES" dirty="0" smtClean="0"/>
              <a:t>Además se agrega el logo de la universidad de origen (arriba a la derecha) para que el gestor de la universidad que recibe la postulación lo pueda identificar rápidamente.</a:t>
            </a:r>
            <a:endParaRPr lang="en-US" dirty="0"/>
          </a:p>
        </p:txBody>
      </p:sp>
      <p:sp>
        <p:nvSpPr>
          <p:cNvPr id="4" name="CuadroTexto 3"/>
          <p:cNvSpPr txBox="1"/>
          <p:nvPr/>
        </p:nvSpPr>
        <p:spPr>
          <a:xfrm>
            <a:off x="1805048" y="3998209"/>
            <a:ext cx="9756873" cy="2677656"/>
          </a:xfrm>
          <a:prstGeom prst="rect">
            <a:avLst/>
          </a:prstGeom>
          <a:noFill/>
        </p:spPr>
        <p:txBody>
          <a:bodyPr wrap="square" rtlCol="0">
            <a:spAutoFit/>
          </a:bodyPr>
          <a:lstStyle/>
          <a:p>
            <a:r>
              <a:rPr lang="es-CL" sz="2400" dirty="0" smtClean="0">
                <a:solidFill>
                  <a:srgbClr val="FF6600"/>
                </a:solidFill>
              </a:rPr>
              <a:t>Punto 4: compromiso </a:t>
            </a:r>
            <a:r>
              <a:rPr lang="es-CL" sz="2400" dirty="0">
                <a:solidFill>
                  <a:srgbClr val="FF6600"/>
                </a:solidFill>
              </a:rPr>
              <a:t>del </a:t>
            </a:r>
            <a:r>
              <a:rPr lang="es-CL" sz="2400" dirty="0" smtClean="0">
                <a:solidFill>
                  <a:srgbClr val="FF6600"/>
                </a:solidFill>
              </a:rPr>
              <a:t>estudiante</a:t>
            </a:r>
          </a:p>
          <a:p>
            <a:endParaRPr lang="es-CL" dirty="0" smtClean="0"/>
          </a:p>
          <a:p>
            <a:r>
              <a:rPr lang="es-CL" u="sng" dirty="0" smtClean="0"/>
              <a:t>Cambio de forma</a:t>
            </a:r>
            <a:r>
              <a:rPr lang="es-CL" dirty="0" smtClean="0"/>
              <a:t>: se lista cada compromiso para mayor claridad</a:t>
            </a:r>
          </a:p>
          <a:p>
            <a:r>
              <a:rPr lang="es-CL" u="sng" dirty="0" smtClean="0"/>
              <a:t>Cambio de contenido</a:t>
            </a:r>
            <a:r>
              <a:rPr lang="es-CL" dirty="0" smtClean="0"/>
              <a:t>: en el punto 4 del compromiso se indica que el comprobante del seguro se entregará antes de comenzar el intercambio. Actualmente los estudiantes suelen dejar todos los compromisos sin firma porque no se comprometen a obtener un seguro para la postulación (en caso de no quedar seleccionados) lo cual tiene bastante sentido. </a:t>
            </a:r>
          </a:p>
          <a:p>
            <a:r>
              <a:rPr lang="es-CL" dirty="0" smtClean="0"/>
              <a:t>(No está agregado, pero en la USACH también pedimos cobertura en caso de repatriación, si ustedes están de acuerdo lo agregamos).</a:t>
            </a:r>
            <a:endParaRPr lang="en-US" dirty="0"/>
          </a:p>
        </p:txBody>
      </p:sp>
      <p:sp>
        <p:nvSpPr>
          <p:cNvPr id="5" name="CuadroTexto 4"/>
          <p:cNvSpPr txBox="1"/>
          <p:nvPr/>
        </p:nvSpPr>
        <p:spPr>
          <a:xfrm>
            <a:off x="1805048" y="96474"/>
            <a:ext cx="5355770" cy="461665"/>
          </a:xfrm>
          <a:prstGeom prst="rect">
            <a:avLst/>
          </a:prstGeom>
          <a:noFill/>
        </p:spPr>
        <p:txBody>
          <a:bodyPr wrap="square" rtlCol="0">
            <a:spAutoFit/>
          </a:bodyPr>
          <a:lstStyle/>
          <a:p>
            <a:r>
              <a:rPr lang="es-CL" sz="2400" dirty="0">
                <a:solidFill>
                  <a:srgbClr val="FF6600"/>
                </a:solidFill>
              </a:rPr>
              <a:t>Puntos</a:t>
            </a:r>
            <a:r>
              <a:rPr lang="es-CL" dirty="0">
                <a:solidFill>
                  <a:srgbClr val="FF6600"/>
                </a:solidFill>
              </a:rPr>
              <a:t> </a:t>
            </a:r>
            <a:r>
              <a:rPr lang="es-CL" sz="2400" dirty="0">
                <a:solidFill>
                  <a:srgbClr val="FF6600"/>
                </a:solidFill>
              </a:rPr>
              <a:t>1 y </a:t>
            </a:r>
            <a:r>
              <a:rPr lang="es-CL" sz="2400" dirty="0" smtClean="0">
                <a:solidFill>
                  <a:srgbClr val="FF6600"/>
                </a:solidFill>
              </a:rPr>
              <a:t>2: datos de las universidades</a:t>
            </a:r>
            <a:endParaRPr lang="en-US" sz="2400" dirty="0"/>
          </a:p>
        </p:txBody>
      </p:sp>
    </p:spTree>
    <p:extLst>
      <p:ext uri="{BB962C8B-B14F-4D97-AF65-F5344CB8AC3E}">
        <p14:creationId xmlns:p14="http://schemas.microsoft.com/office/powerpoint/2010/main" val="284057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239" y="45791"/>
            <a:ext cx="1317534" cy="1664254"/>
          </a:xfrm>
          <a:prstGeom prst="rect">
            <a:avLst/>
          </a:prstGeom>
        </p:spPr>
      </p:pic>
      <p:pic>
        <p:nvPicPr>
          <p:cNvPr id="5" name="Imagen 4"/>
          <p:cNvPicPr>
            <a:picLocks noChangeAspect="1"/>
          </p:cNvPicPr>
          <p:nvPr/>
        </p:nvPicPr>
        <p:blipFill>
          <a:blip r:embed="rId3"/>
          <a:stretch>
            <a:fillRect/>
          </a:stretch>
        </p:blipFill>
        <p:spPr>
          <a:xfrm>
            <a:off x="7804749" y="664163"/>
            <a:ext cx="3678692" cy="5785101"/>
          </a:xfrm>
          <a:prstGeom prst="rect">
            <a:avLst/>
          </a:prstGeom>
        </p:spPr>
      </p:pic>
      <p:pic>
        <p:nvPicPr>
          <p:cNvPr id="7" name="Imagen 6"/>
          <p:cNvPicPr>
            <a:picLocks noChangeAspect="1"/>
          </p:cNvPicPr>
          <p:nvPr/>
        </p:nvPicPr>
        <p:blipFill>
          <a:blip r:embed="rId4"/>
          <a:stretch>
            <a:fillRect/>
          </a:stretch>
        </p:blipFill>
        <p:spPr>
          <a:xfrm>
            <a:off x="2109293" y="463138"/>
            <a:ext cx="4545510" cy="6398750"/>
          </a:xfrm>
          <a:prstGeom prst="rect">
            <a:avLst/>
          </a:prstGeom>
        </p:spPr>
      </p:pic>
      <p:sp>
        <p:nvSpPr>
          <p:cNvPr id="8" name="CuadroTexto 7"/>
          <p:cNvSpPr txBox="1"/>
          <p:nvPr/>
        </p:nvSpPr>
        <p:spPr>
          <a:xfrm>
            <a:off x="2820443" y="158028"/>
            <a:ext cx="3123210" cy="400110"/>
          </a:xfrm>
          <a:prstGeom prst="rect">
            <a:avLst/>
          </a:prstGeom>
          <a:noFill/>
        </p:spPr>
        <p:txBody>
          <a:bodyPr wrap="square" rtlCol="0">
            <a:spAutoFit/>
          </a:bodyPr>
          <a:lstStyle/>
          <a:p>
            <a:r>
              <a:rPr lang="es-CL" sz="2000" dirty="0">
                <a:solidFill>
                  <a:srgbClr val="FF6600"/>
                </a:solidFill>
              </a:rPr>
              <a:t>Formulario actual, </a:t>
            </a:r>
            <a:r>
              <a:rPr lang="es-CL" sz="2000" dirty="0" smtClean="0">
                <a:solidFill>
                  <a:srgbClr val="FF6600"/>
                </a:solidFill>
              </a:rPr>
              <a:t>página 2</a:t>
            </a:r>
            <a:endParaRPr lang="en-US" sz="2000" dirty="0"/>
          </a:p>
        </p:txBody>
      </p:sp>
      <p:sp>
        <p:nvSpPr>
          <p:cNvPr id="9" name="CuadroTexto 8"/>
          <p:cNvSpPr txBox="1"/>
          <p:nvPr/>
        </p:nvSpPr>
        <p:spPr>
          <a:xfrm>
            <a:off x="8469768" y="167339"/>
            <a:ext cx="2348653" cy="400110"/>
          </a:xfrm>
          <a:prstGeom prst="rect">
            <a:avLst/>
          </a:prstGeom>
          <a:noFill/>
        </p:spPr>
        <p:txBody>
          <a:bodyPr wrap="square" rtlCol="0">
            <a:spAutoFit/>
          </a:bodyPr>
          <a:lstStyle/>
          <a:p>
            <a:r>
              <a:rPr lang="es-CL" sz="2000" dirty="0" smtClean="0">
                <a:solidFill>
                  <a:srgbClr val="FF6600"/>
                </a:solidFill>
              </a:rPr>
              <a:t>Propuesta, página 2</a:t>
            </a:r>
            <a:endParaRPr lang="en-US" sz="2000" dirty="0"/>
          </a:p>
        </p:txBody>
      </p:sp>
    </p:spTree>
    <p:extLst>
      <p:ext uri="{BB962C8B-B14F-4D97-AF65-F5344CB8AC3E}">
        <p14:creationId xmlns:p14="http://schemas.microsoft.com/office/powerpoint/2010/main" val="413211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25123" y="647085"/>
            <a:ext cx="8128000" cy="461665"/>
          </a:xfrm>
          <a:prstGeom prst="rect">
            <a:avLst/>
          </a:prstGeom>
          <a:noFill/>
        </p:spPr>
        <p:txBody>
          <a:bodyPr wrap="square" rtlCol="0">
            <a:spAutoFit/>
          </a:bodyPr>
          <a:lstStyle/>
          <a:p>
            <a:r>
              <a:rPr lang="es-CL" sz="2400" dirty="0">
                <a:solidFill>
                  <a:srgbClr val="FF6600"/>
                </a:solidFill>
              </a:rPr>
              <a:t>Contrato de estudios</a:t>
            </a:r>
            <a:r>
              <a:rPr lang="es-CL" dirty="0" smtClean="0"/>
              <a:t>		</a:t>
            </a:r>
            <a:r>
              <a:rPr lang="es-CL" dirty="0" smtClean="0">
                <a:solidFill>
                  <a:srgbClr val="FF6600"/>
                </a:solidFill>
              </a:rPr>
              <a:t>          		       FORM – AUGM /EE2</a:t>
            </a:r>
          </a:p>
        </p:txBody>
      </p:sp>
      <p:sp>
        <p:nvSpPr>
          <p:cNvPr id="3" name="CuadroTexto 2"/>
          <p:cNvSpPr txBox="1"/>
          <p:nvPr/>
        </p:nvSpPr>
        <p:spPr>
          <a:xfrm>
            <a:off x="1925123" y="1816924"/>
            <a:ext cx="8372104" cy="2031325"/>
          </a:xfrm>
          <a:prstGeom prst="rect">
            <a:avLst/>
          </a:prstGeom>
          <a:noFill/>
        </p:spPr>
        <p:txBody>
          <a:bodyPr wrap="square" rtlCol="0">
            <a:spAutoFit/>
          </a:bodyPr>
          <a:lstStyle/>
          <a:p>
            <a:r>
              <a:rPr lang="es-CL" dirty="0" smtClean="0"/>
              <a:t>Al inicio de la pág. 2, que corresponde al Contrato de Estudios, se les informa/recuerda que deben convalidar al menos dos asignaturas como requisito de postulación. Esto no estaba anteriormente.</a:t>
            </a:r>
          </a:p>
          <a:p>
            <a:endParaRPr lang="es-CL" dirty="0" smtClean="0"/>
          </a:p>
          <a:p>
            <a:r>
              <a:rPr lang="es-CL" dirty="0" smtClean="0"/>
              <a:t>En el cuadro de las asignaturas se agrega el código del curso, se puede sacar si prefieren priorizar el espacio para el nombre de la asignatura.</a:t>
            </a:r>
          </a:p>
          <a:p>
            <a:endParaRPr lang="en-U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239" y="45791"/>
            <a:ext cx="1317534" cy="1664254"/>
          </a:xfrm>
          <a:prstGeom prst="rect">
            <a:avLst/>
          </a:prstGeom>
        </p:spPr>
      </p:pic>
    </p:spTree>
    <p:extLst>
      <p:ext uri="{BB962C8B-B14F-4D97-AF65-F5344CB8AC3E}">
        <p14:creationId xmlns:p14="http://schemas.microsoft.com/office/powerpoint/2010/main" val="268181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22903" y="676038"/>
            <a:ext cx="9796162" cy="5539978"/>
          </a:xfrm>
          <a:prstGeom prst="rect">
            <a:avLst/>
          </a:prstGeom>
          <a:noFill/>
        </p:spPr>
        <p:txBody>
          <a:bodyPr wrap="square" rtlCol="0">
            <a:spAutoFit/>
          </a:bodyPr>
          <a:lstStyle/>
          <a:p>
            <a:r>
              <a:rPr lang="es-CL" sz="2400" dirty="0">
                <a:solidFill>
                  <a:srgbClr val="FF6600"/>
                </a:solidFill>
              </a:rPr>
              <a:t>A definir: </a:t>
            </a:r>
            <a:endParaRPr lang="es-CL" sz="2400" dirty="0" smtClean="0">
              <a:solidFill>
                <a:srgbClr val="FF6600"/>
              </a:solidFill>
            </a:endParaRPr>
          </a:p>
          <a:p>
            <a:endParaRPr lang="es-CL" sz="2400" dirty="0">
              <a:solidFill>
                <a:srgbClr val="FF6600"/>
              </a:solidFill>
            </a:endParaRPr>
          </a:p>
          <a:p>
            <a:endParaRPr lang="es-CL" dirty="0"/>
          </a:p>
          <a:p>
            <a:pPr algn="just"/>
            <a:r>
              <a:rPr lang="es-CL" dirty="0" smtClean="0"/>
              <a:t>Se puede reducir el tamaño de la letra para que quede en una hoja carta, la propuesta enviada está en hoja oficio. Al estar escrito en un pc no es necesario tener tanto espacio porque no hay problemas para comprender la letra manuscrita</a:t>
            </a:r>
          </a:p>
          <a:p>
            <a:pPr algn="just"/>
            <a:endParaRPr lang="es-CL" dirty="0"/>
          </a:p>
          <a:p>
            <a:pPr algn="just"/>
            <a:r>
              <a:rPr lang="es-CL" dirty="0" smtClean="0"/>
              <a:t>Se podría agregar cuál es el rol del coordinador académico y del coordinador institucional, ya que los estudiantes no suelen tenerlo claro.</a:t>
            </a:r>
          </a:p>
          <a:p>
            <a:pPr algn="just"/>
            <a:endParaRPr lang="es-CL" dirty="0"/>
          </a:p>
          <a:p>
            <a:pPr algn="just"/>
            <a:r>
              <a:rPr lang="es-CL" dirty="0" smtClean="0"/>
              <a:t>También se propone separar el formulario actual en 2. El primero es el formulario de postulación que consta de la sección de datos del estudiante y ambas universidades y la página 2 que es el Contrato de Estudios. </a:t>
            </a:r>
          </a:p>
          <a:p>
            <a:pPr algn="just"/>
            <a:r>
              <a:rPr lang="es-CL" dirty="0" smtClean="0"/>
              <a:t>El otro documento sería la Modificación al Contrato de Estudios. (No se ha diagramado aún, pero si  se aprueba esta propuesta se aplicaría a la Modificación también),</a:t>
            </a:r>
          </a:p>
          <a:p>
            <a:pPr algn="just"/>
            <a:endParaRPr lang="es-CL" dirty="0"/>
          </a:p>
          <a:p>
            <a:pPr algn="just"/>
            <a:r>
              <a:rPr lang="es-CL" dirty="0" smtClean="0"/>
              <a:t>Nuestro estudiante publicista, Franco, se ofrece a hacer un formulario con el logo de cada universidad.</a:t>
            </a:r>
          </a:p>
          <a:p>
            <a:pPr algn="just"/>
            <a:r>
              <a:rPr lang="es-CL" dirty="0" smtClean="0"/>
              <a:t>Si se aprueba esta propuesta se puede aplicar también al formulario de postulación de ESCALA de Postgrado.</a:t>
            </a:r>
            <a:endParaRPr lang="en-US"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239" y="45791"/>
            <a:ext cx="1317534" cy="1664254"/>
          </a:xfrm>
          <a:prstGeom prst="rect">
            <a:avLst/>
          </a:prstGeom>
        </p:spPr>
      </p:pic>
    </p:spTree>
    <p:extLst>
      <p:ext uri="{BB962C8B-B14F-4D97-AF65-F5344CB8AC3E}">
        <p14:creationId xmlns:p14="http://schemas.microsoft.com/office/powerpoint/2010/main" val="40344367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656</Words>
  <Application>Microsoft Office PowerPoint</Application>
  <PresentationFormat>Personalizado</PresentationFormat>
  <Paragraphs>47</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USACH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Usach</dc:creator>
  <cp:lastModifiedBy>AUGM</cp:lastModifiedBy>
  <cp:revision>8</cp:revision>
  <dcterms:created xsi:type="dcterms:W3CDTF">2019-12-09T20:39:38Z</dcterms:created>
  <dcterms:modified xsi:type="dcterms:W3CDTF">2019-12-10T12:33:00Z</dcterms:modified>
</cp:coreProperties>
</file>