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notesMasterIdLst>
    <p:notesMasterId r:id="rId29"/>
  </p:notesMasterIdLst>
  <p:sldIdLst>
    <p:sldId id="256" r:id="rId4"/>
    <p:sldId id="267" r:id="rId5"/>
    <p:sldId id="262" r:id="rId6"/>
    <p:sldId id="284" r:id="rId7"/>
    <p:sldId id="299" r:id="rId8"/>
    <p:sldId id="305" r:id="rId9"/>
    <p:sldId id="328" r:id="rId10"/>
    <p:sldId id="329" r:id="rId11"/>
    <p:sldId id="316" r:id="rId12"/>
    <p:sldId id="330" r:id="rId13"/>
    <p:sldId id="317" r:id="rId14"/>
    <p:sldId id="331" r:id="rId15"/>
    <p:sldId id="320" r:id="rId16"/>
    <p:sldId id="321" r:id="rId17"/>
    <p:sldId id="333" r:id="rId18"/>
    <p:sldId id="322" r:id="rId19"/>
    <p:sldId id="323" r:id="rId20"/>
    <p:sldId id="332" r:id="rId21"/>
    <p:sldId id="324" r:id="rId22"/>
    <p:sldId id="335" r:id="rId23"/>
    <p:sldId id="325" r:id="rId24"/>
    <p:sldId id="336" r:id="rId25"/>
    <p:sldId id="337" r:id="rId26"/>
    <p:sldId id="301" r:id="rId27"/>
    <p:sldId id="334" r:id="rId28"/>
  </p:sldIdLst>
  <p:sldSz cx="9906000" cy="6858000" type="A4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Franklin Gothic Book" panose="020B0503020102020204" pitchFamily="34" charset="0"/>
      <p:regular r:id="rId34"/>
      <p:italic r:id="rId35"/>
    </p:embeddedFont>
    <p:embeddedFont>
      <p:font typeface="Microsoft YaHei" panose="020B0503020204020204" pitchFamily="34" charset="-122"/>
      <p:regular r:id="rId36"/>
      <p:bold r:id="rId37"/>
    </p:embeddedFont>
  </p:embeddedFontLst>
  <p:defaultTextStyle>
    <a:defPPr>
      <a:defRPr lang="en-US"/>
    </a:defPPr>
    <a:lvl1pPr marL="0" algn="l" defTabSz="5363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68194" algn="l" defTabSz="5363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36387" algn="l" defTabSz="5363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04581" algn="l" defTabSz="5363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072774" algn="l" defTabSz="5363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340968" algn="l" defTabSz="5363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609161" algn="l" defTabSz="5363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1877355" algn="l" defTabSz="5363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145548" algn="l" defTabSz="5363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>
          <p15:clr>
            <a:srgbClr val="A4A3A4"/>
          </p15:clr>
        </p15:guide>
        <p15:guide id="2" pos="15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8573"/>
    <a:srgbClr val="50927C"/>
    <a:srgbClr val="6E9A73"/>
    <a:srgbClr val="6E9A98"/>
    <a:srgbClr val="C0C0C0"/>
    <a:srgbClr val="CDDE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85" autoAdjust="0"/>
    <p:restoredTop sz="94622" autoAdjust="0"/>
  </p:normalViewPr>
  <p:slideViewPr>
    <p:cSldViewPr>
      <p:cViewPr varScale="1">
        <p:scale>
          <a:sx n="83" d="100"/>
          <a:sy n="83" d="100"/>
        </p:scale>
        <p:origin x="1613" y="48"/>
      </p:cViewPr>
      <p:guideLst>
        <p:guide orient="horz" pos="1440"/>
        <p:guide pos="15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font" Target="fonts/font5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4.fntdata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E7A0A9-58BE-4788-A3A1-86E224E06A8A}" type="doc">
      <dgm:prSet loTypeId="urn:microsoft.com/office/officeart/2005/8/layout/process4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s-UY"/>
        </a:p>
      </dgm:t>
    </dgm:pt>
    <dgm:pt modelId="{7B957296-01B1-483A-9058-7CD45F0B62C1}">
      <dgm:prSet phldrT="[Texto]"/>
      <dgm:spPr>
        <a:xfrm rot="10800000">
          <a:off x="0" y="2"/>
          <a:ext cx="8229599" cy="1201453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10000"/>
                <a:satMod val="300000"/>
              </a:sysClr>
            </a:gs>
            <a:gs pos="34000">
              <a:sysClr val="window" lastClr="FFFFFF">
                <a:hueOff val="0"/>
                <a:satOff val="0"/>
                <a:lumOff val="0"/>
                <a:alphaOff val="0"/>
                <a:tint val="13500"/>
                <a:satMod val="25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60000"/>
                <a:satMod val="200000"/>
              </a:sys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es-UY" b="1" dirty="0">
              <a:solidFill>
                <a:sysClr val="windowText" lastClr="000000"/>
              </a:solidFill>
              <a:latin typeface="Franklin Gothic Book"/>
              <a:ea typeface="+mn-ea"/>
              <a:cs typeface="+mn-cs"/>
            </a:rPr>
            <a:t>Formulación y Programación (inicio 10/2019)</a:t>
          </a:r>
        </a:p>
      </dgm:t>
    </dgm:pt>
    <dgm:pt modelId="{5871F094-ADCA-425C-B94C-126C625DA827}" type="parTrans" cxnId="{D08D5C93-06C1-42AC-BF1E-E225062746BA}">
      <dgm:prSet/>
      <dgm:spPr/>
      <dgm:t>
        <a:bodyPr/>
        <a:lstStyle/>
        <a:p>
          <a:endParaRPr lang="es-UY"/>
        </a:p>
      </dgm:t>
    </dgm:pt>
    <dgm:pt modelId="{658109B0-82DC-40DA-B628-755A9B440495}" type="sibTrans" cxnId="{D08D5C93-06C1-42AC-BF1E-E225062746BA}">
      <dgm:prSet/>
      <dgm:spPr/>
      <dgm:t>
        <a:bodyPr/>
        <a:lstStyle/>
        <a:p>
          <a:endParaRPr lang="es-UY"/>
        </a:p>
      </dgm:t>
    </dgm:pt>
    <dgm:pt modelId="{A173477B-AF93-4ABA-9F29-1B6F21392652}">
      <dgm:prSet phldrT="[Texto]"/>
      <dgm:spPr>
        <a:xfrm rot="10800000">
          <a:off x="0" y="1191215"/>
          <a:ext cx="8229599" cy="1201453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10000"/>
                <a:satMod val="300000"/>
              </a:sysClr>
            </a:gs>
            <a:gs pos="34000">
              <a:sysClr val="window" lastClr="FFFFFF">
                <a:hueOff val="0"/>
                <a:satOff val="0"/>
                <a:lumOff val="0"/>
                <a:alphaOff val="0"/>
                <a:tint val="13500"/>
                <a:satMod val="25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60000"/>
                <a:satMod val="200000"/>
              </a:sys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es-UY" b="1" dirty="0">
              <a:solidFill>
                <a:sysClr val="windowText" lastClr="000000"/>
              </a:solidFill>
              <a:latin typeface="Franklin Gothic Book"/>
              <a:ea typeface="+mn-ea"/>
              <a:cs typeface="+mn-cs"/>
            </a:rPr>
            <a:t>Aprobación CDC ( 07/2020)</a:t>
          </a:r>
        </a:p>
      </dgm:t>
    </dgm:pt>
    <dgm:pt modelId="{C1E3DBEE-DBAA-4B8A-92A3-55F64D622027}" type="parTrans" cxnId="{D7932FA0-F7B3-48C2-8EAB-AC9E3DFDC872}">
      <dgm:prSet/>
      <dgm:spPr/>
      <dgm:t>
        <a:bodyPr/>
        <a:lstStyle/>
        <a:p>
          <a:endParaRPr lang="es-UY"/>
        </a:p>
      </dgm:t>
    </dgm:pt>
    <dgm:pt modelId="{A5701C6F-515A-4249-9820-737D35E52BAE}" type="sibTrans" cxnId="{D7932FA0-F7B3-48C2-8EAB-AC9E3DFDC872}">
      <dgm:prSet/>
      <dgm:spPr/>
      <dgm:t>
        <a:bodyPr/>
        <a:lstStyle/>
        <a:p>
          <a:endParaRPr lang="es-UY"/>
        </a:p>
      </dgm:t>
    </dgm:pt>
    <dgm:pt modelId="{CB96A030-C56E-4252-A5BB-8C329F54B009}">
      <dgm:prSet phldrT="[Texto]"/>
      <dgm:spPr>
        <a:xfrm rot="10800000">
          <a:off x="0" y="2380951"/>
          <a:ext cx="8229599" cy="1201453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10000"/>
                <a:satMod val="300000"/>
              </a:sysClr>
            </a:gs>
            <a:gs pos="34000">
              <a:sysClr val="window" lastClr="FFFFFF">
                <a:hueOff val="0"/>
                <a:satOff val="0"/>
                <a:lumOff val="0"/>
                <a:alphaOff val="0"/>
                <a:tint val="13500"/>
                <a:satMod val="25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60000"/>
                <a:satMod val="200000"/>
              </a:sys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es-UY" b="1" dirty="0">
              <a:solidFill>
                <a:sysClr val="windowText" lastClr="000000"/>
              </a:solidFill>
              <a:latin typeface="Franklin Gothic Book"/>
              <a:ea typeface="+mn-ea"/>
              <a:cs typeface="+mn-cs"/>
            </a:rPr>
            <a:t>Ejecución  (desde 01/2021)</a:t>
          </a:r>
        </a:p>
      </dgm:t>
    </dgm:pt>
    <dgm:pt modelId="{C98F6777-7F78-4BC4-AFB7-81C0E79F797B}" type="parTrans" cxnId="{CC2E952C-5413-4B0E-8EE1-3966BDE83B9C}">
      <dgm:prSet/>
      <dgm:spPr/>
      <dgm:t>
        <a:bodyPr/>
        <a:lstStyle/>
        <a:p>
          <a:endParaRPr lang="es-UY"/>
        </a:p>
      </dgm:t>
    </dgm:pt>
    <dgm:pt modelId="{6CA4249F-1F51-46A2-B04E-DC502CB3C93F}" type="sibTrans" cxnId="{CC2E952C-5413-4B0E-8EE1-3966BDE83B9C}">
      <dgm:prSet/>
      <dgm:spPr/>
      <dgm:t>
        <a:bodyPr/>
        <a:lstStyle/>
        <a:p>
          <a:endParaRPr lang="es-UY"/>
        </a:p>
      </dgm:t>
    </dgm:pt>
    <dgm:pt modelId="{4BD19F2D-6FAF-4F7F-93E7-45840CDAB455}">
      <dgm:prSet phldrT="[Texto]"/>
      <dgm:spPr>
        <a:xfrm>
          <a:off x="0" y="3570687"/>
          <a:ext cx="8229599" cy="781179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10000"/>
                <a:satMod val="300000"/>
              </a:sysClr>
            </a:gs>
            <a:gs pos="34000">
              <a:sysClr val="window" lastClr="FFFFFF">
                <a:hueOff val="0"/>
                <a:satOff val="0"/>
                <a:lumOff val="0"/>
                <a:alphaOff val="0"/>
                <a:tint val="13500"/>
                <a:satMod val="25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60000"/>
                <a:satMod val="200000"/>
              </a:sys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es-UY" b="1" dirty="0">
              <a:solidFill>
                <a:sysClr val="windowText" lastClr="000000"/>
              </a:solidFill>
              <a:latin typeface="Franklin Gothic Book"/>
              <a:ea typeface="+mn-ea"/>
              <a:cs typeface="+mn-cs"/>
            </a:rPr>
            <a:t>Evaluación y Rendición de Cuentas  (anual)</a:t>
          </a:r>
        </a:p>
      </dgm:t>
    </dgm:pt>
    <dgm:pt modelId="{46DA51AA-FDA1-476A-9886-57F98030A6D8}" type="parTrans" cxnId="{CE896A9B-5981-46E6-B419-E752AE8E4262}">
      <dgm:prSet/>
      <dgm:spPr/>
      <dgm:t>
        <a:bodyPr/>
        <a:lstStyle/>
        <a:p>
          <a:endParaRPr lang="es-UY"/>
        </a:p>
      </dgm:t>
    </dgm:pt>
    <dgm:pt modelId="{C5CB92E6-0759-444C-967D-21D0FEE72F07}" type="sibTrans" cxnId="{CE896A9B-5981-46E6-B419-E752AE8E4262}">
      <dgm:prSet/>
      <dgm:spPr/>
      <dgm:t>
        <a:bodyPr/>
        <a:lstStyle/>
        <a:p>
          <a:endParaRPr lang="es-UY"/>
        </a:p>
      </dgm:t>
    </dgm:pt>
    <dgm:pt modelId="{FF7A4EB2-67A1-4AF8-AA3C-10C1F1F25213}">
      <dgm:prSet phldrT="[Texto]"/>
      <dgm:spPr>
        <a:xfrm rot="10800000">
          <a:off x="0" y="1191215"/>
          <a:ext cx="8229599" cy="1201453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10000"/>
                <a:satMod val="300000"/>
              </a:sysClr>
            </a:gs>
            <a:gs pos="34000">
              <a:sysClr val="window" lastClr="FFFFFF">
                <a:hueOff val="0"/>
                <a:satOff val="0"/>
                <a:lumOff val="0"/>
                <a:alphaOff val="0"/>
                <a:tint val="13500"/>
                <a:satMod val="25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60000"/>
                <a:satMod val="200000"/>
              </a:sys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es-UY" b="1" dirty="0">
              <a:solidFill>
                <a:sysClr val="windowText" lastClr="000000"/>
              </a:solidFill>
              <a:latin typeface="Franklin Gothic Book"/>
              <a:ea typeface="+mn-ea"/>
              <a:cs typeface="+mn-cs"/>
            </a:rPr>
            <a:t>Presentación Parlamento (08/2020)</a:t>
          </a:r>
        </a:p>
      </dgm:t>
    </dgm:pt>
    <dgm:pt modelId="{D59CADE1-DF31-4AD9-90E2-716247B8A16F}" type="parTrans" cxnId="{6B54F9A7-56B7-4777-AAE3-111BAEDF504F}">
      <dgm:prSet/>
      <dgm:spPr/>
      <dgm:t>
        <a:bodyPr/>
        <a:lstStyle/>
        <a:p>
          <a:endParaRPr lang="es-ES"/>
        </a:p>
      </dgm:t>
    </dgm:pt>
    <dgm:pt modelId="{BEF53146-44C2-41F0-96D7-A07A510CC016}" type="sibTrans" cxnId="{6B54F9A7-56B7-4777-AAE3-111BAEDF504F}">
      <dgm:prSet/>
      <dgm:spPr/>
      <dgm:t>
        <a:bodyPr/>
        <a:lstStyle/>
        <a:p>
          <a:endParaRPr lang="es-ES"/>
        </a:p>
      </dgm:t>
    </dgm:pt>
    <dgm:pt modelId="{EB399A4C-E896-493E-8F8F-26B72D3996FF}" type="pres">
      <dgm:prSet presAssocID="{BAE7A0A9-58BE-4788-A3A1-86E224E06A8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9A2A939-1A73-461D-BF24-C461445A6DAA}" type="pres">
      <dgm:prSet presAssocID="{4BD19F2D-6FAF-4F7F-93E7-45840CDAB455}" presName="boxAndChildren" presStyleCnt="0"/>
      <dgm:spPr/>
    </dgm:pt>
    <dgm:pt modelId="{8666DEBA-3238-4A30-9305-ADA30E898965}" type="pres">
      <dgm:prSet presAssocID="{4BD19F2D-6FAF-4F7F-93E7-45840CDAB455}" presName="parentTextBox" presStyleLbl="node1" presStyleIdx="0" presStyleCnt="5"/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8EEB90CE-8DA3-4A1A-817F-BD47A144A848}" type="pres">
      <dgm:prSet presAssocID="{6CA4249F-1F51-46A2-B04E-DC502CB3C93F}" presName="sp" presStyleCnt="0"/>
      <dgm:spPr/>
    </dgm:pt>
    <dgm:pt modelId="{1F29E668-4FD9-46BD-B48F-3DC3CA75073A}" type="pres">
      <dgm:prSet presAssocID="{CB96A030-C56E-4252-A5BB-8C329F54B009}" presName="arrowAndChildren" presStyleCnt="0"/>
      <dgm:spPr/>
    </dgm:pt>
    <dgm:pt modelId="{372CEA24-8C9A-4C93-9AAE-15533D79F035}" type="pres">
      <dgm:prSet presAssocID="{CB96A030-C56E-4252-A5BB-8C329F54B009}" presName="parentTextArrow" presStyleLbl="node1" presStyleIdx="1" presStyleCnt="5" custLinFactNeighborX="-957" custLinFactNeighborY="2486"/>
      <dgm:spPr>
        <a:prstGeom prst="upArrowCallout">
          <a:avLst/>
        </a:prstGeom>
      </dgm:spPr>
      <dgm:t>
        <a:bodyPr/>
        <a:lstStyle/>
        <a:p>
          <a:endParaRPr lang="es-ES"/>
        </a:p>
      </dgm:t>
    </dgm:pt>
    <dgm:pt modelId="{8C3DFC73-39E8-4554-B29E-E03ABC2BF245}" type="pres">
      <dgm:prSet presAssocID="{BEF53146-44C2-41F0-96D7-A07A510CC016}" presName="sp" presStyleCnt="0"/>
      <dgm:spPr/>
    </dgm:pt>
    <dgm:pt modelId="{D10E7773-4752-4C5B-9623-4EA8DA4EF79D}" type="pres">
      <dgm:prSet presAssocID="{FF7A4EB2-67A1-4AF8-AA3C-10C1F1F25213}" presName="arrowAndChildren" presStyleCnt="0"/>
      <dgm:spPr/>
    </dgm:pt>
    <dgm:pt modelId="{2DD4471D-FD23-4340-B202-811EBD35F99D}" type="pres">
      <dgm:prSet presAssocID="{FF7A4EB2-67A1-4AF8-AA3C-10C1F1F25213}" presName="parentTextArrow" presStyleLbl="node1" presStyleIdx="2" presStyleCnt="5"/>
      <dgm:spPr/>
      <dgm:t>
        <a:bodyPr/>
        <a:lstStyle/>
        <a:p>
          <a:endParaRPr lang="es-ES"/>
        </a:p>
      </dgm:t>
    </dgm:pt>
    <dgm:pt modelId="{4B4CDE16-92EE-4B44-A4D0-B496911DC58D}" type="pres">
      <dgm:prSet presAssocID="{A5701C6F-515A-4249-9820-737D35E52BAE}" presName="sp" presStyleCnt="0"/>
      <dgm:spPr/>
    </dgm:pt>
    <dgm:pt modelId="{D3827ABB-1D76-43B0-BE48-03E971A1FB94}" type="pres">
      <dgm:prSet presAssocID="{A173477B-AF93-4ABA-9F29-1B6F21392652}" presName="arrowAndChildren" presStyleCnt="0"/>
      <dgm:spPr/>
    </dgm:pt>
    <dgm:pt modelId="{8D86E83F-D850-4600-9728-D34A965584B2}" type="pres">
      <dgm:prSet presAssocID="{A173477B-AF93-4ABA-9F29-1B6F21392652}" presName="parentTextArrow" presStyleLbl="node1" presStyleIdx="3" presStyleCnt="5"/>
      <dgm:spPr>
        <a:prstGeom prst="upArrowCallout">
          <a:avLst/>
        </a:prstGeom>
      </dgm:spPr>
      <dgm:t>
        <a:bodyPr/>
        <a:lstStyle/>
        <a:p>
          <a:endParaRPr lang="es-ES"/>
        </a:p>
      </dgm:t>
    </dgm:pt>
    <dgm:pt modelId="{99B4DD10-BAD9-4D24-8110-74DE7DB5F12F}" type="pres">
      <dgm:prSet presAssocID="{658109B0-82DC-40DA-B628-755A9B440495}" presName="sp" presStyleCnt="0"/>
      <dgm:spPr/>
    </dgm:pt>
    <dgm:pt modelId="{BD7AFF33-726D-4247-9B95-A011FF12E523}" type="pres">
      <dgm:prSet presAssocID="{7B957296-01B1-483A-9058-7CD45F0B62C1}" presName="arrowAndChildren" presStyleCnt="0"/>
      <dgm:spPr/>
    </dgm:pt>
    <dgm:pt modelId="{CC17599B-E17E-4213-B373-F59C844ECE1C}" type="pres">
      <dgm:prSet presAssocID="{7B957296-01B1-483A-9058-7CD45F0B62C1}" presName="parentTextArrow" presStyleLbl="node1" presStyleIdx="4" presStyleCnt="5" custLinFactNeighborY="-123"/>
      <dgm:spPr>
        <a:prstGeom prst="upArrowCallout">
          <a:avLst/>
        </a:prstGeom>
      </dgm:spPr>
      <dgm:t>
        <a:bodyPr/>
        <a:lstStyle/>
        <a:p>
          <a:endParaRPr lang="es-ES"/>
        </a:p>
      </dgm:t>
    </dgm:pt>
  </dgm:ptLst>
  <dgm:cxnLst>
    <dgm:cxn modelId="{CE896A9B-5981-46E6-B419-E752AE8E4262}" srcId="{BAE7A0A9-58BE-4788-A3A1-86E224E06A8A}" destId="{4BD19F2D-6FAF-4F7F-93E7-45840CDAB455}" srcOrd="4" destOrd="0" parTransId="{46DA51AA-FDA1-476A-9886-57F98030A6D8}" sibTransId="{C5CB92E6-0759-444C-967D-21D0FEE72F07}"/>
    <dgm:cxn modelId="{B94B0170-7E23-4169-9014-EA366C149E09}" type="presOf" srcId="{FF7A4EB2-67A1-4AF8-AA3C-10C1F1F25213}" destId="{2DD4471D-FD23-4340-B202-811EBD35F99D}" srcOrd="0" destOrd="0" presId="urn:microsoft.com/office/officeart/2005/8/layout/process4"/>
    <dgm:cxn modelId="{0D885754-A378-42D5-98D3-3A5312C5010C}" type="presOf" srcId="{CB96A030-C56E-4252-A5BB-8C329F54B009}" destId="{372CEA24-8C9A-4C93-9AAE-15533D79F035}" srcOrd="0" destOrd="0" presId="urn:microsoft.com/office/officeart/2005/8/layout/process4"/>
    <dgm:cxn modelId="{094C4F93-B26A-4F55-9FC5-265F1BE18F60}" type="presOf" srcId="{7B957296-01B1-483A-9058-7CD45F0B62C1}" destId="{CC17599B-E17E-4213-B373-F59C844ECE1C}" srcOrd="0" destOrd="0" presId="urn:microsoft.com/office/officeart/2005/8/layout/process4"/>
    <dgm:cxn modelId="{6B54F9A7-56B7-4777-AAE3-111BAEDF504F}" srcId="{BAE7A0A9-58BE-4788-A3A1-86E224E06A8A}" destId="{FF7A4EB2-67A1-4AF8-AA3C-10C1F1F25213}" srcOrd="2" destOrd="0" parTransId="{D59CADE1-DF31-4AD9-90E2-716247B8A16F}" sibTransId="{BEF53146-44C2-41F0-96D7-A07A510CC016}"/>
    <dgm:cxn modelId="{D7932FA0-F7B3-48C2-8EAB-AC9E3DFDC872}" srcId="{BAE7A0A9-58BE-4788-A3A1-86E224E06A8A}" destId="{A173477B-AF93-4ABA-9F29-1B6F21392652}" srcOrd="1" destOrd="0" parTransId="{C1E3DBEE-DBAA-4B8A-92A3-55F64D622027}" sibTransId="{A5701C6F-515A-4249-9820-737D35E52BAE}"/>
    <dgm:cxn modelId="{CC2E952C-5413-4B0E-8EE1-3966BDE83B9C}" srcId="{BAE7A0A9-58BE-4788-A3A1-86E224E06A8A}" destId="{CB96A030-C56E-4252-A5BB-8C329F54B009}" srcOrd="3" destOrd="0" parTransId="{C98F6777-7F78-4BC4-AFB7-81C0E79F797B}" sibTransId="{6CA4249F-1F51-46A2-B04E-DC502CB3C93F}"/>
    <dgm:cxn modelId="{62482218-BC9B-4693-B6D6-4500D4D25CD7}" type="presOf" srcId="{4BD19F2D-6FAF-4F7F-93E7-45840CDAB455}" destId="{8666DEBA-3238-4A30-9305-ADA30E898965}" srcOrd="0" destOrd="0" presId="urn:microsoft.com/office/officeart/2005/8/layout/process4"/>
    <dgm:cxn modelId="{D08D5C93-06C1-42AC-BF1E-E225062746BA}" srcId="{BAE7A0A9-58BE-4788-A3A1-86E224E06A8A}" destId="{7B957296-01B1-483A-9058-7CD45F0B62C1}" srcOrd="0" destOrd="0" parTransId="{5871F094-ADCA-425C-B94C-126C625DA827}" sibTransId="{658109B0-82DC-40DA-B628-755A9B440495}"/>
    <dgm:cxn modelId="{E4B07004-707E-4450-AA38-B9F0D0C12A77}" type="presOf" srcId="{A173477B-AF93-4ABA-9F29-1B6F21392652}" destId="{8D86E83F-D850-4600-9728-D34A965584B2}" srcOrd="0" destOrd="0" presId="urn:microsoft.com/office/officeart/2005/8/layout/process4"/>
    <dgm:cxn modelId="{D2C8C33F-D591-461C-96A4-54546A2A8744}" type="presOf" srcId="{BAE7A0A9-58BE-4788-A3A1-86E224E06A8A}" destId="{EB399A4C-E896-493E-8F8F-26B72D3996FF}" srcOrd="0" destOrd="0" presId="urn:microsoft.com/office/officeart/2005/8/layout/process4"/>
    <dgm:cxn modelId="{53D5000D-FB1F-4D9B-9702-1251D6D0E6CD}" type="presParOf" srcId="{EB399A4C-E896-493E-8F8F-26B72D3996FF}" destId="{F9A2A939-1A73-461D-BF24-C461445A6DAA}" srcOrd="0" destOrd="0" presId="urn:microsoft.com/office/officeart/2005/8/layout/process4"/>
    <dgm:cxn modelId="{A6B0B1EF-A93A-46E9-B91C-C4D8AD7A8828}" type="presParOf" srcId="{F9A2A939-1A73-461D-BF24-C461445A6DAA}" destId="{8666DEBA-3238-4A30-9305-ADA30E898965}" srcOrd="0" destOrd="0" presId="urn:microsoft.com/office/officeart/2005/8/layout/process4"/>
    <dgm:cxn modelId="{B5137D93-5E2E-479B-A2E9-49802BC0F6AC}" type="presParOf" srcId="{EB399A4C-E896-493E-8F8F-26B72D3996FF}" destId="{8EEB90CE-8DA3-4A1A-817F-BD47A144A848}" srcOrd="1" destOrd="0" presId="urn:microsoft.com/office/officeart/2005/8/layout/process4"/>
    <dgm:cxn modelId="{483939CF-00CA-45F2-8AA6-7FB03243A333}" type="presParOf" srcId="{EB399A4C-E896-493E-8F8F-26B72D3996FF}" destId="{1F29E668-4FD9-46BD-B48F-3DC3CA75073A}" srcOrd="2" destOrd="0" presId="urn:microsoft.com/office/officeart/2005/8/layout/process4"/>
    <dgm:cxn modelId="{D4BE5535-6F3E-47CA-B7D0-9620B1540515}" type="presParOf" srcId="{1F29E668-4FD9-46BD-B48F-3DC3CA75073A}" destId="{372CEA24-8C9A-4C93-9AAE-15533D79F035}" srcOrd="0" destOrd="0" presId="urn:microsoft.com/office/officeart/2005/8/layout/process4"/>
    <dgm:cxn modelId="{E01CE7FA-E68E-423F-9513-D64E84D66E70}" type="presParOf" srcId="{EB399A4C-E896-493E-8F8F-26B72D3996FF}" destId="{8C3DFC73-39E8-4554-B29E-E03ABC2BF245}" srcOrd="3" destOrd="0" presId="urn:microsoft.com/office/officeart/2005/8/layout/process4"/>
    <dgm:cxn modelId="{CFB1071C-DE5D-4D97-9A43-52D8E1E92768}" type="presParOf" srcId="{EB399A4C-E896-493E-8F8F-26B72D3996FF}" destId="{D10E7773-4752-4C5B-9623-4EA8DA4EF79D}" srcOrd="4" destOrd="0" presId="urn:microsoft.com/office/officeart/2005/8/layout/process4"/>
    <dgm:cxn modelId="{A2FBE141-E596-4414-9565-DC92F17B36F0}" type="presParOf" srcId="{D10E7773-4752-4C5B-9623-4EA8DA4EF79D}" destId="{2DD4471D-FD23-4340-B202-811EBD35F99D}" srcOrd="0" destOrd="0" presId="urn:microsoft.com/office/officeart/2005/8/layout/process4"/>
    <dgm:cxn modelId="{5F583085-F3C2-43FC-982F-12A5D9E2A918}" type="presParOf" srcId="{EB399A4C-E896-493E-8F8F-26B72D3996FF}" destId="{4B4CDE16-92EE-4B44-A4D0-B496911DC58D}" srcOrd="5" destOrd="0" presId="urn:microsoft.com/office/officeart/2005/8/layout/process4"/>
    <dgm:cxn modelId="{24E70BF8-4861-46BF-B4B4-F38A16BDB1AC}" type="presParOf" srcId="{EB399A4C-E896-493E-8F8F-26B72D3996FF}" destId="{D3827ABB-1D76-43B0-BE48-03E971A1FB94}" srcOrd="6" destOrd="0" presId="urn:microsoft.com/office/officeart/2005/8/layout/process4"/>
    <dgm:cxn modelId="{6CF86115-448F-4875-8E13-5AF10B9567D0}" type="presParOf" srcId="{D3827ABB-1D76-43B0-BE48-03E971A1FB94}" destId="{8D86E83F-D850-4600-9728-D34A965584B2}" srcOrd="0" destOrd="0" presId="urn:microsoft.com/office/officeart/2005/8/layout/process4"/>
    <dgm:cxn modelId="{6DBFF45E-6956-4574-A6FC-3170E8ACC1A3}" type="presParOf" srcId="{EB399A4C-E896-493E-8F8F-26B72D3996FF}" destId="{99B4DD10-BAD9-4D24-8110-74DE7DB5F12F}" srcOrd="7" destOrd="0" presId="urn:microsoft.com/office/officeart/2005/8/layout/process4"/>
    <dgm:cxn modelId="{12DFBA58-96B0-4760-9DF4-B1DEE6C47C87}" type="presParOf" srcId="{EB399A4C-E896-493E-8F8F-26B72D3996FF}" destId="{BD7AFF33-726D-4247-9B95-A011FF12E523}" srcOrd="8" destOrd="0" presId="urn:microsoft.com/office/officeart/2005/8/layout/process4"/>
    <dgm:cxn modelId="{E4FD88D1-FF41-4B72-829E-8F03304FE2F5}" type="presParOf" srcId="{BD7AFF33-726D-4247-9B95-A011FF12E523}" destId="{CC17599B-E17E-4213-B373-F59C844ECE1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6DEBA-3238-4A30-9305-ADA30E898965}">
      <dsp:nvSpPr>
        <dsp:cNvPr id="0" name=""/>
        <dsp:cNvSpPr/>
      </dsp:nvSpPr>
      <dsp:spPr>
        <a:xfrm>
          <a:off x="0" y="2301986"/>
          <a:ext cx="5694633" cy="377660"/>
        </a:xfrm>
        <a:prstGeom prst="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10000"/>
                <a:satMod val="300000"/>
              </a:sysClr>
            </a:gs>
            <a:gs pos="34000">
              <a:sysClr val="window" lastClr="FFFFFF">
                <a:hueOff val="0"/>
                <a:satOff val="0"/>
                <a:lumOff val="0"/>
                <a:alphaOff val="0"/>
                <a:tint val="13500"/>
                <a:satMod val="25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60000"/>
                <a:satMod val="200000"/>
              </a:sys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300" b="1" kern="1200" dirty="0">
              <a:solidFill>
                <a:sysClr val="windowText" lastClr="000000"/>
              </a:solidFill>
              <a:latin typeface="Franklin Gothic Book"/>
              <a:ea typeface="+mn-ea"/>
              <a:cs typeface="+mn-cs"/>
            </a:rPr>
            <a:t>Evaluación y Rendición de Cuentas  (anual)</a:t>
          </a:r>
        </a:p>
      </dsp:txBody>
      <dsp:txXfrm>
        <a:off x="0" y="2301986"/>
        <a:ext cx="5694633" cy="377660"/>
      </dsp:txXfrm>
    </dsp:sp>
    <dsp:sp modelId="{372CEA24-8C9A-4C93-9AAE-15533D79F035}">
      <dsp:nvSpPr>
        <dsp:cNvPr id="0" name=""/>
        <dsp:cNvSpPr/>
      </dsp:nvSpPr>
      <dsp:spPr>
        <a:xfrm rot="10800000">
          <a:off x="0" y="1741249"/>
          <a:ext cx="5694633" cy="580841"/>
        </a:xfrm>
        <a:prstGeom prst="upArrowCallou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10000"/>
                <a:satMod val="300000"/>
              </a:sysClr>
            </a:gs>
            <a:gs pos="34000">
              <a:sysClr val="window" lastClr="FFFFFF">
                <a:hueOff val="0"/>
                <a:satOff val="0"/>
                <a:lumOff val="0"/>
                <a:alphaOff val="0"/>
                <a:tint val="13500"/>
                <a:satMod val="25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60000"/>
                <a:satMod val="200000"/>
              </a:sys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300" b="1" kern="1200" dirty="0">
              <a:solidFill>
                <a:sysClr val="windowText" lastClr="000000"/>
              </a:solidFill>
              <a:latin typeface="Franklin Gothic Book"/>
              <a:ea typeface="+mn-ea"/>
              <a:cs typeface="+mn-cs"/>
            </a:rPr>
            <a:t>Ejecución  (desde 01/2021)</a:t>
          </a:r>
        </a:p>
      </dsp:txBody>
      <dsp:txXfrm rot="10800000">
        <a:off x="0" y="1741249"/>
        <a:ext cx="5694633" cy="377413"/>
      </dsp:txXfrm>
    </dsp:sp>
    <dsp:sp modelId="{2DD4471D-FD23-4340-B202-811EBD35F99D}">
      <dsp:nvSpPr>
        <dsp:cNvPr id="0" name=""/>
        <dsp:cNvSpPr/>
      </dsp:nvSpPr>
      <dsp:spPr>
        <a:xfrm rot="10800000">
          <a:off x="0" y="1151633"/>
          <a:ext cx="5694633" cy="580841"/>
        </a:xfrm>
        <a:prstGeom prst="upArrowCallou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10000"/>
                <a:satMod val="300000"/>
              </a:sysClr>
            </a:gs>
            <a:gs pos="34000">
              <a:sysClr val="window" lastClr="FFFFFF">
                <a:hueOff val="0"/>
                <a:satOff val="0"/>
                <a:lumOff val="0"/>
                <a:alphaOff val="0"/>
                <a:tint val="13500"/>
                <a:satMod val="25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60000"/>
                <a:satMod val="200000"/>
              </a:sys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300" b="1" kern="1200" dirty="0">
              <a:solidFill>
                <a:sysClr val="windowText" lastClr="000000"/>
              </a:solidFill>
              <a:latin typeface="Franklin Gothic Book"/>
              <a:ea typeface="+mn-ea"/>
              <a:cs typeface="+mn-cs"/>
            </a:rPr>
            <a:t>Presentación Parlamento (08/2020)</a:t>
          </a:r>
        </a:p>
      </dsp:txBody>
      <dsp:txXfrm rot="10800000">
        <a:off x="0" y="1151633"/>
        <a:ext cx="5694633" cy="377413"/>
      </dsp:txXfrm>
    </dsp:sp>
    <dsp:sp modelId="{8D86E83F-D850-4600-9728-D34A965584B2}">
      <dsp:nvSpPr>
        <dsp:cNvPr id="0" name=""/>
        <dsp:cNvSpPr/>
      </dsp:nvSpPr>
      <dsp:spPr>
        <a:xfrm rot="10800000">
          <a:off x="0" y="576457"/>
          <a:ext cx="5694633" cy="580841"/>
        </a:xfrm>
        <a:prstGeom prst="upArrowCallou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10000"/>
                <a:satMod val="300000"/>
              </a:sysClr>
            </a:gs>
            <a:gs pos="34000">
              <a:sysClr val="window" lastClr="FFFFFF">
                <a:hueOff val="0"/>
                <a:satOff val="0"/>
                <a:lumOff val="0"/>
                <a:alphaOff val="0"/>
                <a:tint val="13500"/>
                <a:satMod val="25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60000"/>
                <a:satMod val="200000"/>
              </a:sys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300" b="1" kern="1200" dirty="0">
              <a:solidFill>
                <a:sysClr val="windowText" lastClr="000000"/>
              </a:solidFill>
              <a:latin typeface="Franklin Gothic Book"/>
              <a:ea typeface="+mn-ea"/>
              <a:cs typeface="+mn-cs"/>
            </a:rPr>
            <a:t>Aprobación CDC ( 07/2020)</a:t>
          </a:r>
        </a:p>
      </dsp:txBody>
      <dsp:txXfrm rot="10800000">
        <a:off x="0" y="576457"/>
        <a:ext cx="5694633" cy="377413"/>
      </dsp:txXfrm>
    </dsp:sp>
    <dsp:sp modelId="{CC17599B-E17E-4213-B373-F59C844ECE1C}">
      <dsp:nvSpPr>
        <dsp:cNvPr id="0" name=""/>
        <dsp:cNvSpPr/>
      </dsp:nvSpPr>
      <dsp:spPr>
        <a:xfrm rot="10800000">
          <a:off x="0" y="567"/>
          <a:ext cx="5694633" cy="580841"/>
        </a:xfrm>
        <a:prstGeom prst="upArrowCallou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tint val="10000"/>
                <a:satMod val="300000"/>
              </a:sysClr>
            </a:gs>
            <a:gs pos="34000">
              <a:sysClr val="window" lastClr="FFFFFF">
                <a:hueOff val="0"/>
                <a:satOff val="0"/>
                <a:lumOff val="0"/>
                <a:alphaOff val="0"/>
                <a:tint val="13500"/>
                <a:satMod val="25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tint val="60000"/>
                <a:satMod val="200000"/>
              </a:sys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300" b="1" kern="1200" dirty="0">
              <a:solidFill>
                <a:sysClr val="windowText" lastClr="000000"/>
              </a:solidFill>
              <a:latin typeface="Franklin Gothic Book"/>
              <a:ea typeface="+mn-ea"/>
              <a:cs typeface="+mn-cs"/>
            </a:rPr>
            <a:t>Formulación y Programación (inicio 10/2019)</a:t>
          </a:r>
        </a:p>
      </dsp:txBody>
      <dsp:txXfrm rot="10800000">
        <a:off x="0" y="567"/>
        <a:ext cx="5694633" cy="377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0D26E-7107-40B8-9B39-A2CE22D8B97D}" type="datetimeFigureOut">
              <a:rPr lang="es-UY" smtClean="0"/>
              <a:t>22/11/2022</a:t>
            </a:fld>
            <a:endParaRPr lang="es-UY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E3420-3714-49D6-9E39-B952C519DAD7}" type="slidenum">
              <a:rPr lang="es-UY" smtClean="0"/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07025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36387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68194" algn="l" defTabSz="536387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36387" algn="l" defTabSz="536387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804581" algn="l" defTabSz="536387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072774" algn="l" defTabSz="536387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340968" algn="l" defTabSz="536387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609161" algn="l" defTabSz="536387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877355" algn="l" defTabSz="536387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145548" algn="l" defTabSz="536387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UY" alt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EE43A3-9CB6-4AAF-A361-D7B367BFE369}" type="slidenum">
              <a:rPr lang="es-UY" smtClean="0"/>
              <a:pPr>
                <a:defRPr/>
              </a:pPr>
              <a:t>4</a:t>
            </a:fld>
            <a:endParaRPr lang="es-UY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UY" alt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982C04-D25A-4F78-B2A6-43E2F347BC98}" type="slidenum">
              <a:rPr lang="es-UY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s-UY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5" y="1420283"/>
            <a:ext cx="421005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2590800"/>
            <a:ext cx="34671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68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36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04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72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40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09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77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45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90925" y="183092"/>
            <a:ext cx="1114425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650" y="183092"/>
            <a:ext cx="3260725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92C4C-2AF4-4D7D-9731-A35C7717BAA7}" type="datetimeFigureOut">
              <a:rPr lang="es-UY"/>
              <a:pPr>
                <a:defRPr/>
              </a:pPr>
              <a:t>22/11/2022</a:t>
            </a:fld>
            <a:endParaRPr lang="es-U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DA0F6-C74D-4DB7-8FA5-10176DAE98C6}" type="slidenum">
              <a:rPr lang="es-UY"/>
              <a:pPr>
                <a:defRPr/>
              </a:pPr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985281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14C7A-EE5E-4F55-8C98-7939EF5B7756}" type="datetimeFigureOut">
              <a:rPr lang="es-UY"/>
              <a:pPr>
                <a:defRPr/>
              </a:pPr>
              <a:t>22/11/2022</a:t>
            </a:fld>
            <a:endParaRPr lang="es-U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E351D-A479-4D1D-8F1D-F4FE378335A5}" type="slidenum">
              <a:rPr lang="es-UY"/>
              <a:pPr>
                <a:defRPr/>
              </a:pPr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923414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B3C7D-E2A1-4FBF-B229-DFF2F11FB406}" type="datetimeFigureOut">
              <a:rPr lang="es-UY"/>
              <a:pPr>
                <a:defRPr/>
              </a:pPr>
              <a:t>22/11/2022</a:t>
            </a:fld>
            <a:endParaRPr lang="es-U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4EA61-5E98-490F-8B33-2FD20D7C96DF}" type="slidenum">
              <a:rPr lang="es-UY"/>
              <a:pPr>
                <a:defRPr/>
              </a:pPr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559281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D7E8F-136D-43AB-99F7-3B5FFB188856}" type="datetimeFigureOut">
              <a:rPr lang="es-UY"/>
              <a:pPr>
                <a:defRPr/>
              </a:pPr>
              <a:t>22/11/2022</a:t>
            </a:fld>
            <a:endParaRPr lang="es-UY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4CADC-EE54-49C2-849A-35E1CB9051B8}" type="slidenum">
              <a:rPr lang="es-UY"/>
              <a:pPr>
                <a:defRPr/>
              </a:pPr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402271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70E19-55BC-4AFC-9B34-AE3F1CCBA6A4}" type="datetimeFigureOut">
              <a:rPr lang="es-UY"/>
              <a:pPr>
                <a:defRPr/>
              </a:pPr>
              <a:t>22/11/2022</a:t>
            </a:fld>
            <a:endParaRPr lang="es-UY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5F0A5-7BF7-496D-8C9C-B03529537D32}" type="slidenum">
              <a:rPr lang="es-UY"/>
              <a:pPr>
                <a:defRPr/>
              </a:pPr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201618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FCD4D-FCC8-4593-8F40-C7BA65DBBFD3}" type="datetimeFigureOut">
              <a:rPr lang="es-UY"/>
              <a:pPr>
                <a:defRPr/>
              </a:pPr>
              <a:t>22/11/2022</a:t>
            </a:fld>
            <a:endParaRPr lang="es-UY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62B2C-660B-4446-8828-27429C2B76E8}" type="slidenum">
              <a:rPr lang="es-UY"/>
              <a:pPr>
                <a:defRPr/>
              </a:pPr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865456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25983-9BB2-4B89-AE5A-792A225B744A}" type="datetimeFigureOut">
              <a:rPr lang="es-UY"/>
              <a:pPr>
                <a:defRPr/>
              </a:pPr>
              <a:t>22/11/2022</a:t>
            </a:fld>
            <a:endParaRPr lang="es-UY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5D0C-A055-41C1-8E02-D2FBBF5F94F1}" type="slidenum">
              <a:rPr lang="es-UY"/>
              <a:pPr>
                <a:defRPr/>
              </a:pPr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821909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08F7A-6EEF-420A-B7F2-15C69CAF1808}" type="datetimeFigureOut">
              <a:rPr lang="es-UY"/>
              <a:pPr>
                <a:defRPr/>
              </a:pPr>
              <a:t>22/11/2022</a:t>
            </a:fld>
            <a:endParaRPr lang="es-UY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2B685-5435-426C-8CAB-DE478096CABC}" type="slidenum">
              <a:rPr lang="es-UY"/>
              <a:pPr>
                <a:defRPr/>
              </a:pPr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45963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030C-6B2D-4636-A92C-485C49039B0B}" type="datetimeFigureOut">
              <a:rPr lang="es-UY"/>
              <a:pPr>
                <a:defRPr/>
              </a:pPr>
              <a:t>22/11/2022</a:t>
            </a:fld>
            <a:endParaRPr lang="es-UY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63E28-4D0F-4631-90EE-5A7A58C2B25D}" type="slidenum">
              <a:rPr lang="es-UY"/>
              <a:pPr>
                <a:defRPr/>
              </a:pPr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772091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6D6D0-C83C-40B6-A28A-D537CB0E55A4}" type="datetimeFigureOut">
              <a:rPr lang="es-UY"/>
              <a:pPr>
                <a:defRPr/>
              </a:pPr>
              <a:t>22/11/2022</a:t>
            </a:fld>
            <a:endParaRPr lang="es-U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676CF-6FA5-41B0-9BBA-B418D1ED043B}" type="slidenum">
              <a:rPr lang="es-UY"/>
              <a:pPr>
                <a:defRPr/>
              </a:pPr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831649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F9AE0-AE79-4463-927F-24C7DFAC0EFB}" type="datetimeFigureOut">
              <a:rPr lang="es-UY"/>
              <a:pPr>
                <a:defRPr/>
              </a:pPr>
              <a:t>22/11/2022</a:t>
            </a:fld>
            <a:endParaRPr lang="es-U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098AE-355E-4386-83AB-5BE3153159A2}" type="slidenum">
              <a:rPr lang="es-UY"/>
              <a:pPr>
                <a:defRPr/>
              </a:pPr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7017626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92C4C-2AF4-4D7D-9731-A35C7717BAA7}" type="datetimeFigureOut">
              <a:rPr lang="es-UY"/>
              <a:pPr>
                <a:defRPr/>
              </a:pPr>
              <a:t>22/11/2022</a:t>
            </a:fld>
            <a:endParaRPr lang="es-U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DA0F6-C74D-4DB7-8FA5-10176DAE98C6}" type="slidenum">
              <a:rPr lang="es-UY"/>
              <a:pPr>
                <a:defRPr/>
              </a:pPr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100451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14C7A-EE5E-4F55-8C98-7939EF5B7756}" type="datetimeFigureOut">
              <a:rPr lang="es-UY"/>
              <a:pPr>
                <a:defRPr/>
              </a:pPr>
              <a:t>22/11/2022</a:t>
            </a:fld>
            <a:endParaRPr lang="es-U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E351D-A479-4D1D-8F1D-F4FE378335A5}" type="slidenum">
              <a:rPr lang="es-UY"/>
              <a:pPr>
                <a:defRPr/>
              </a:pPr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555793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B3C7D-E2A1-4FBF-B229-DFF2F11FB406}" type="datetimeFigureOut">
              <a:rPr lang="es-UY"/>
              <a:pPr>
                <a:defRPr/>
              </a:pPr>
              <a:t>22/11/2022</a:t>
            </a:fld>
            <a:endParaRPr lang="es-U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4EA61-5E98-490F-8B33-2FD20D7C96DF}" type="slidenum">
              <a:rPr lang="es-UY"/>
              <a:pPr>
                <a:defRPr/>
              </a:pPr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032409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D7E8F-136D-43AB-99F7-3B5FFB188856}" type="datetimeFigureOut">
              <a:rPr lang="es-UY"/>
              <a:pPr>
                <a:defRPr/>
              </a:pPr>
              <a:t>22/11/2022</a:t>
            </a:fld>
            <a:endParaRPr lang="es-UY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4CADC-EE54-49C2-849A-35E1CB9051B8}" type="slidenum">
              <a:rPr lang="es-UY"/>
              <a:pPr>
                <a:defRPr/>
              </a:pPr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644869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70E19-55BC-4AFC-9B34-AE3F1CCBA6A4}" type="datetimeFigureOut">
              <a:rPr lang="es-UY"/>
              <a:pPr>
                <a:defRPr/>
              </a:pPr>
              <a:t>22/11/2022</a:t>
            </a:fld>
            <a:endParaRPr lang="es-UY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5F0A5-7BF7-496D-8C9C-B03529537D32}" type="slidenum">
              <a:rPr lang="es-UY"/>
              <a:pPr>
                <a:defRPr/>
              </a:pPr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0203301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FCD4D-FCC8-4593-8F40-C7BA65DBBFD3}" type="datetimeFigureOut">
              <a:rPr lang="es-UY"/>
              <a:pPr>
                <a:defRPr/>
              </a:pPr>
              <a:t>22/11/2022</a:t>
            </a:fld>
            <a:endParaRPr lang="es-UY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62B2C-660B-4446-8828-27429C2B76E8}" type="slidenum">
              <a:rPr lang="es-UY"/>
              <a:pPr>
                <a:defRPr/>
              </a:pPr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3166355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25983-9BB2-4B89-AE5A-792A225B744A}" type="datetimeFigureOut">
              <a:rPr lang="es-UY"/>
              <a:pPr>
                <a:defRPr/>
              </a:pPr>
              <a:t>22/11/2022</a:t>
            </a:fld>
            <a:endParaRPr lang="es-UY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5D0C-A055-41C1-8E02-D2FBBF5F94F1}" type="slidenum">
              <a:rPr lang="es-UY"/>
              <a:pPr>
                <a:defRPr/>
              </a:pPr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674558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253" y="2937934"/>
            <a:ext cx="4210050" cy="908050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253" y="1937809"/>
            <a:ext cx="4210050" cy="1000125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6819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363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80458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7277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34096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60916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87735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14554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08F7A-6EEF-420A-B7F2-15C69CAF1808}" type="datetimeFigureOut">
              <a:rPr lang="es-UY"/>
              <a:pPr>
                <a:defRPr/>
              </a:pPr>
              <a:t>22/11/2022</a:t>
            </a:fld>
            <a:endParaRPr lang="es-UY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2B685-5435-426C-8CAB-DE478096CABC}" type="slidenum">
              <a:rPr lang="es-UY"/>
              <a:pPr>
                <a:defRPr/>
              </a:pPr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8291995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030C-6B2D-4636-A92C-485C49039B0B}" type="datetimeFigureOut">
              <a:rPr lang="es-UY"/>
              <a:pPr>
                <a:defRPr/>
              </a:pPr>
              <a:t>22/11/2022</a:t>
            </a:fld>
            <a:endParaRPr lang="es-UY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63E28-4D0F-4631-90EE-5A7A58C2B25D}" type="slidenum">
              <a:rPr lang="es-UY"/>
              <a:pPr>
                <a:defRPr/>
              </a:pPr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7113694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6D6D0-C83C-40B6-A28A-D537CB0E55A4}" type="datetimeFigureOut">
              <a:rPr lang="es-UY"/>
              <a:pPr>
                <a:defRPr/>
              </a:pPr>
              <a:t>22/11/2022</a:t>
            </a:fld>
            <a:endParaRPr lang="es-U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676CF-6FA5-41B0-9BBA-B418D1ED043B}" type="slidenum">
              <a:rPr lang="es-UY"/>
              <a:pPr>
                <a:defRPr/>
              </a:pPr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1478325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F9AE0-AE79-4463-927F-24C7DFAC0EFB}" type="datetimeFigureOut">
              <a:rPr lang="es-UY"/>
              <a:pPr>
                <a:defRPr/>
              </a:pPr>
              <a:t>22/11/2022</a:t>
            </a:fld>
            <a:endParaRPr lang="es-U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098AE-355E-4386-83AB-5BE3153159A2}" type="slidenum">
              <a:rPr lang="es-UY"/>
              <a:pPr>
                <a:defRPr/>
              </a:pPr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10271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066802"/>
            <a:ext cx="2187575" cy="3017309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7775" y="1066802"/>
            <a:ext cx="2187575" cy="3017309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" y="1023409"/>
            <a:ext cx="2188435" cy="42650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8194" indent="0">
              <a:buNone/>
              <a:defRPr sz="1200" b="1"/>
            </a:lvl2pPr>
            <a:lvl3pPr marL="536387" indent="0">
              <a:buNone/>
              <a:defRPr sz="1100" b="1"/>
            </a:lvl3pPr>
            <a:lvl4pPr marL="804581" indent="0">
              <a:buNone/>
              <a:defRPr sz="900" b="1"/>
            </a:lvl4pPr>
            <a:lvl5pPr marL="1072774" indent="0">
              <a:buNone/>
              <a:defRPr sz="900" b="1"/>
            </a:lvl5pPr>
            <a:lvl6pPr marL="1340968" indent="0">
              <a:buNone/>
              <a:defRPr sz="900" b="1"/>
            </a:lvl6pPr>
            <a:lvl7pPr marL="1609161" indent="0">
              <a:buNone/>
              <a:defRPr sz="900" b="1"/>
            </a:lvl7pPr>
            <a:lvl8pPr marL="1877355" indent="0">
              <a:buNone/>
              <a:defRPr sz="900" b="1"/>
            </a:lvl8pPr>
            <a:lvl9pPr marL="214554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650" y="1449917"/>
            <a:ext cx="2188435" cy="263419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16057" y="1023409"/>
            <a:ext cx="2189295" cy="42650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8194" indent="0">
              <a:buNone/>
              <a:defRPr sz="1200" b="1"/>
            </a:lvl2pPr>
            <a:lvl3pPr marL="536387" indent="0">
              <a:buNone/>
              <a:defRPr sz="1100" b="1"/>
            </a:lvl3pPr>
            <a:lvl4pPr marL="804581" indent="0">
              <a:buNone/>
              <a:defRPr sz="900" b="1"/>
            </a:lvl4pPr>
            <a:lvl5pPr marL="1072774" indent="0">
              <a:buNone/>
              <a:defRPr sz="900" b="1"/>
            </a:lvl5pPr>
            <a:lvl6pPr marL="1340968" indent="0">
              <a:buNone/>
              <a:defRPr sz="900" b="1"/>
            </a:lvl6pPr>
            <a:lvl7pPr marL="1609161" indent="0">
              <a:buNone/>
              <a:defRPr sz="900" b="1"/>
            </a:lvl7pPr>
            <a:lvl8pPr marL="1877355" indent="0">
              <a:buNone/>
              <a:defRPr sz="900" b="1"/>
            </a:lvl8pPr>
            <a:lvl9pPr marL="214554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16057" y="1449917"/>
            <a:ext cx="2189295" cy="263419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3" y="182033"/>
            <a:ext cx="1629503" cy="774700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6488" y="182037"/>
            <a:ext cx="2768865" cy="390207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653" y="956736"/>
            <a:ext cx="1629503" cy="3127375"/>
          </a:xfrm>
        </p:spPr>
        <p:txBody>
          <a:bodyPr/>
          <a:lstStyle>
            <a:lvl1pPr marL="0" indent="0">
              <a:buNone/>
              <a:defRPr sz="800"/>
            </a:lvl1pPr>
            <a:lvl2pPr marL="268194" indent="0">
              <a:buNone/>
              <a:defRPr sz="700"/>
            </a:lvl2pPr>
            <a:lvl3pPr marL="536387" indent="0">
              <a:buNone/>
              <a:defRPr sz="600"/>
            </a:lvl3pPr>
            <a:lvl4pPr marL="804581" indent="0">
              <a:buNone/>
              <a:defRPr sz="500"/>
            </a:lvl4pPr>
            <a:lvl5pPr marL="1072774" indent="0">
              <a:buNone/>
              <a:defRPr sz="500"/>
            </a:lvl5pPr>
            <a:lvl6pPr marL="1340968" indent="0">
              <a:buNone/>
              <a:defRPr sz="500"/>
            </a:lvl6pPr>
            <a:lvl7pPr marL="1609161" indent="0">
              <a:buNone/>
              <a:defRPr sz="500"/>
            </a:lvl7pPr>
            <a:lvl8pPr marL="1877355" indent="0">
              <a:buNone/>
              <a:defRPr sz="500"/>
            </a:lvl8pPr>
            <a:lvl9pPr marL="2145548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823" y="3200406"/>
            <a:ext cx="2971800" cy="377825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70823" y="408517"/>
            <a:ext cx="2971800" cy="2743200"/>
          </a:xfrm>
        </p:spPr>
        <p:txBody>
          <a:bodyPr/>
          <a:lstStyle>
            <a:lvl1pPr marL="0" indent="0">
              <a:buNone/>
              <a:defRPr sz="1900"/>
            </a:lvl1pPr>
            <a:lvl2pPr marL="268194" indent="0">
              <a:buNone/>
              <a:defRPr sz="1600"/>
            </a:lvl2pPr>
            <a:lvl3pPr marL="536387" indent="0">
              <a:buNone/>
              <a:defRPr sz="1400"/>
            </a:lvl3pPr>
            <a:lvl4pPr marL="804581" indent="0">
              <a:buNone/>
              <a:defRPr sz="1200"/>
            </a:lvl4pPr>
            <a:lvl5pPr marL="1072774" indent="0">
              <a:buNone/>
              <a:defRPr sz="1200"/>
            </a:lvl5pPr>
            <a:lvl6pPr marL="1340968" indent="0">
              <a:buNone/>
              <a:defRPr sz="1200"/>
            </a:lvl6pPr>
            <a:lvl7pPr marL="1609161" indent="0">
              <a:buNone/>
              <a:defRPr sz="1200"/>
            </a:lvl7pPr>
            <a:lvl8pPr marL="1877355" indent="0">
              <a:buNone/>
              <a:defRPr sz="1200"/>
            </a:lvl8pPr>
            <a:lvl9pPr marL="2145548" indent="0">
              <a:buNone/>
              <a:defRPr sz="1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823" y="3578231"/>
            <a:ext cx="29718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68194" indent="0">
              <a:buNone/>
              <a:defRPr sz="700"/>
            </a:lvl2pPr>
            <a:lvl3pPr marL="536387" indent="0">
              <a:buNone/>
              <a:defRPr sz="600"/>
            </a:lvl3pPr>
            <a:lvl4pPr marL="804581" indent="0">
              <a:buNone/>
              <a:defRPr sz="500"/>
            </a:lvl4pPr>
            <a:lvl5pPr marL="1072774" indent="0">
              <a:buNone/>
              <a:defRPr sz="500"/>
            </a:lvl5pPr>
            <a:lvl6pPr marL="1340968" indent="0">
              <a:buNone/>
              <a:defRPr sz="500"/>
            </a:lvl6pPr>
            <a:lvl7pPr marL="1609161" indent="0">
              <a:buNone/>
              <a:defRPr sz="500"/>
            </a:lvl7pPr>
            <a:lvl8pPr marL="1877355" indent="0">
              <a:buNone/>
              <a:defRPr sz="500"/>
            </a:lvl8pPr>
            <a:lvl9pPr marL="2145548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650" y="183092"/>
            <a:ext cx="4457700" cy="762000"/>
          </a:xfrm>
          <a:prstGeom prst="rect">
            <a:avLst/>
          </a:prstGeom>
        </p:spPr>
        <p:txBody>
          <a:bodyPr vert="horz" lIns="53639" tIns="26819" rIns="53639" bIns="268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" y="1066802"/>
            <a:ext cx="4457700" cy="3017309"/>
          </a:xfrm>
          <a:prstGeom prst="rect">
            <a:avLst/>
          </a:prstGeom>
        </p:spPr>
        <p:txBody>
          <a:bodyPr vert="horz" lIns="53639" tIns="26819" rIns="53639" bIns="268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650" y="4237573"/>
            <a:ext cx="1155700" cy="243417"/>
          </a:xfrm>
          <a:prstGeom prst="rect">
            <a:avLst/>
          </a:prstGeom>
        </p:spPr>
        <p:txBody>
          <a:bodyPr vert="horz" lIns="53639" tIns="26819" rIns="53639" bIns="26819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2275" y="4237573"/>
            <a:ext cx="1568450" cy="243417"/>
          </a:xfrm>
          <a:prstGeom prst="rect">
            <a:avLst/>
          </a:prstGeom>
        </p:spPr>
        <p:txBody>
          <a:bodyPr vert="horz" lIns="53639" tIns="26819" rIns="53639" bIns="26819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9650" y="4237573"/>
            <a:ext cx="1155700" cy="243417"/>
          </a:xfrm>
          <a:prstGeom prst="rect">
            <a:avLst/>
          </a:prstGeom>
        </p:spPr>
        <p:txBody>
          <a:bodyPr vert="horz" lIns="53639" tIns="26819" rIns="53639" bIns="26819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36387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1145" indent="-201145" algn="l" defTabSz="53638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35814" indent="-167621" algn="l" defTabSz="536387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70484" indent="-134097" algn="l" defTabSz="53638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38677" indent="-134097" algn="l" defTabSz="536387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06871" indent="-134097" algn="l" defTabSz="536387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75064" indent="-134097" algn="l" defTabSz="53638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43258" indent="-134097" algn="l" defTabSz="53638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451" indent="-134097" algn="l" defTabSz="53638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79645" indent="-134097" algn="l" defTabSz="53638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68194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36387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04581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72774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40968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09161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77355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45548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título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Y"/>
              <a:t>Haga clic para modificar el estilo de título del patrón</a:t>
            </a:r>
            <a:endParaRPr lang="es-UY" altLang="es-UY"/>
          </a:p>
        </p:txBody>
      </p:sp>
      <p:sp>
        <p:nvSpPr>
          <p:cNvPr id="614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Y"/>
              <a:t>Haga clic para modificar el estilo de texto del patrón</a:t>
            </a:r>
          </a:p>
          <a:p>
            <a:pPr lvl="1"/>
            <a:r>
              <a:rPr lang="es-ES" altLang="es-UY"/>
              <a:t>Segundo nivel</a:t>
            </a:r>
          </a:p>
          <a:p>
            <a:pPr lvl="2"/>
            <a:r>
              <a:rPr lang="es-ES" altLang="es-UY"/>
              <a:t>Tercer nivel</a:t>
            </a:r>
          </a:p>
          <a:p>
            <a:pPr lvl="3"/>
            <a:r>
              <a:rPr lang="es-ES" altLang="es-UY"/>
              <a:t>Cuarto nivel</a:t>
            </a:r>
          </a:p>
          <a:p>
            <a:pPr lvl="4"/>
            <a:r>
              <a:rPr lang="es-ES" altLang="es-UY"/>
              <a:t>Quinto nivel</a:t>
            </a:r>
            <a:endParaRPr lang="es-UY" alt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4060CFF8-AFEE-4536-B43B-78B37403D8CB}" type="datetimeFigureOut">
              <a:rPr lang="es-UY"/>
              <a:pPr defTabSz="914400">
                <a:defRPr/>
              </a:pPr>
              <a:t>22/11/2022</a:t>
            </a:fld>
            <a:endParaRPr lang="es-U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s-UY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26C33CF0-06A4-406A-A7A0-D56F57E5685B}" type="slidenum">
              <a:rPr lang="es-UY"/>
              <a:pPr defTabSz="914400">
                <a:defRPr/>
              </a:pPr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60560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título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Y"/>
              <a:t>Haga clic para modificar el estilo de título del patrón</a:t>
            </a:r>
            <a:endParaRPr lang="es-UY" altLang="es-UY"/>
          </a:p>
        </p:txBody>
      </p:sp>
      <p:sp>
        <p:nvSpPr>
          <p:cNvPr id="614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Y"/>
              <a:t>Haga clic para modificar el estilo de texto del patrón</a:t>
            </a:r>
          </a:p>
          <a:p>
            <a:pPr lvl="1"/>
            <a:r>
              <a:rPr lang="es-ES" altLang="es-UY"/>
              <a:t>Segundo nivel</a:t>
            </a:r>
          </a:p>
          <a:p>
            <a:pPr lvl="2"/>
            <a:r>
              <a:rPr lang="es-ES" altLang="es-UY"/>
              <a:t>Tercer nivel</a:t>
            </a:r>
          </a:p>
          <a:p>
            <a:pPr lvl="3"/>
            <a:r>
              <a:rPr lang="es-ES" altLang="es-UY"/>
              <a:t>Cuarto nivel</a:t>
            </a:r>
          </a:p>
          <a:p>
            <a:pPr lvl="4"/>
            <a:r>
              <a:rPr lang="es-ES" altLang="es-UY"/>
              <a:t>Quinto nivel</a:t>
            </a:r>
            <a:endParaRPr lang="es-UY" alt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4060CFF8-AFEE-4536-B43B-78B37403D8CB}" type="datetimeFigureOut">
              <a:rPr lang="es-UY"/>
              <a:pPr defTabSz="914400">
                <a:defRPr/>
              </a:pPr>
              <a:t>22/11/2022</a:t>
            </a:fld>
            <a:endParaRPr lang="es-UY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s-UY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26C33CF0-06A4-406A-A7A0-D56F57E5685B}" type="slidenum">
              <a:rPr lang="es-UY"/>
              <a:pPr defTabSz="914400">
                <a:defRPr/>
              </a:pPr>
              <a:t>‹Nº›</a:t>
            </a:fld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74636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eamiento.udelar.edu.uy/publicaciones/documentos-de-trabajo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eamiento.udelar.edu.uy/publicaciones/documentos-de-trabajo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planeamiento.udelar.edu.uy/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notesSlide" Target="../notesSlides/notesSlide1.xml"/><Relationship Id="rId7" Type="http://schemas.openxmlformats.org/officeDocument/2006/relationships/diagramLayout" Target="../diagrams/layout1.xml"/><Relationship Id="rId12" Type="http://schemas.openxmlformats.org/officeDocument/2006/relationships/hyperlink" Target="https://udelar.edu.uy/portal/wp-content/uploads/sites/48/2020/09/Presupuesto_2020-2024.pdf" TargetMode="Externa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6" Type="http://schemas.openxmlformats.org/officeDocument/2006/relationships/diagramData" Target="../diagrams/data1.xml"/><Relationship Id="rId11" Type="http://schemas.openxmlformats.org/officeDocument/2006/relationships/image" Target="../media/image4.png"/><Relationship Id="rId5" Type="http://schemas.openxmlformats.org/officeDocument/2006/relationships/image" Target="../media/image17.png"/><Relationship Id="rId10" Type="http://schemas.microsoft.com/office/2007/relationships/diagramDrawing" Target="../diagrams/drawing1.xml"/><Relationship Id="rId4" Type="http://schemas.openxmlformats.org/officeDocument/2006/relationships/image" Target="../media/image16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udelar (1)"/>
          <p:cNvPicPr/>
          <p:nvPr/>
        </p:nvPicPr>
        <p:blipFill>
          <a:blip r:embed="rId2">
            <a:duotone>
              <a:srgbClr val="EEECE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3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1139"/>
            <a:ext cx="9905999" cy="6856863"/>
          </a:xfrm>
          <a:prstGeom prst="rect">
            <a:avLst/>
          </a:prstGeom>
          <a:noFill/>
          <a:ln>
            <a:noFill/>
          </a:ln>
          <a:effectLst>
            <a:reflection stA="47000" endPos="65000" dist="50800" dir="5400000" sy="-100000" algn="bl" rotWithShape="0"/>
          </a:effectLst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37"/>
            <a:ext cx="2228850" cy="27432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38201" y="2260606"/>
            <a:ext cx="8077200" cy="6052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13"/>
              </a:lnSpc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Planeamiento en el marco de la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emergencia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sanitaria</a:t>
            </a:r>
          </a:p>
          <a:p>
            <a:pPr algn="ctr">
              <a:lnSpc>
                <a:spcPts val="5913"/>
              </a:lnSpc>
            </a:pP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Instrumentos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que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aportaron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 la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generación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políticas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ts val="5913"/>
              </a:lnSpc>
            </a:pP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desde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Dirección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General de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Planeamiento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5913"/>
              </a:lnSpc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Universidad de la </a:t>
            </a:r>
            <a:r>
              <a:rPr lang="en-US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República</a:t>
            </a:r>
            <a:endParaRPr lang="en-US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5913"/>
              </a:lnSpc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5913"/>
              </a:lnSpc>
            </a:pPr>
            <a:endParaRPr lang="en-US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5913"/>
              </a:lnSpc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5913"/>
              </a:lnSpc>
            </a:pP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Alba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Porrini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Dirección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General de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Planeamiento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22/11/2022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127000"/>
            <a:ext cx="875318" cy="136081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014" y="474659"/>
            <a:ext cx="1509732" cy="84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571500"/>
            <a:ext cx="8915400" cy="1143000"/>
          </a:xfrm>
        </p:spPr>
        <p:txBody>
          <a:bodyPr/>
          <a:lstStyle/>
          <a:p>
            <a:r>
              <a:rPr lang="es-UY" sz="3200" b="1" dirty="0"/>
              <a:t>7 preguntas sobre:</a:t>
            </a:r>
            <a:endParaRPr lang="es-MX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9355" y="1858966"/>
            <a:ext cx="8915400" cy="47243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UY" sz="2800" dirty="0"/>
              <a:t>Conexión a internet desde su hogar</a:t>
            </a:r>
          </a:p>
          <a:p>
            <a:pPr>
              <a:buFont typeface="Wingdings" panose="05000000000000000000" pitchFamily="2" charset="2"/>
              <a:buChar char="q"/>
            </a:pPr>
            <a:endParaRPr lang="es-UY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s-UY" sz="2800" dirty="0"/>
              <a:t>Tipo de conexión</a:t>
            </a:r>
          </a:p>
          <a:p>
            <a:pPr marL="0" indent="0">
              <a:buNone/>
            </a:pPr>
            <a:endParaRPr lang="es-UY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s-UY" sz="2800" dirty="0"/>
              <a:t>Límite de conexión</a:t>
            </a:r>
          </a:p>
          <a:p>
            <a:pPr marL="0" indent="0">
              <a:buNone/>
            </a:pPr>
            <a:endParaRPr lang="es-UY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s-UY" sz="2800" dirty="0"/>
              <a:t>Disponibilidad de equipos</a:t>
            </a:r>
          </a:p>
          <a:p>
            <a:pPr marL="0" indent="0">
              <a:buNone/>
            </a:pPr>
            <a:endParaRPr lang="es-UY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s-UY" sz="2800" dirty="0"/>
              <a:t>Uso exclusivo o compartido</a:t>
            </a:r>
          </a:p>
          <a:p>
            <a:pPr marL="0" indent="0">
              <a:buNone/>
            </a:pPr>
            <a:endParaRPr lang="es-UY" dirty="0"/>
          </a:p>
          <a:p>
            <a:endParaRPr lang="es-MX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0EE8D3E-FEAA-C45D-5E84-22DE5FD45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9994" cy="267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EA0095C-FF73-3523-CE84-59930B688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69189"/>
            <a:ext cx="1447800" cy="87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485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04654F-BB1E-9E5A-737D-6760FAD91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9994" cy="267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57200"/>
            <a:ext cx="8496300" cy="540620"/>
          </a:xfrm>
        </p:spPr>
        <p:txBody>
          <a:bodyPr/>
          <a:lstStyle/>
          <a:p>
            <a:r>
              <a:rPr lang="es-UY" sz="3200" b="1" dirty="0"/>
              <a:t>Algunos resultados: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997" y="1112361"/>
            <a:ext cx="4810879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562600" y="1600200"/>
            <a:ext cx="43434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lvl="1" indent="-342900" fontAlgn="t">
              <a:buFont typeface="Wingdings" panose="05000000000000000000" pitchFamily="2" charset="2"/>
              <a:buChar char="ü"/>
              <a:defRPr/>
            </a:pPr>
            <a:r>
              <a:rPr lang="es-UY" sz="2000" dirty="0"/>
              <a:t>99,4% de los estudiantes generación 2020 tiene conexión a internet en sus hogares</a:t>
            </a:r>
          </a:p>
          <a:p>
            <a:pPr marL="88900" lvl="1" fontAlgn="t">
              <a:defRPr/>
            </a:pPr>
            <a:endParaRPr lang="es-UY" sz="2000" dirty="0"/>
          </a:p>
          <a:p>
            <a:pPr marL="431800" lvl="1" indent="-342900" fontAlgn="t">
              <a:buFont typeface="Wingdings" panose="05000000000000000000" pitchFamily="2" charset="2"/>
              <a:buChar char="ü"/>
              <a:defRPr/>
            </a:pPr>
            <a:r>
              <a:rPr lang="es-UY" sz="2000" dirty="0"/>
              <a:t>89,6% tiene un microcomputador  en su hogar</a:t>
            </a:r>
            <a:r>
              <a:rPr lang="es-UY" sz="2400" dirty="0"/>
              <a:t>	</a:t>
            </a:r>
          </a:p>
          <a:p>
            <a:pPr marL="88900" lvl="1" fontAlgn="t">
              <a:defRPr/>
            </a:pPr>
            <a:endParaRPr lang="es-UY" sz="2400" dirty="0"/>
          </a:p>
          <a:p>
            <a:pPr marL="431800" lvl="1" indent="-342900" fontAlgn="t">
              <a:buFont typeface="Wingdings" panose="05000000000000000000" pitchFamily="2" charset="2"/>
              <a:buChar char="ü"/>
              <a:defRPr/>
            </a:pPr>
            <a:r>
              <a:rPr lang="es-UY" sz="2000" dirty="0"/>
              <a:t>63,8% de los estudiantes tiene un microcomputador (laptop, pc, Tablet, etc.) en su hogar, según uso exclusivo de al menos uno de ellos</a:t>
            </a:r>
            <a:endParaRPr lang="es-UY" sz="2400" dirty="0"/>
          </a:p>
          <a:p>
            <a:pPr marL="431800" lvl="1" indent="-342900" fontAlgn="t">
              <a:buFont typeface="Wingdings" panose="05000000000000000000" pitchFamily="2" charset="2"/>
              <a:buChar char="ü"/>
              <a:defRPr/>
            </a:pPr>
            <a:endParaRPr lang="es-UY" sz="2400" dirty="0"/>
          </a:p>
          <a:p>
            <a:pPr marL="431800" lvl="1" indent="-342900" fontAlgn="t">
              <a:buFont typeface="Wingdings" panose="05000000000000000000" pitchFamily="2" charset="2"/>
              <a:buChar char="ü"/>
              <a:defRPr/>
            </a:pPr>
            <a:endParaRPr lang="es-UY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55" y="4281819"/>
            <a:ext cx="5257800" cy="2548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9858D2B-762B-BD47-14E3-976DD8426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69189"/>
            <a:ext cx="1447800" cy="87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888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5A13D39-392B-9A4E-DD35-66C07A876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9994" cy="267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87329" y="1335381"/>
            <a:ext cx="8915400" cy="533400"/>
          </a:xfrm>
        </p:spPr>
        <p:txBody>
          <a:bodyPr/>
          <a:lstStyle/>
          <a:p>
            <a:pPr algn="l">
              <a:spcBef>
                <a:spcPct val="20000"/>
              </a:spcBef>
              <a:defRPr/>
            </a:pPr>
            <a:r>
              <a:rPr lang="es-UY" sz="3200" b="1" dirty="0">
                <a:ea typeface="+mn-ea"/>
                <a:cs typeface="+mn-cs"/>
              </a:rPr>
              <a:t>Acciones: Apoyo y acompañamiento a estudiantes</a:t>
            </a:r>
            <a:endParaRPr lang="es-UY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58455"/>
            <a:ext cx="9597929" cy="3428999"/>
          </a:xfrm>
        </p:spPr>
        <p:txBody>
          <a:bodyPr/>
          <a:lstStyle/>
          <a:p>
            <a:pPr>
              <a:buClr>
                <a:srgbClr val="5D8573"/>
              </a:buClr>
              <a:buFont typeface="Wingdings" panose="05000000000000000000" pitchFamily="2" charset="2"/>
              <a:buChar char="ü"/>
              <a:defRPr/>
            </a:pPr>
            <a:r>
              <a:rPr lang="es-UY" sz="2800" dirty="0"/>
              <a:t>Apoyo conectividad</a:t>
            </a:r>
          </a:p>
          <a:p>
            <a:pPr>
              <a:buClr>
                <a:srgbClr val="5D8573"/>
              </a:buClr>
              <a:buFont typeface="Wingdings" panose="05000000000000000000" pitchFamily="2" charset="2"/>
              <a:buChar char="ü"/>
              <a:defRPr/>
            </a:pPr>
            <a:r>
              <a:rPr lang="es-UY" sz="2800" dirty="0"/>
              <a:t>Salas zoom gratuitas para estudiantes (100.000)</a:t>
            </a:r>
          </a:p>
          <a:p>
            <a:pPr>
              <a:buClr>
                <a:srgbClr val="5D8573"/>
              </a:buClr>
              <a:buFont typeface="Wingdings" panose="05000000000000000000" pitchFamily="2" charset="2"/>
              <a:buChar char="ü"/>
              <a:defRPr/>
            </a:pPr>
            <a:r>
              <a:rPr lang="es-UY" sz="2800" dirty="0"/>
              <a:t>Beca laptop (2020 – 389 y 2021 - 400)</a:t>
            </a:r>
          </a:p>
          <a:p>
            <a:pPr>
              <a:buClr>
                <a:srgbClr val="5D8573"/>
              </a:buClr>
              <a:buFont typeface="Wingdings" panose="05000000000000000000" pitchFamily="2" charset="2"/>
              <a:buChar char="ü"/>
              <a:defRPr/>
            </a:pPr>
            <a:r>
              <a:rPr lang="es-UY" sz="2800" dirty="0"/>
              <a:t>Implementación de inscripciones en línea (20.000)</a:t>
            </a:r>
          </a:p>
          <a:p>
            <a:pPr lvl="0">
              <a:buClr>
                <a:srgbClr val="5D8573"/>
              </a:buClr>
              <a:buFont typeface="Wingdings" panose="05000000000000000000" pitchFamily="2" charset="2"/>
              <a:buChar char="ü"/>
              <a:defRPr/>
            </a:pPr>
            <a:r>
              <a:rPr lang="es-UY" sz="2700" dirty="0"/>
              <a:t>Cursos propedéuticos para la generación de ingreso en EVA (13)</a:t>
            </a:r>
            <a:endParaRPr lang="es-UY" sz="2400" dirty="0">
              <a:solidFill>
                <a:prstClr val="black"/>
              </a:solidFill>
            </a:endParaRPr>
          </a:p>
          <a:p>
            <a:pPr>
              <a:buFontTx/>
              <a:buChar char="-"/>
              <a:defRPr/>
            </a:pPr>
            <a:endParaRPr lang="es-UY" sz="2400" dirty="0">
              <a:solidFill>
                <a:prstClr val="black"/>
              </a:solidFill>
            </a:endParaRPr>
          </a:p>
          <a:p>
            <a:pPr>
              <a:buFontTx/>
              <a:buChar char="-"/>
              <a:defRPr/>
            </a:pPr>
            <a:endParaRPr lang="es-UY" sz="2400" dirty="0"/>
          </a:p>
          <a:p>
            <a:pPr>
              <a:buFontTx/>
              <a:buChar char="-"/>
              <a:defRPr/>
            </a:pPr>
            <a:endParaRPr lang="es-UY" sz="2400" dirty="0"/>
          </a:p>
          <a:p>
            <a:pPr>
              <a:buFontTx/>
              <a:buChar char="-"/>
              <a:defRPr/>
            </a:pPr>
            <a:endParaRPr lang="es-UY" sz="2400" dirty="0"/>
          </a:p>
          <a:p>
            <a:pPr>
              <a:buFontTx/>
              <a:buChar char="-"/>
              <a:defRPr/>
            </a:pPr>
            <a:endParaRPr lang="es-UY" sz="2400" dirty="0"/>
          </a:p>
          <a:p>
            <a:pPr marL="0" indent="0">
              <a:buFont typeface="Arial" charset="0"/>
              <a:buNone/>
              <a:defRPr/>
            </a:pPr>
            <a:endParaRPr lang="es-UY" sz="2400" dirty="0"/>
          </a:p>
          <a:p>
            <a:pPr marL="0" indent="0">
              <a:buFont typeface="Arial" charset="0"/>
              <a:buNone/>
              <a:defRPr/>
            </a:pPr>
            <a:endParaRPr lang="es-UY" sz="2400" dirty="0"/>
          </a:p>
          <a:p>
            <a:pPr marL="0" indent="0">
              <a:buFont typeface="Arial" charset="0"/>
              <a:buNone/>
              <a:defRPr/>
            </a:pPr>
            <a:endParaRPr lang="es-UY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762" y="306613"/>
            <a:ext cx="1678103" cy="94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115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6A15D8E-70D9-4968-5394-82AD2ADDD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9994" cy="267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95965"/>
            <a:ext cx="9220200" cy="1143000"/>
          </a:xfrm>
        </p:spPr>
        <p:txBody>
          <a:bodyPr/>
          <a:lstStyle/>
          <a:p>
            <a:pPr marL="201145" lvl="0" indent="-201145" defTabSz="536387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UY" sz="2800" b="1" dirty="0">
                <a:solidFill>
                  <a:srgbClr val="00B050"/>
                </a:solidFill>
              </a:rPr>
              <a:t/>
            </a:r>
            <a:br>
              <a:rPr lang="es-UY" sz="2800" b="1" dirty="0">
                <a:solidFill>
                  <a:srgbClr val="00B050"/>
                </a:solidFill>
              </a:rPr>
            </a:br>
            <a:r>
              <a:rPr lang="es-UY" sz="2400" b="1" dirty="0">
                <a:solidFill>
                  <a:srgbClr val="00B050"/>
                </a:solidFill>
              </a:rPr>
              <a:t>Encuesta a estudiantes de grado de la Udelar para la evaluación de la propuesta educativa en la modalidad virtual </a:t>
            </a:r>
            <a:br>
              <a:rPr lang="es-UY" sz="2400" b="1" dirty="0">
                <a:solidFill>
                  <a:srgbClr val="00B050"/>
                </a:solidFill>
              </a:rPr>
            </a:br>
            <a:endParaRPr lang="es-UY" sz="2400" b="1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4350" y="2143653"/>
            <a:ext cx="9163050" cy="4543512"/>
          </a:xfrm>
        </p:spPr>
        <p:txBody>
          <a:bodyPr/>
          <a:lstStyle/>
          <a:p>
            <a:pPr marL="457200" lvl="1" indent="0" algn="just" eaLnBrk="1" fontAlgn="t" hangingPunct="1">
              <a:spcAft>
                <a:spcPts val="0"/>
              </a:spcAft>
              <a:buNone/>
              <a:defRPr/>
            </a:pPr>
            <a:r>
              <a:rPr lang="es-UY" sz="2400" b="1" dirty="0"/>
              <a:t>Objetivo:</a:t>
            </a:r>
            <a:r>
              <a:rPr lang="es-UY" sz="2400" dirty="0"/>
              <a:t> </a:t>
            </a:r>
            <a:r>
              <a:rPr lang="es-UY" sz="2400" dirty="0">
                <a:solidFill>
                  <a:prstClr val="black"/>
                </a:solidFill>
              </a:rPr>
              <a:t>Estimar el seguimiento de los cursos por parte de los estudiantes, y evaluar los niveles de satisfacción y dificultades asociados a la </a:t>
            </a:r>
            <a:r>
              <a:rPr lang="es-UY" sz="2400" dirty="0" smtClean="0">
                <a:solidFill>
                  <a:prstClr val="black"/>
                </a:solidFill>
              </a:rPr>
              <a:t>modalidad virtual</a:t>
            </a:r>
            <a:endParaRPr lang="es-UY" sz="2400" dirty="0"/>
          </a:p>
          <a:p>
            <a:pPr lvl="1" algn="just" eaLnBrk="1" fontAlgn="t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UY" sz="2400" dirty="0"/>
              <a:t>Metodología: Encuesta auto-administrada vía web. </a:t>
            </a:r>
          </a:p>
          <a:p>
            <a:pPr lvl="1" algn="just" eaLnBrk="1" fontAlgn="t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UY" sz="2400" dirty="0"/>
              <a:t>Muestra: Probabilística, estratificada según generación de ingreso</a:t>
            </a:r>
          </a:p>
          <a:p>
            <a:pPr lvl="1" algn="just" eaLnBrk="1" fontAlgn="t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UY" sz="2400" dirty="0"/>
              <a:t>Período: 6/2020 y 10/2021</a:t>
            </a:r>
          </a:p>
          <a:p>
            <a:pPr lvl="1" algn="just" eaLnBrk="1" fontAlgn="t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UY" sz="2400" dirty="0"/>
              <a:t>Equipo de trabajo: Rectorado, CSE y DGPlan - SeCIU</a:t>
            </a:r>
          </a:p>
          <a:p>
            <a:pPr lvl="1" algn="just" eaLnBrk="1" fontAlgn="t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UY" sz="2400" dirty="0"/>
              <a:t>Respuestas obtenidas 2020: 1.305</a:t>
            </a:r>
          </a:p>
          <a:p>
            <a:pPr marL="801687" lvl="1" indent="-342900" algn="just" defTabSz="536387" eaLnBrk="1" fontAlgn="t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UY" sz="2400" dirty="0"/>
              <a:t>Tasa de respuesta 2020: Generación 2020: 84,4%</a:t>
            </a:r>
          </a:p>
          <a:p>
            <a:pPr marL="3048000" lvl="7" indent="0" algn="just" defTabSz="536387" fontAlgn="t">
              <a:buNone/>
              <a:defRPr/>
            </a:pPr>
            <a:r>
              <a:rPr lang="es-UY" sz="2400" dirty="0"/>
              <a:t>           Generaciones anteriores: 82%</a:t>
            </a:r>
          </a:p>
          <a:p>
            <a:pPr marL="611093" lvl="1" indent="-342900" algn="just" defTabSz="536387" eaLnBrk="1" fontAlgn="t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s-UY" sz="2400" dirty="0">
                <a:solidFill>
                  <a:prstClr val="black"/>
                </a:solidFill>
              </a:rPr>
              <a:t>   </a:t>
            </a:r>
            <a:r>
              <a:rPr lang="es-UY" sz="2000" dirty="0">
                <a:solidFill>
                  <a:prstClr val="black"/>
                </a:solidFill>
              </a:rPr>
              <a:t>Resultados: </a:t>
            </a:r>
            <a:r>
              <a:rPr lang="es-UY" sz="1600" dirty="0">
                <a:solidFill>
                  <a:prstClr val="black"/>
                </a:solidFill>
                <a:hlinkClick r:id="rId3"/>
              </a:rPr>
              <a:t>https://planeamiento.udelar.edu.uy/publicaciones/documentos-de-trabajo/</a:t>
            </a:r>
            <a:endParaRPr lang="es-UY" sz="1600" dirty="0">
              <a:solidFill>
                <a:prstClr val="black"/>
              </a:solidFill>
            </a:endParaRPr>
          </a:p>
          <a:p>
            <a:pPr marL="435814" lvl="1" indent="-167621" algn="just" defTabSz="536387" eaLnBrk="1" fontAlgn="t" hangingPunct="1">
              <a:spcAft>
                <a:spcPts val="0"/>
              </a:spcAft>
              <a:defRPr/>
            </a:pPr>
            <a:endParaRPr lang="es-UY" sz="2000" dirty="0">
              <a:solidFill>
                <a:prstClr val="black"/>
              </a:solidFill>
            </a:endParaRPr>
          </a:p>
          <a:p>
            <a:pPr marL="457200" lvl="1" indent="0" algn="just" eaLnBrk="1" fontAlgn="t" hangingPunct="1">
              <a:spcAft>
                <a:spcPts val="0"/>
              </a:spcAft>
              <a:buNone/>
              <a:defRPr/>
            </a:pPr>
            <a:endParaRPr lang="es-UY" sz="2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9606BCE-6ACA-065F-1D18-EBB5AA102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762" y="306613"/>
            <a:ext cx="1678103" cy="94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191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802C492-0994-14CE-8A07-8FC2A983D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9994" cy="267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z="3200" b="1" dirty="0"/>
              <a:t>Algunos resultados:</a:t>
            </a:r>
            <a:endParaRPr lang="es-UY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54452" y="1479110"/>
            <a:ext cx="9410700" cy="4479925"/>
          </a:xfrm>
        </p:spPr>
        <p:txBody>
          <a:bodyPr/>
          <a:lstStyle/>
          <a:p>
            <a:pPr marL="0" indent="0">
              <a:buNone/>
            </a:pPr>
            <a:r>
              <a:rPr lang="es-UY" sz="2400" dirty="0"/>
              <a:t>El 84,5% de los estudiantes realizaron cursos virtuales durante el primer semestre de 2020</a:t>
            </a:r>
          </a:p>
          <a:p>
            <a:pPr marL="0" indent="0">
              <a:buNone/>
            </a:pPr>
            <a:endParaRPr lang="es-UY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997" y="2334186"/>
            <a:ext cx="8166551" cy="452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DCE1EB7-7D42-E6EE-B4F4-32BC6D2F9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762" y="306613"/>
            <a:ext cx="1678103" cy="94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701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8648700" cy="808038"/>
          </a:xfrm>
        </p:spPr>
        <p:txBody>
          <a:bodyPr/>
          <a:lstStyle/>
          <a:p>
            <a:r>
              <a:rPr lang="es-UY" sz="3200" b="1" dirty="0"/>
              <a:t>13 Preguntas sobre:</a:t>
            </a:r>
            <a:endParaRPr lang="es-MX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6581" y="2330225"/>
            <a:ext cx="8763000" cy="43892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UY" sz="2200" dirty="0"/>
              <a:t>Participación de cursos en modalidad virtual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UY" sz="2200" dirty="0"/>
              <a:t>Cantidad de cursos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UY" sz="2200" dirty="0"/>
              <a:t>Cantidad de cursos que logró completar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UY" sz="2200" dirty="0"/>
              <a:t>Nivel de evaluación de la propuesta educativa bajo modalidad virtual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UY" sz="2200" dirty="0"/>
              <a:t>Dificultades asociadas al cambio de modalidad de los cursos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UY" sz="2200" dirty="0"/>
              <a:t>Fortalezas asociadas al cambio de modalidad de los cursos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UY" sz="2200" dirty="0"/>
              <a:t>Si la nueva modalidad perjudicó su proceso de enseñanza/aprendizaje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UY" sz="2200" dirty="0"/>
              <a:t>Condición de actividad económica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UY" sz="2200" dirty="0"/>
              <a:t>Tareas de cuidado,  número y tipo de personas que cuida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UY" sz="2200" dirty="0"/>
              <a:t>Dificultades para compatibilizar el estudio y las responsabilidades de cuidado</a:t>
            </a:r>
            <a:endParaRPr lang="es-MX" sz="22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8845650-2874-3262-9B41-95CB821BC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9994" cy="267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60E2E27-A70A-08C2-E2DB-F2BA8B064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762" y="306613"/>
            <a:ext cx="1678103" cy="94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681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9525000" cy="522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915400" cy="1143000"/>
          </a:xfrm>
        </p:spPr>
        <p:txBody>
          <a:bodyPr/>
          <a:lstStyle/>
          <a:p>
            <a:r>
              <a:rPr lang="es-UY" sz="3200" b="1" dirty="0"/>
              <a:t>Algunos resultados:</a:t>
            </a:r>
            <a:endParaRPr lang="es-UY" sz="32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98A6A66-E366-EE66-0624-2004723A5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9994" cy="267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2102BB-01DA-2D78-DE5C-2CE8DA785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762" y="306613"/>
            <a:ext cx="1678103" cy="94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304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2103" y="457200"/>
            <a:ext cx="8915400" cy="1143000"/>
          </a:xfrm>
        </p:spPr>
        <p:txBody>
          <a:bodyPr/>
          <a:lstStyle/>
          <a:p>
            <a:r>
              <a:rPr lang="es-UY" sz="3200" b="1" dirty="0"/>
              <a:t>Algunos resultados:</a:t>
            </a:r>
            <a:endParaRPr lang="es-UY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03" y="1464643"/>
            <a:ext cx="9177606" cy="531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AACDBE-88D7-536A-F2A2-E021F4CFD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9994" cy="267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8B8CDEF-39AE-88E0-B02C-77F023CB6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762" y="306613"/>
            <a:ext cx="1678103" cy="94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651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335" y="1247688"/>
            <a:ext cx="8724900" cy="685800"/>
          </a:xfrm>
        </p:spPr>
        <p:txBody>
          <a:bodyPr/>
          <a:lstStyle/>
          <a:p>
            <a:pPr algn="l">
              <a:spcBef>
                <a:spcPct val="20000"/>
              </a:spcBef>
              <a:defRPr/>
            </a:pPr>
            <a:r>
              <a:rPr lang="es-UY" sz="3200" b="1" dirty="0">
                <a:ea typeface="+mn-ea"/>
                <a:cs typeface="+mn-cs"/>
              </a:rPr>
              <a:t>Acciones: Apoyo y acompañamiento a estudiantes</a:t>
            </a:r>
            <a:endParaRPr lang="es-UY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37835" y="2057401"/>
            <a:ext cx="9105900" cy="4800599"/>
          </a:xfrm>
        </p:spPr>
        <p:txBody>
          <a:bodyPr/>
          <a:lstStyle/>
          <a:p>
            <a:pPr marL="0" lvl="0" indent="0">
              <a:buNone/>
              <a:defRPr/>
            </a:pPr>
            <a:endParaRPr lang="es-UY" sz="2400" dirty="0"/>
          </a:p>
          <a:p>
            <a:pPr lvl="0">
              <a:buClr>
                <a:srgbClr val="5D8573"/>
              </a:buClr>
              <a:buFont typeface="Wingdings" panose="05000000000000000000" pitchFamily="2" charset="2"/>
              <a:buChar char="ü"/>
              <a:defRPr/>
            </a:pPr>
            <a:r>
              <a:rPr lang="es-UY" sz="2800" dirty="0"/>
              <a:t>Herramientas de apoyo al aprendizaje</a:t>
            </a:r>
          </a:p>
          <a:p>
            <a:pPr lvl="0">
              <a:buClr>
                <a:srgbClr val="5D8573"/>
              </a:buClr>
              <a:buFont typeface="Wingdings" panose="05000000000000000000" pitchFamily="2" charset="2"/>
              <a:buChar char="ü"/>
              <a:defRPr/>
            </a:pPr>
            <a:r>
              <a:rPr lang="es-UY" sz="2800" dirty="0">
                <a:solidFill>
                  <a:prstClr val="black"/>
                </a:solidFill>
              </a:rPr>
              <a:t>Tutorías de pares</a:t>
            </a:r>
          </a:p>
          <a:p>
            <a:pPr lvl="0">
              <a:buClr>
                <a:srgbClr val="5D8573"/>
              </a:buClr>
              <a:buFont typeface="Wingdings" panose="05000000000000000000" pitchFamily="2" charset="2"/>
              <a:buChar char="ü"/>
              <a:defRPr/>
            </a:pPr>
            <a:r>
              <a:rPr lang="es-UY" sz="2800" dirty="0">
                <a:solidFill>
                  <a:prstClr val="black"/>
                </a:solidFill>
              </a:rPr>
              <a:t>Espacio Psicológico Virtual para estudiantes (más de 2000 estudiantes)</a:t>
            </a:r>
          </a:p>
          <a:p>
            <a:pPr>
              <a:buClr>
                <a:srgbClr val="5D8573"/>
              </a:buClr>
              <a:buFont typeface="Wingdings" panose="05000000000000000000" pitchFamily="2" charset="2"/>
              <a:buChar char="ü"/>
              <a:defRPr/>
            </a:pPr>
            <a:r>
              <a:rPr lang="es-UY" sz="2800" dirty="0">
                <a:solidFill>
                  <a:prstClr val="black"/>
                </a:solidFill>
              </a:rPr>
              <a:t>Becas de apoyo económico</a:t>
            </a:r>
          </a:p>
          <a:p>
            <a:pPr>
              <a:buClr>
                <a:srgbClr val="5D8573"/>
              </a:buClr>
              <a:buFont typeface="Wingdings" panose="05000000000000000000" pitchFamily="2" charset="2"/>
              <a:buChar char="ü"/>
              <a:defRPr/>
            </a:pPr>
            <a:r>
              <a:rPr lang="es-UY" sz="2800" dirty="0">
                <a:solidFill>
                  <a:prstClr val="black"/>
                </a:solidFill>
              </a:rPr>
              <a:t>Programa de alimentación</a:t>
            </a:r>
          </a:p>
          <a:p>
            <a:pPr>
              <a:buClr>
                <a:srgbClr val="5D8573"/>
              </a:buClr>
              <a:buFont typeface="Wingdings" panose="05000000000000000000" pitchFamily="2" charset="2"/>
              <a:buChar char="ü"/>
              <a:defRPr/>
            </a:pPr>
            <a:r>
              <a:rPr lang="es-UY" sz="2800" dirty="0">
                <a:solidFill>
                  <a:prstClr val="black"/>
                </a:solidFill>
              </a:rPr>
              <a:t>Coordinación de acciones con el fondo de solidaridad</a:t>
            </a:r>
          </a:p>
          <a:p>
            <a:pPr>
              <a:buFontTx/>
              <a:buChar char="-"/>
              <a:defRPr/>
            </a:pPr>
            <a:endParaRPr lang="es-UY" sz="2400" dirty="0">
              <a:solidFill>
                <a:prstClr val="black"/>
              </a:solidFill>
            </a:endParaRPr>
          </a:p>
          <a:p>
            <a:pPr>
              <a:buFontTx/>
              <a:buChar char="-"/>
              <a:defRPr/>
            </a:pPr>
            <a:endParaRPr lang="es-UY" sz="2400" dirty="0">
              <a:solidFill>
                <a:prstClr val="black"/>
              </a:solidFill>
            </a:endParaRPr>
          </a:p>
          <a:p>
            <a:pPr>
              <a:buFontTx/>
              <a:buChar char="-"/>
              <a:defRPr/>
            </a:pPr>
            <a:endParaRPr lang="es-UY" sz="2400" dirty="0">
              <a:solidFill>
                <a:prstClr val="black"/>
              </a:solidFill>
            </a:endParaRPr>
          </a:p>
          <a:p>
            <a:pPr>
              <a:buFontTx/>
              <a:buChar char="-"/>
              <a:defRPr/>
            </a:pPr>
            <a:endParaRPr lang="es-UY" sz="2400" dirty="0">
              <a:solidFill>
                <a:prstClr val="black"/>
              </a:solidFill>
            </a:endParaRPr>
          </a:p>
          <a:p>
            <a:pPr>
              <a:buFontTx/>
              <a:buChar char="-"/>
              <a:defRPr/>
            </a:pPr>
            <a:endParaRPr lang="es-UY" sz="2400" dirty="0"/>
          </a:p>
          <a:p>
            <a:pPr>
              <a:buFontTx/>
              <a:buChar char="-"/>
              <a:defRPr/>
            </a:pPr>
            <a:endParaRPr lang="es-UY" sz="2400" dirty="0"/>
          </a:p>
          <a:p>
            <a:pPr>
              <a:buFontTx/>
              <a:buChar char="-"/>
              <a:defRPr/>
            </a:pPr>
            <a:endParaRPr lang="es-UY" sz="2400" dirty="0"/>
          </a:p>
          <a:p>
            <a:pPr>
              <a:buFontTx/>
              <a:buChar char="-"/>
              <a:defRPr/>
            </a:pPr>
            <a:endParaRPr lang="es-UY" sz="2400" dirty="0"/>
          </a:p>
          <a:p>
            <a:pPr marL="0" indent="0">
              <a:buFont typeface="Arial" charset="0"/>
              <a:buNone/>
              <a:defRPr/>
            </a:pPr>
            <a:endParaRPr lang="es-UY" sz="2400" dirty="0"/>
          </a:p>
          <a:p>
            <a:pPr marL="0" indent="0">
              <a:buFont typeface="Arial" charset="0"/>
              <a:buNone/>
              <a:defRPr/>
            </a:pPr>
            <a:endParaRPr lang="es-UY" sz="2400" dirty="0"/>
          </a:p>
          <a:p>
            <a:pPr marL="0" indent="0">
              <a:buFont typeface="Arial" charset="0"/>
              <a:buNone/>
              <a:defRPr/>
            </a:pPr>
            <a:endParaRPr lang="es-UY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762" y="306613"/>
            <a:ext cx="1678103" cy="94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9D55F72-D388-0960-B8A0-79D172F58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9994" cy="267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519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AF58C97-34F7-6585-B6A3-58F510927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6"/>
            <a:ext cx="2169994" cy="267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1032464"/>
            <a:ext cx="8915400" cy="1143000"/>
          </a:xfrm>
        </p:spPr>
        <p:txBody>
          <a:bodyPr/>
          <a:lstStyle/>
          <a:p>
            <a:r>
              <a:rPr lang="es-UY" sz="2400" b="1" dirty="0">
                <a:solidFill>
                  <a:srgbClr val="00B050"/>
                </a:solidFill>
              </a:rPr>
              <a:t/>
            </a:r>
            <a:br>
              <a:rPr lang="es-UY" sz="2400" b="1" dirty="0">
                <a:solidFill>
                  <a:srgbClr val="00B050"/>
                </a:solidFill>
              </a:rPr>
            </a:br>
            <a:r>
              <a:rPr lang="es-UY" sz="2400" b="1" dirty="0">
                <a:solidFill>
                  <a:srgbClr val="00B050"/>
                </a:solidFill>
              </a:rPr>
              <a:t>Encuesta a docentes de la Udelar sobre la propuesta educativa en la modalidad virtual (2020)</a:t>
            </a:r>
            <a:r>
              <a:rPr lang="es-UY" b="1" dirty="0">
                <a:solidFill>
                  <a:srgbClr val="00B050"/>
                </a:solidFill>
              </a:rPr>
              <a:t/>
            </a:r>
            <a:br>
              <a:rPr lang="es-UY" b="1" dirty="0">
                <a:solidFill>
                  <a:srgbClr val="00B050"/>
                </a:solidFill>
              </a:rPr>
            </a:b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5178" y="1956333"/>
            <a:ext cx="8915400" cy="4830767"/>
          </a:xfrm>
        </p:spPr>
        <p:txBody>
          <a:bodyPr/>
          <a:lstStyle/>
          <a:p>
            <a:pPr marL="457200" lvl="1" indent="0" algn="just" eaLnBrk="1" fontAlgn="t" hangingPunct="1">
              <a:spcAft>
                <a:spcPts val="0"/>
              </a:spcAft>
              <a:buNone/>
              <a:defRPr/>
            </a:pPr>
            <a:r>
              <a:rPr lang="es-UY" sz="2400" b="1" dirty="0"/>
              <a:t>Objetivo:</a:t>
            </a:r>
            <a:r>
              <a:rPr lang="es-UY" sz="2400" dirty="0"/>
              <a:t> </a:t>
            </a:r>
            <a:r>
              <a:rPr lang="es-UY" sz="2400" dirty="0">
                <a:solidFill>
                  <a:prstClr val="black"/>
                </a:solidFill>
              </a:rPr>
              <a:t>Conocer la situación de los docentes frente a la nueva modalidad de enseñanza e indagar sobre las dificultades y el grado de satisfacción con esta modalidad y sobre las tareas de cuidados durante el primer semestre 2020</a:t>
            </a:r>
          </a:p>
          <a:p>
            <a:pPr lvl="1" algn="just" eaLnBrk="1" fontAlgn="t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UY" sz="2400" dirty="0"/>
              <a:t>Metodología: Encuesta auto-administrada vía web </a:t>
            </a:r>
          </a:p>
          <a:p>
            <a:pPr lvl="1" algn="just" eaLnBrk="1" fontAlgn="t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UY" sz="2400" dirty="0"/>
              <a:t>Muestra Probabilística, estratificada según grado docente</a:t>
            </a:r>
          </a:p>
          <a:p>
            <a:pPr lvl="1" algn="just" eaLnBrk="1" fontAlgn="t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UY" sz="2400" dirty="0"/>
              <a:t>Período: 6/07/20 al 19/07/2020</a:t>
            </a:r>
          </a:p>
          <a:p>
            <a:pPr lvl="1" algn="just" eaLnBrk="1" fontAlgn="t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UY" sz="2400" dirty="0"/>
              <a:t>Equipo de trabajo: Rectorado, CSE y DGPlan - SeCIU</a:t>
            </a:r>
          </a:p>
          <a:p>
            <a:pPr lvl="1" algn="just" eaLnBrk="1" fontAlgn="t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UY" sz="2400" dirty="0"/>
              <a:t>Respuestas obtenidas: 2.867</a:t>
            </a:r>
          </a:p>
          <a:p>
            <a:pPr marL="801687" lvl="1" indent="-342900" algn="just" defTabSz="536387" eaLnBrk="1" fontAlgn="t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UY" sz="2400" dirty="0"/>
              <a:t>Tasa de respuesta: 80,9%</a:t>
            </a:r>
          </a:p>
          <a:p>
            <a:pPr marL="801687" lvl="1" indent="-342900" algn="just" defTabSz="536387" eaLnBrk="1" fontAlgn="t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UY" sz="2400" dirty="0">
                <a:solidFill>
                  <a:prstClr val="black"/>
                </a:solidFill>
              </a:rPr>
              <a:t>Resultados</a:t>
            </a:r>
            <a:r>
              <a:rPr lang="es-UY" sz="1800" dirty="0">
                <a:solidFill>
                  <a:prstClr val="black"/>
                </a:solidFill>
              </a:rPr>
              <a:t>: </a:t>
            </a:r>
            <a:r>
              <a:rPr lang="es-UY" sz="1400" dirty="0" smtClean="0">
                <a:solidFill>
                  <a:prstClr val="black"/>
                </a:solidFill>
                <a:hlinkClick r:id="rId3"/>
              </a:rPr>
              <a:t>https</a:t>
            </a:r>
            <a:r>
              <a:rPr lang="es-UY" sz="1400" dirty="0">
                <a:solidFill>
                  <a:prstClr val="black"/>
                </a:solidFill>
                <a:hlinkClick r:id="rId3"/>
              </a:rPr>
              <a:t>://planeamiento.udelar.edu.uy/publicaciones/documentos-de-trabajo/</a:t>
            </a:r>
            <a:endParaRPr lang="es-UY" sz="1400" dirty="0">
              <a:solidFill>
                <a:prstClr val="black"/>
              </a:solidFill>
            </a:endParaRPr>
          </a:p>
          <a:p>
            <a:pPr marL="625475" lvl="1" indent="-166688" algn="just" defTabSz="536387" eaLnBrk="1" fontAlgn="t" hangingPunct="1">
              <a:spcAft>
                <a:spcPts val="0"/>
              </a:spcAft>
              <a:defRPr/>
            </a:pPr>
            <a:endParaRPr lang="es-UY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4A0979A-7546-30C8-0CD7-C5BE21E39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762" y="306613"/>
            <a:ext cx="1678103" cy="94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499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37"/>
            <a:ext cx="2228850" cy="2743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61" y="279404"/>
            <a:ext cx="1509732" cy="84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 Título"/>
          <p:cNvSpPr txBox="1">
            <a:spLocks/>
          </p:cNvSpPr>
          <p:nvPr/>
        </p:nvSpPr>
        <p:spPr>
          <a:xfrm>
            <a:off x="1622523" y="1382180"/>
            <a:ext cx="6852598" cy="1027920"/>
          </a:xfrm>
          <a:prstGeom prst="rect">
            <a:avLst/>
          </a:prstGeom>
        </p:spPr>
        <p:txBody>
          <a:bodyPr/>
          <a:lstStyle>
            <a:lvl1pPr algn="ctr" defTabSz="536387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altLang="es-UY" sz="2000" b="1" dirty="0">
                <a:latin typeface="Arial" charset="0"/>
                <a:cs typeface="DejaVu Sans" pitchFamily="34" charset="0"/>
              </a:rPr>
              <a:t>Universidad de la República (1849)</a:t>
            </a:r>
            <a:br>
              <a:rPr lang="es-ES_tradnl" altLang="es-UY" sz="2000" b="1" dirty="0">
                <a:latin typeface="Arial" charset="0"/>
                <a:cs typeface="DejaVu Sans" pitchFamily="34" charset="0"/>
              </a:rPr>
            </a:br>
            <a:r>
              <a:rPr lang="es-ES_tradnl" altLang="es-UY" sz="1600" b="1" i="1" dirty="0">
                <a:latin typeface="Arial" charset="0"/>
                <a:cs typeface="DejaVu Sans" pitchFamily="34" charset="0"/>
              </a:rPr>
              <a:t>pública, gratuita, autónoma y cogobernada</a:t>
            </a:r>
            <a:endParaRPr lang="es-UY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887058" y="2654330"/>
            <a:ext cx="3167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800" b="1" dirty="0"/>
              <a:t>149.887   Estudiantes Activos</a:t>
            </a:r>
          </a:p>
        </p:txBody>
      </p:sp>
      <p:pic>
        <p:nvPicPr>
          <p:cNvPr id="13" name="Picture 2" descr="https://icon-library.com/images/diploma-icon-png/diploma-icon-png-19.jpg"/>
          <p:cNvPicPr/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83" y="5065097"/>
            <a:ext cx="919480" cy="937388"/>
          </a:xfrm>
          <a:prstGeom prst="rect">
            <a:avLst/>
          </a:prstGeom>
          <a:noFill/>
        </p:spPr>
      </p:pic>
      <p:sp>
        <p:nvSpPr>
          <p:cNvPr id="14" name="1 Cuadro de texto"/>
          <p:cNvSpPr txBox="1"/>
          <p:nvPr/>
        </p:nvSpPr>
        <p:spPr>
          <a:xfrm>
            <a:off x="1595698" y="5069951"/>
            <a:ext cx="4516028" cy="1079006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UY" sz="2000" b="1" dirty="0">
                <a:solidFill>
                  <a:srgbClr val="376092"/>
                </a:solidFill>
                <a:effectLst/>
                <a:ea typeface="Calibri"/>
                <a:cs typeface="Times New Roman"/>
              </a:rPr>
              <a:t>98      </a:t>
            </a:r>
            <a:r>
              <a:rPr lang="es-UY" sz="2000" b="1" dirty="0">
                <a:effectLst/>
                <a:ea typeface="Calibri"/>
                <a:cs typeface="Times New Roman"/>
              </a:rPr>
              <a:t>Carreras de grado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UY" sz="2000" b="1" dirty="0">
                <a:solidFill>
                  <a:srgbClr val="376092"/>
                </a:solidFill>
                <a:effectLst/>
                <a:ea typeface="Calibri"/>
                <a:cs typeface="Times New Roman"/>
              </a:rPr>
              <a:t>47</a:t>
            </a:r>
            <a:r>
              <a:rPr lang="es-UY" sz="2000" b="1" dirty="0">
                <a:effectLst/>
                <a:ea typeface="Calibri"/>
                <a:cs typeface="Times New Roman"/>
              </a:rPr>
              <a:t>      Carreras técnicas y tecnológicas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UY" sz="2000" b="1" dirty="0">
                <a:solidFill>
                  <a:srgbClr val="376092"/>
                </a:solidFill>
                <a:effectLst/>
                <a:ea typeface="Calibri"/>
                <a:cs typeface="Times New Roman"/>
              </a:rPr>
              <a:t>327</a:t>
            </a:r>
            <a:r>
              <a:rPr lang="es-UY" sz="2000" b="1" dirty="0">
                <a:effectLst/>
                <a:ea typeface="Calibri"/>
                <a:cs typeface="Times New Roman"/>
              </a:rPr>
              <a:t>    Carreras de posgrado</a:t>
            </a:r>
            <a:endParaRPr lang="es-UY" sz="1100" dirty="0">
              <a:effectLst/>
              <a:ea typeface="Calibri"/>
              <a:cs typeface="Times New Roman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74" y="2410100"/>
            <a:ext cx="784323" cy="61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783" y="2337075"/>
            <a:ext cx="654417" cy="63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997696" y="2559671"/>
            <a:ext cx="3265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UY" sz="1800" b="1" dirty="0"/>
              <a:t>10.490 Estudiantes de Posgrado</a:t>
            </a: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73" y="4114799"/>
            <a:ext cx="722924" cy="64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1945451" y="4394441"/>
            <a:ext cx="2790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800" b="1" dirty="0"/>
              <a:t>11.625 Puestos Docentes</a:t>
            </a:r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189" y="4057883"/>
            <a:ext cx="785893" cy="59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23 CuadroTexto"/>
          <p:cNvSpPr txBox="1"/>
          <p:nvPr/>
        </p:nvSpPr>
        <p:spPr>
          <a:xfrm>
            <a:off x="6134927" y="43550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800" b="1" dirty="0"/>
              <a:t>6.315 Puestos TAS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966568" y="3565932"/>
            <a:ext cx="262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800" b="1" dirty="0"/>
              <a:t>6.914    Egresos de grado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23" y="3179668"/>
            <a:ext cx="5334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580" y="3218791"/>
            <a:ext cx="597502" cy="56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26 Rectángulo"/>
          <p:cNvSpPr/>
          <p:nvPr/>
        </p:nvSpPr>
        <p:spPr>
          <a:xfrm>
            <a:off x="6150096" y="3595077"/>
            <a:ext cx="2766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UY" sz="1800" b="1" dirty="0"/>
              <a:t>1.298  Egresos de Posgrado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1966567" y="3179668"/>
            <a:ext cx="262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800" b="1" dirty="0"/>
              <a:t>19.593  Ingresos de grado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6134927" y="3179668"/>
            <a:ext cx="3040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800" b="1" dirty="0"/>
              <a:t>2.955  Ingresos de Posgrado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5482809" y="6300092"/>
            <a:ext cx="3127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i="1" dirty="0"/>
              <a:t>Datos 2021.</a:t>
            </a:r>
          </a:p>
          <a:p>
            <a:r>
              <a:rPr lang="es-UY" sz="1400" i="1" dirty="0"/>
              <a:t>Ingresos de grado y presupuesto : 2022 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6179203" y="5400521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1800" b="1" dirty="0"/>
              <a:t>Presupuesto U$S 500 millones</a:t>
            </a:r>
          </a:p>
        </p:txBody>
      </p:sp>
      <p:pic>
        <p:nvPicPr>
          <p:cNvPr id="4" name="Imagen 3" descr="💲 Símbolo De Dólar Emoji">
            <a:extLst>
              <a:ext uri="{FF2B5EF4-FFF2-40B4-BE49-F238E27FC236}">
                <a16:creationId xmlns:a16="http://schemas.microsoft.com/office/drawing/2014/main" id="{E948FA18-A3FA-2EF0-99C1-9E2C10A95A5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35" y="5313718"/>
            <a:ext cx="492760" cy="492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203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3855" y="302347"/>
            <a:ext cx="8915400" cy="1143000"/>
          </a:xfrm>
        </p:spPr>
        <p:txBody>
          <a:bodyPr/>
          <a:lstStyle/>
          <a:p>
            <a:r>
              <a:rPr lang="es-UY" sz="3600" b="1" dirty="0" smtClean="0"/>
              <a:t>19 preguntas sobre:</a:t>
            </a:r>
            <a:endParaRPr lang="es-MX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1000" y="1371600"/>
            <a:ext cx="9372600" cy="5257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es-MX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s-MX" sz="2000" dirty="0" smtClean="0"/>
              <a:t>la </a:t>
            </a:r>
            <a:r>
              <a:rPr lang="es-MX" sz="2000" dirty="0"/>
              <a:t>sobrecarga de la enseñanza virtual en relación con la enseñanza presencial </a:t>
            </a:r>
            <a:endParaRPr lang="es-MX" sz="2000" dirty="0" smtClean="0"/>
          </a:p>
          <a:p>
            <a:pPr>
              <a:buFont typeface="Wingdings" panose="05000000000000000000" pitchFamily="2" charset="2"/>
              <a:buChar char="q"/>
            </a:pPr>
            <a:endParaRPr lang="es-MX" dirty="0"/>
          </a:p>
          <a:p>
            <a:pPr>
              <a:buFont typeface="Wingdings" panose="05000000000000000000" pitchFamily="2" charset="2"/>
              <a:buChar char="q"/>
            </a:pPr>
            <a:r>
              <a:rPr lang="es-MX" sz="2000" dirty="0"/>
              <a:t>el grado de satisfacción con la experiencia educativa a distancia </a:t>
            </a:r>
            <a:endParaRPr lang="es-MX" sz="2000" dirty="0" smtClean="0"/>
          </a:p>
          <a:p>
            <a:pPr>
              <a:buFont typeface="Wingdings" panose="05000000000000000000" pitchFamily="2" charset="2"/>
              <a:buChar char="q"/>
            </a:pPr>
            <a:endParaRPr lang="es-MX" dirty="0"/>
          </a:p>
          <a:p>
            <a:pPr>
              <a:buFont typeface="Wingdings" panose="05000000000000000000" pitchFamily="2" charset="2"/>
              <a:buChar char="q"/>
            </a:pPr>
            <a:r>
              <a:rPr lang="es-MX" sz="2000" dirty="0"/>
              <a:t>la opinión del docente respecto al dictado de cursos, su vínculo con los estudiantes, la forma de evaluación y el trabajo en equipo </a:t>
            </a:r>
            <a:endParaRPr lang="es-MX" sz="2000" dirty="0" smtClean="0"/>
          </a:p>
          <a:p>
            <a:pPr>
              <a:buFont typeface="Wingdings" panose="05000000000000000000" pitchFamily="2" charset="2"/>
              <a:buChar char="q"/>
            </a:pPr>
            <a:endParaRPr lang="es-MX" dirty="0"/>
          </a:p>
          <a:p>
            <a:pPr>
              <a:buFont typeface="Wingdings" panose="05000000000000000000" pitchFamily="2" charset="2"/>
              <a:buChar char="q"/>
            </a:pPr>
            <a:r>
              <a:rPr lang="es-MX" sz="2000" dirty="0"/>
              <a:t>las dificultades que tuvo el docente para desarrollar la actividad de enseñanza virtual en relación a la enseñanza </a:t>
            </a:r>
            <a:r>
              <a:rPr lang="es-MX" sz="2000" dirty="0" smtClean="0"/>
              <a:t>presencial</a:t>
            </a:r>
          </a:p>
          <a:p>
            <a:pPr marL="0" indent="0">
              <a:buNone/>
            </a:pPr>
            <a:endParaRPr lang="es-MX" dirty="0"/>
          </a:p>
          <a:p>
            <a:pPr>
              <a:buFont typeface="Wingdings" panose="05000000000000000000" pitchFamily="2" charset="2"/>
              <a:buChar char="q"/>
            </a:pPr>
            <a:r>
              <a:rPr lang="es-MX" sz="2000" dirty="0"/>
              <a:t>la situación del docente respecto a las responsabilidades de </a:t>
            </a:r>
            <a:r>
              <a:rPr lang="es-MX" sz="2000" dirty="0" smtClean="0"/>
              <a:t>cuidado</a:t>
            </a:r>
            <a:endParaRPr lang="es-MX" sz="2000" dirty="0"/>
          </a:p>
          <a:p>
            <a:endParaRPr lang="es-MX" sz="2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802C492-0994-14CE-8A07-8FC2A983D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2257"/>
            <a:ext cx="1295400" cy="1335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DCE1EB7-7D42-E6EE-B4F4-32BC6D2F9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28503"/>
            <a:ext cx="1828800" cy="101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275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z="3200" b="1" dirty="0"/>
              <a:t>Algunos resultados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86" y="1027330"/>
            <a:ext cx="8270314" cy="49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81000" y="5842337"/>
            <a:ext cx="9296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/>
              <a:t>El 74,7%  realizó tareas de enseñanza virtual y  casi el 54% son </a:t>
            </a:r>
            <a:r>
              <a:rPr lang="es-MX" sz="2000" b="1" dirty="0" smtClean="0"/>
              <a:t>mujeres</a:t>
            </a:r>
          </a:p>
          <a:p>
            <a:r>
              <a:rPr lang="es-MX" sz="2000" b="1" dirty="0"/>
              <a:t>M</a:t>
            </a:r>
            <a:r>
              <a:rPr lang="es-MX" sz="2000" b="1" dirty="0" smtClean="0"/>
              <a:t>ás </a:t>
            </a:r>
            <a:r>
              <a:rPr lang="es-MX" sz="2000" b="1" dirty="0"/>
              <a:t>del 75% de los docentes se encuentra satisfecho o muy satisfecho con la experiencia educativa a distancia del primer semestre. </a:t>
            </a:r>
            <a:endParaRPr lang="es-UY" sz="2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6556DB-CC39-941A-4A1C-871571A2B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6"/>
            <a:ext cx="2169994" cy="267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7E398F9-4060-CA4A-5DAA-1F4D652C5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762" y="306613"/>
            <a:ext cx="1678103" cy="94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793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685800"/>
            <a:ext cx="8724900" cy="838200"/>
          </a:xfrm>
        </p:spPr>
        <p:txBody>
          <a:bodyPr/>
          <a:lstStyle/>
          <a:p>
            <a:r>
              <a:rPr lang="es-MX" sz="2000" b="1" i="1" dirty="0" smtClean="0"/>
              <a:t>Porcentaje </a:t>
            </a:r>
            <a:r>
              <a:rPr lang="es-MX" sz="2000" b="1" i="1" dirty="0"/>
              <a:t>de docentes por grado que tuvieron que dedicar más horas de las previstas por grado docente </a:t>
            </a:r>
            <a:endParaRPr lang="es-MX" sz="2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884714"/>
            <a:ext cx="8948674" cy="4150374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06556DB-CC39-941A-4A1C-871571A2B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8099"/>
            <a:ext cx="762000" cy="129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4C984CD-1D39-4230-1A66-9D39727B2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79" y="59753"/>
            <a:ext cx="1377921" cy="77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190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71DD5587-694E-A1A2-65E4-0FBF71E3F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" y="-1"/>
            <a:ext cx="1595582" cy="196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4040" y="572048"/>
            <a:ext cx="8915400" cy="1143000"/>
          </a:xfrm>
        </p:spPr>
        <p:txBody>
          <a:bodyPr/>
          <a:lstStyle/>
          <a:p>
            <a:r>
              <a:rPr lang="es-MX" sz="2000" b="1" i="1" dirty="0"/>
              <a:t>D</a:t>
            </a:r>
            <a:r>
              <a:rPr lang="es-MX" sz="2000" b="1" i="1" dirty="0" smtClean="0"/>
              <a:t>ificultades </a:t>
            </a:r>
            <a:r>
              <a:rPr lang="es-MX" sz="2000" b="1" i="1" dirty="0"/>
              <a:t>que tuvo durante este semestre para desarrollar la actividad docente en relación a la enseñanza presencial: </a:t>
            </a:r>
            <a:endParaRPr lang="es-MX" sz="20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1482616"/>
            <a:ext cx="9220200" cy="4841984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4C984CD-1D39-4230-1A66-9D39727B2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5231"/>
            <a:ext cx="1377921" cy="77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743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8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1371600"/>
            <a:ext cx="8736542" cy="652463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s-UY" sz="2400" b="1" dirty="0"/>
              <a:t>Acciones: </a:t>
            </a:r>
            <a:r>
              <a:rPr lang="es-UY" sz="2400" b="1" dirty="0" smtClean="0">
                <a:ea typeface="+mn-ea"/>
                <a:cs typeface="+mn-cs"/>
              </a:rPr>
              <a:t>Respaldar </a:t>
            </a:r>
            <a:r>
              <a:rPr lang="es-UY" sz="2400" b="1" dirty="0">
                <a:ea typeface="+mn-ea"/>
                <a:cs typeface="+mn-cs"/>
              </a:rPr>
              <a:t>el trabajo docente y del personal Técnico, Administrativo y de Servicio</a:t>
            </a:r>
            <a:endParaRPr lang="es-UY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9637" y="2362200"/>
            <a:ext cx="9113668" cy="4112987"/>
          </a:xfrm>
        </p:spPr>
        <p:txBody>
          <a:bodyPr/>
          <a:lstStyle/>
          <a:p>
            <a:pPr>
              <a:buClr>
                <a:srgbClr val="5D8573"/>
              </a:buClr>
              <a:buFont typeface="Wingdings" panose="05000000000000000000" pitchFamily="2" charset="2"/>
              <a:buChar char="ü"/>
              <a:defRPr/>
            </a:pPr>
            <a:r>
              <a:rPr lang="es-UY" sz="2800" dirty="0">
                <a:solidFill>
                  <a:prstClr val="black"/>
                </a:solidFill>
              </a:rPr>
              <a:t>Equipos tecnológicos </a:t>
            </a:r>
          </a:p>
          <a:p>
            <a:pPr>
              <a:buClr>
                <a:srgbClr val="5D8573"/>
              </a:buClr>
              <a:buFont typeface="Wingdings" panose="05000000000000000000" pitchFamily="2" charset="2"/>
              <a:buChar char="ü"/>
              <a:defRPr/>
            </a:pPr>
            <a:r>
              <a:rPr lang="es-UY" sz="2800" dirty="0">
                <a:solidFill>
                  <a:prstClr val="black"/>
                </a:solidFill>
              </a:rPr>
              <a:t>Habilitación de herramientas para el trabajo remoto</a:t>
            </a:r>
          </a:p>
          <a:p>
            <a:pPr>
              <a:buClr>
                <a:srgbClr val="5D8573"/>
              </a:buClr>
              <a:buFont typeface="Wingdings" panose="05000000000000000000" pitchFamily="2" charset="2"/>
              <a:buChar char="ü"/>
              <a:defRPr/>
            </a:pPr>
            <a:r>
              <a:rPr lang="es-UY" sz="2800" dirty="0">
                <a:solidFill>
                  <a:prstClr val="black"/>
                </a:solidFill>
              </a:rPr>
              <a:t>Apoyo conectividad</a:t>
            </a:r>
          </a:p>
          <a:p>
            <a:pPr>
              <a:buClr>
                <a:srgbClr val="5D8573"/>
              </a:buClr>
              <a:buFont typeface="Wingdings" panose="05000000000000000000" pitchFamily="2" charset="2"/>
              <a:buChar char="ü"/>
              <a:defRPr/>
            </a:pPr>
            <a:r>
              <a:rPr lang="es-UY" sz="2800" dirty="0">
                <a:solidFill>
                  <a:prstClr val="black"/>
                </a:solidFill>
              </a:rPr>
              <a:t>Licencias zoom gratuitas y salas por docente (10.000)</a:t>
            </a:r>
          </a:p>
          <a:p>
            <a:pPr>
              <a:buClr>
                <a:srgbClr val="5D8573"/>
              </a:buClr>
              <a:buFont typeface="Wingdings" panose="05000000000000000000" pitchFamily="2" charset="2"/>
              <a:buChar char="ü"/>
              <a:defRPr/>
            </a:pPr>
            <a:r>
              <a:rPr lang="es-UY" sz="2800" dirty="0">
                <a:solidFill>
                  <a:prstClr val="black"/>
                </a:solidFill>
              </a:rPr>
              <a:t>Orientaciones para la enseñanza en plataformas digitales</a:t>
            </a:r>
          </a:p>
          <a:p>
            <a:pPr>
              <a:buClr>
                <a:srgbClr val="5D8573"/>
              </a:buClr>
              <a:buFont typeface="Wingdings" panose="05000000000000000000" pitchFamily="2" charset="2"/>
              <a:buChar char="ü"/>
              <a:defRPr/>
            </a:pPr>
            <a:r>
              <a:rPr lang="es-UY" sz="2800" dirty="0">
                <a:solidFill>
                  <a:prstClr val="black"/>
                </a:solidFill>
              </a:rPr>
              <a:t>Respaldo a docentes con sobrecarga de tareas</a:t>
            </a:r>
          </a:p>
          <a:p>
            <a:pPr>
              <a:buClr>
                <a:srgbClr val="5D8573"/>
              </a:buClr>
              <a:buFont typeface="Wingdings" panose="05000000000000000000" pitchFamily="2" charset="2"/>
              <a:buChar char="ü"/>
              <a:defRPr/>
            </a:pPr>
            <a:r>
              <a:rPr lang="es-UY" sz="2800" dirty="0">
                <a:solidFill>
                  <a:prstClr val="black"/>
                </a:solidFill>
              </a:rPr>
              <a:t>Atención a las necesidades asociadas a cuidados de personas a cargo</a:t>
            </a:r>
          </a:p>
          <a:p>
            <a:pPr>
              <a:buFontTx/>
              <a:buChar char="-"/>
              <a:defRPr/>
            </a:pPr>
            <a:endParaRPr lang="es-UY" sz="2400" dirty="0">
              <a:solidFill>
                <a:prstClr val="black"/>
              </a:solidFill>
            </a:endParaRPr>
          </a:p>
          <a:p>
            <a:pPr>
              <a:buFontTx/>
              <a:buChar char="-"/>
              <a:defRPr/>
            </a:pPr>
            <a:endParaRPr lang="es-UY" sz="2400" dirty="0">
              <a:solidFill>
                <a:prstClr val="black"/>
              </a:solidFill>
            </a:endParaRPr>
          </a:p>
          <a:p>
            <a:pPr>
              <a:buFontTx/>
              <a:buChar char="-"/>
              <a:defRPr/>
            </a:pPr>
            <a:endParaRPr lang="es-UY" sz="2400" dirty="0">
              <a:solidFill>
                <a:prstClr val="black"/>
              </a:solidFill>
            </a:endParaRPr>
          </a:p>
          <a:p>
            <a:pPr>
              <a:buFontTx/>
              <a:buChar char="-"/>
              <a:defRPr/>
            </a:pPr>
            <a:endParaRPr lang="es-UY" sz="2400" dirty="0">
              <a:solidFill>
                <a:prstClr val="black"/>
              </a:solidFill>
            </a:endParaRPr>
          </a:p>
          <a:p>
            <a:pPr marL="0" indent="0">
              <a:buFont typeface="Arial" charset="0"/>
              <a:buNone/>
              <a:defRPr/>
            </a:pPr>
            <a:endParaRPr lang="es-UY" sz="2400" dirty="0">
              <a:solidFill>
                <a:prstClr val="black"/>
              </a:solidFill>
            </a:endParaRPr>
          </a:p>
          <a:p>
            <a:pPr>
              <a:buFontTx/>
              <a:buChar char="-"/>
              <a:defRPr/>
            </a:pPr>
            <a:endParaRPr lang="es-UY" sz="2400" dirty="0"/>
          </a:p>
          <a:p>
            <a:pPr>
              <a:buFontTx/>
              <a:buChar char="-"/>
              <a:defRPr/>
            </a:pPr>
            <a:endParaRPr lang="es-UY" sz="2400" dirty="0"/>
          </a:p>
          <a:p>
            <a:pPr>
              <a:buFontTx/>
              <a:buChar char="-"/>
              <a:defRPr/>
            </a:pPr>
            <a:endParaRPr lang="es-UY" sz="2400" dirty="0"/>
          </a:p>
          <a:p>
            <a:pPr>
              <a:buFontTx/>
              <a:buChar char="-"/>
              <a:defRPr/>
            </a:pPr>
            <a:endParaRPr lang="es-UY" sz="2400" dirty="0"/>
          </a:p>
          <a:p>
            <a:pPr marL="0" indent="0">
              <a:buFont typeface="Arial" charset="0"/>
              <a:buNone/>
              <a:defRPr/>
            </a:pPr>
            <a:endParaRPr lang="es-UY" sz="2400" dirty="0"/>
          </a:p>
          <a:p>
            <a:pPr marL="0" indent="0">
              <a:buFont typeface="Arial" charset="0"/>
              <a:buNone/>
              <a:defRPr/>
            </a:pPr>
            <a:endParaRPr lang="es-UY" sz="2400" dirty="0"/>
          </a:p>
          <a:p>
            <a:pPr marL="0" indent="0">
              <a:buFont typeface="Arial" charset="0"/>
              <a:buNone/>
              <a:defRPr/>
            </a:pPr>
            <a:endParaRPr lang="es-UY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762" y="306613"/>
            <a:ext cx="1678103" cy="94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001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5EAAF2-841A-9D8E-B60B-12B9642B5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4600"/>
            <a:ext cx="8572500" cy="3611564"/>
          </a:xfrm>
        </p:spPr>
        <p:txBody>
          <a:bodyPr/>
          <a:lstStyle/>
          <a:p>
            <a:pPr marL="0" indent="0">
              <a:buNone/>
            </a:pPr>
            <a:r>
              <a:rPr lang="es-AR" dirty="0"/>
              <a:t>                              </a:t>
            </a:r>
            <a:r>
              <a:rPr lang="es-AR" b="1" dirty="0" smtClean="0"/>
              <a:t>Muchas gracias</a:t>
            </a:r>
          </a:p>
          <a:p>
            <a:pPr marL="0" indent="0" algn="ctr">
              <a:buNone/>
            </a:pPr>
            <a:endParaRPr lang="es-AR" b="1" dirty="0" smtClean="0"/>
          </a:p>
          <a:p>
            <a:pPr marL="0" indent="0" algn="ctr">
              <a:buNone/>
            </a:pPr>
            <a:r>
              <a:rPr lang="es-AR" b="1" dirty="0" smtClean="0"/>
              <a:t>Alba </a:t>
            </a:r>
            <a:r>
              <a:rPr lang="es-AR" b="1" dirty="0" err="1" smtClean="0"/>
              <a:t>Porrini</a:t>
            </a:r>
            <a:endParaRPr lang="es-AR" b="1" dirty="0" smtClean="0"/>
          </a:p>
          <a:p>
            <a:pPr marL="0" indent="0">
              <a:buNone/>
            </a:pPr>
            <a:endParaRPr lang="es-AR" sz="4400" b="1" dirty="0"/>
          </a:p>
          <a:p>
            <a:pPr marL="0" indent="0">
              <a:buNone/>
            </a:pPr>
            <a:r>
              <a:rPr lang="es-AR" sz="2800" b="1" dirty="0">
                <a:hlinkClick r:id="rId2"/>
              </a:rPr>
              <a:t>https://planeamiento.udelar.edu.uy</a:t>
            </a:r>
            <a:r>
              <a:rPr lang="es-AR" sz="2800" b="1" dirty="0" smtClean="0">
                <a:hlinkClick r:id="rId2"/>
              </a:rPr>
              <a:t>/</a:t>
            </a:r>
            <a:endParaRPr lang="es-AR" sz="2800" b="1" dirty="0" smtClean="0"/>
          </a:p>
          <a:p>
            <a:pPr marL="0" indent="0">
              <a:buNone/>
            </a:pPr>
            <a:endParaRPr lang="es-AR" sz="2800" b="1" dirty="0"/>
          </a:p>
          <a:p>
            <a:pPr marL="0" indent="0">
              <a:buNone/>
            </a:pPr>
            <a:endParaRPr lang="es-AR" sz="4400" b="1" dirty="0" smtClean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406BEAE-6BB6-EDA2-5FFC-D8AE90E68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8850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ECBB0A9-3BE7-F7FA-C065-47FA89270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762" y="306613"/>
            <a:ext cx="1678103" cy="94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439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88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1"/>
          <p:cNvSpPr txBox="1"/>
          <p:nvPr/>
        </p:nvSpPr>
        <p:spPr>
          <a:xfrm>
            <a:off x="838199" y="937998"/>
            <a:ext cx="3641327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49"/>
              </a:lnSpc>
            </a:pPr>
            <a:r>
              <a:rPr lang="es-UY" altLang="es-UY" sz="2400" b="1" dirty="0">
                <a:solidFill>
                  <a:srgbClr val="002060"/>
                </a:solidFill>
              </a:rPr>
              <a:t>Universidad en todo el país</a:t>
            </a:r>
            <a:endParaRPr lang="en-US" sz="2400" dirty="0">
              <a:latin typeface="Repo Black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08012" y="5489812"/>
            <a:ext cx="3435388" cy="572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17"/>
              </a:lnSpc>
            </a:pPr>
            <a:endParaRPr lang="es-UY" altLang="es-UY" sz="2400" b="1" dirty="0"/>
          </a:p>
          <a:p>
            <a:pPr>
              <a:lnSpc>
                <a:spcPts val="2217"/>
              </a:lnSpc>
            </a:pPr>
            <a:r>
              <a:rPr lang="es-UY" altLang="es-UY" sz="2400" b="1" dirty="0"/>
              <a:t>Hospital de Clínicas</a:t>
            </a:r>
            <a:endParaRPr lang="en-US" sz="1600" dirty="0">
              <a:latin typeface="Repo Medium"/>
            </a:endParaRPr>
          </a:p>
        </p:txBody>
      </p:sp>
      <p:pic>
        <p:nvPicPr>
          <p:cNvPr id="22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6748" y="2938550"/>
            <a:ext cx="233435" cy="541155"/>
          </a:xfrm>
          <a:prstGeom prst="rect">
            <a:avLst/>
          </a:prstGeom>
          <a:ln>
            <a:noFill/>
          </a:ln>
        </p:spPr>
      </p:pic>
      <p:cxnSp>
        <p:nvCxnSpPr>
          <p:cNvPr id="23" name="22 Conector angular"/>
          <p:cNvCxnSpPr/>
          <p:nvPr/>
        </p:nvCxnSpPr>
        <p:spPr>
          <a:xfrm flipV="1">
            <a:off x="220184" y="2122409"/>
            <a:ext cx="4319588" cy="199802"/>
          </a:xfrm>
          <a:prstGeom prst="bentConnector3">
            <a:avLst/>
          </a:prstGeom>
          <a:ln w="60325">
            <a:solidFill>
              <a:srgbClr val="6E9A98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093" y="231380"/>
            <a:ext cx="1678103" cy="94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3876" y="3786624"/>
            <a:ext cx="233435" cy="541155"/>
          </a:xfrm>
          <a:prstGeom prst="rect">
            <a:avLst/>
          </a:prstGeom>
          <a:ln>
            <a:noFill/>
          </a:ln>
        </p:spPr>
      </p:pic>
      <p:sp>
        <p:nvSpPr>
          <p:cNvPr id="29" name="TextBox 15"/>
          <p:cNvSpPr txBox="1"/>
          <p:nvPr/>
        </p:nvSpPr>
        <p:spPr>
          <a:xfrm>
            <a:off x="908012" y="3916137"/>
            <a:ext cx="3887483" cy="572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17"/>
              </a:lnSpc>
            </a:pPr>
            <a:r>
              <a:rPr lang="es-UY" sz="2400" b="1" dirty="0"/>
              <a:t>Centros universitarios regionales</a:t>
            </a:r>
            <a:endParaRPr lang="en-US" sz="2400" dirty="0">
              <a:latin typeface="Repo Medium"/>
            </a:endParaRPr>
          </a:p>
        </p:txBody>
      </p:sp>
      <p:pic>
        <p:nvPicPr>
          <p:cNvPr id="30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246" y="4660320"/>
            <a:ext cx="233435" cy="541155"/>
          </a:xfrm>
          <a:prstGeom prst="rect">
            <a:avLst/>
          </a:prstGeom>
          <a:ln>
            <a:noFill/>
          </a:ln>
        </p:spPr>
      </p:pic>
      <p:sp>
        <p:nvSpPr>
          <p:cNvPr id="31" name="TextBox 15"/>
          <p:cNvSpPr txBox="1"/>
          <p:nvPr/>
        </p:nvSpPr>
        <p:spPr>
          <a:xfrm>
            <a:off x="903223" y="4789832"/>
            <a:ext cx="3636549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17"/>
              </a:lnSpc>
            </a:pPr>
            <a:r>
              <a:rPr lang="es-UY" altLang="es-UY" sz="1600" b="1" dirty="0"/>
              <a:t> </a:t>
            </a:r>
            <a:r>
              <a:rPr lang="es-UY" altLang="es-UY" sz="2400" b="1" dirty="0"/>
              <a:t>Campus universitario</a:t>
            </a:r>
            <a:endParaRPr lang="en-US" sz="1600" dirty="0">
              <a:latin typeface="Repo Medium"/>
            </a:endParaRPr>
          </a:p>
        </p:txBody>
      </p:sp>
      <p:pic>
        <p:nvPicPr>
          <p:cNvPr id="33" name="Picture 2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" t="3690" r="2501" b="2461"/>
          <a:stretch/>
        </p:blipFill>
        <p:spPr bwMode="auto">
          <a:xfrm>
            <a:off x="4876801" y="1752600"/>
            <a:ext cx="4343400" cy="4495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15"/>
          <p:cNvSpPr txBox="1"/>
          <p:nvPr/>
        </p:nvSpPr>
        <p:spPr>
          <a:xfrm>
            <a:off x="903223" y="3041164"/>
            <a:ext cx="3576304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17"/>
              </a:lnSpc>
            </a:pPr>
            <a:r>
              <a:rPr lang="es-UY" altLang="es-UY" sz="2400" b="1" dirty="0"/>
              <a:t>Facultades, Institutos y Escuelas</a:t>
            </a:r>
            <a:endParaRPr lang="en-US" sz="1600" dirty="0">
              <a:latin typeface="Repo Medium"/>
            </a:endParaRPr>
          </a:p>
        </p:txBody>
      </p:sp>
      <p:pic>
        <p:nvPicPr>
          <p:cNvPr id="1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246" y="5557364"/>
            <a:ext cx="233435" cy="54115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BC058FF-FD88-6B79-34D3-3542C6327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253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2" name="AutoShape 2" descr="টুইটারে Universidad de la República: &quot;Conocé la propuesta de la #Udelar al  país 2020 — 2024 —&amp;gt; https://t.co/3mbRRFMsQS  #MásUniversidadAlServicioDelPaís https://t.co/lKYsn9arUW&quot; / টুইটার"/>
          <p:cNvSpPr>
            <a:spLocks noChangeAspect="1" noChangeArrowheads="1"/>
          </p:cNvSpPr>
          <p:nvPr/>
        </p:nvSpPr>
        <p:spPr bwMode="auto">
          <a:xfrm>
            <a:off x="156502" y="-144463"/>
            <a:ext cx="3302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UY" altLang="es-UY" sz="1800" dirty="0">
              <a:cs typeface="DejaVu Sans" pitchFamily="34" charset="0"/>
            </a:endParaRPr>
          </a:p>
        </p:txBody>
      </p:sp>
      <p:pic>
        <p:nvPicPr>
          <p:cNvPr id="40963" name="Picture 4" descr="https://scontent.fmvd3-1.fna.fbcdn.net/v/t1.6435-9/118796469_10151262069874960_3370678047791283128_n.png?_nc_cat=105&amp;ccb=1-5&amp;_nc_sid=8024bb&amp;efg=eyJpIjoidCJ9&amp;_nc_ohc=NMSZCTiR6wgAX9LftlE&amp;tn=jVfSmBN0QiKMasMv&amp;_nc_ht=scontent.fmvd3-1.fna&amp;oh=67a6b3d26a974886d880ca3eedfd12e6&amp;oe=619D71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02" y="2009268"/>
            <a:ext cx="3729698" cy="401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282325" y="981775"/>
            <a:ext cx="6942798" cy="8509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UY" altLang="es-UY" sz="2400" b="1" dirty="0">
                <a:ea typeface="Microsoft YaHei" pitchFamily="32" charset="-122"/>
                <a:cs typeface="+mn-cs"/>
              </a:rPr>
              <a:t>Plan Estratégico vigente 2020-2024</a:t>
            </a:r>
            <a:endParaRPr lang="es-UY" sz="2400" b="1" dirty="0">
              <a:ea typeface="Microsoft YaHei" pitchFamily="32" charset="-122"/>
              <a:cs typeface="+mn-cs"/>
            </a:endParaRPr>
          </a:p>
        </p:txBody>
      </p:sp>
      <p:graphicFrame>
        <p:nvGraphicFramePr>
          <p:cNvPr id="9" name="19 Diagram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1891890"/>
              </p:ext>
            </p:extLst>
          </p:nvPr>
        </p:nvGraphicFramePr>
        <p:xfrm>
          <a:off x="4016898" y="2492896"/>
          <a:ext cx="5694633" cy="268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093" y="231380"/>
            <a:ext cx="1678103" cy="94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333147" y="6028063"/>
            <a:ext cx="61438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12"/>
              </a:rPr>
              <a:t>https://udelar.edu.uy/portal/wp-content/uploads/sites/48/2020/09/Presupuesto_2020-2024.pdf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91880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1462957"/>
            <a:ext cx="8839200" cy="1208386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s-UY" sz="2400" b="1" dirty="0">
                <a:solidFill>
                  <a:prstClr val="black"/>
                </a:solidFill>
                <a:ea typeface="+mn-ea"/>
                <a:cs typeface="+mn-cs"/>
              </a:rPr>
              <a:t>Acciones, actividades y articulaciones en la Udelar </a:t>
            </a:r>
            <a:br>
              <a:rPr lang="es-UY" sz="24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s-UY" sz="2400" b="1" dirty="0">
                <a:solidFill>
                  <a:prstClr val="black"/>
                </a:solidFill>
                <a:ea typeface="+mn-ea"/>
                <a:cs typeface="+mn-cs"/>
              </a:rPr>
              <a:t>en el marco de la emergencia sanitaria 2020 - 2021</a:t>
            </a:r>
            <a:r>
              <a:rPr lang="es-UY" sz="20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s-UY" sz="20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es-UY" sz="2000" b="1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6800" y="2482080"/>
            <a:ext cx="8458200" cy="3283038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es-UY" dirty="0"/>
          </a:p>
          <a:p>
            <a:pPr marL="0" indent="0">
              <a:buNone/>
              <a:defRPr/>
            </a:pPr>
            <a:r>
              <a:rPr lang="es-MX" sz="2400" dirty="0"/>
              <a:t>Sostener el derecho a la educación y garantizar el acceso a la enseñanza</a:t>
            </a:r>
          </a:p>
          <a:p>
            <a:pPr marL="0" indent="0">
              <a:buNone/>
              <a:defRPr/>
            </a:pPr>
            <a:endParaRPr lang="es-MX" sz="2400" dirty="0"/>
          </a:p>
          <a:p>
            <a:pPr marL="0" indent="0">
              <a:buNone/>
              <a:defRPr/>
            </a:pPr>
            <a:r>
              <a:rPr lang="es-MX" sz="2400" dirty="0"/>
              <a:t> </a:t>
            </a:r>
            <a:r>
              <a:rPr lang="es-UY" sz="2400" dirty="0">
                <a:solidFill>
                  <a:prstClr val="black"/>
                </a:solidFill>
                <a:ea typeface="+mj-ea"/>
                <a:cs typeface="+mj-cs"/>
              </a:rPr>
              <a:t>Promover la continuidad de las funciones sustantivas</a:t>
            </a:r>
          </a:p>
          <a:p>
            <a:pPr marL="0" indent="0">
              <a:buNone/>
              <a:defRPr/>
            </a:pPr>
            <a:endParaRPr lang="es-UY" sz="2400" dirty="0"/>
          </a:p>
          <a:p>
            <a:pPr marL="0" indent="0">
              <a:buNone/>
              <a:defRPr/>
            </a:pPr>
            <a:r>
              <a:rPr lang="es-UY" sz="2400" dirty="0" smtClean="0"/>
              <a:t>Aportes al País</a:t>
            </a:r>
            <a:endParaRPr lang="es-UY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06" y="-54838"/>
            <a:ext cx="2169994" cy="267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762" y="306613"/>
            <a:ext cx="1678103" cy="94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reeform 26"/>
          <p:cNvSpPr/>
          <p:nvPr/>
        </p:nvSpPr>
        <p:spPr>
          <a:xfrm>
            <a:off x="20535" y="5979292"/>
            <a:ext cx="3298650" cy="342950"/>
          </a:xfrm>
          <a:custGeom>
            <a:avLst/>
            <a:gdLst/>
            <a:ahLst/>
            <a:cxnLst/>
            <a:rect l="l" t="t" r="r" b="b"/>
            <a:pathLst>
              <a:path w="1995385" h="168556">
                <a:moveTo>
                  <a:pt x="0" y="0"/>
                </a:moveTo>
                <a:lnTo>
                  <a:pt x="1995385" y="0"/>
                </a:lnTo>
                <a:lnTo>
                  <a:pt x="1995385" y="168556"/>
                </a:lnTo>
                <a:lnTo>
                  <a:pt x="0" y="168556"/>
                </a:lnTo>
                <a:close/>
              </a:path>
            </a:pathLst>
          </a:custGeom>
          <a:solidFill>
            <a:srgbClr val="6E9A98"/>
          </a:solidFill>
        </p:spPr>
      </p:sp>
      <p:sp>
        <p:nvSpPr>
          <p:cNvPr id="12" name="Freeform 34"/>
          <p:cNvSpPr/>
          <p:nvPr/>
        </p:nvSpPr>
        <p:spPr>
          <a:xfrm>
            <a:off x="20535" y="5765117"/>
            <a:ext cx="2999403" cy="311838"/>
          </a:xfrm>
          <a:custGeom>
            <a:avLst/>
            <a:gdLst/>
            <a:ahLst/>
            <a:cxnLst/>
            <a:rect l="l" t="t" r="r" b="b"/>
            <a:pathLst>
              <a:path w="1995385" h="168556">
                <a:moveTo>
                  <a:pt x="0" y="0"/>
                </a:moveTo>
                <a:lnTo>
                  <a:pt x="1995385" y="0"/>
                </a:lnTo>
                <a:lnTo>
                  <a:pt x="1995385" y="168556"/>
                </a:lnTo>
                <a:lnTo>
                  <a:pt x="0" y="16855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</p:sp>
      <p:pic>
        <p:nvPicPr>
          <p:cNvPr id="14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033" y="3124200"/>
            <a:ext cx="233435" cy="541155"/>
          </a:xfrm>
          <a:prstGeom prst="rect">
            <a:avLst/>
          </a:prstGeom>
          <a:ln>
            <a:noFill/>
          </a:ln>
        </p:spPr>
      </p:pic>
      <p:pic>
        <p:nvPicPr>
          <p:cNvPr id="15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033" y="4287335"/>
            <a:ext cx="233435" cy="541155"/>
          </a:xfrm>
          <a:prstGeom prst="rect">
            <a:avLst/>
          </a:prstGeom>
          <a:ln>
            <a:noFill/>
          </a:ln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094" y="5112224"/>
            <a:ext cx="233435" cy="54115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003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09" y="1219200"/>
            <a:ext cx="9245565" cy="554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5B66CA-3130-A29B-93E5-A4557AE61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9994" cy="267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219200" y="304800"/>
            <a:ext cx="7620000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s-UY" sz="2000" b="1" dirty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  <a:p>
            <a:pPr algn="ctr">
              <a:defRPr/>
            </a:pPr>
            <a:r>
              <a:rPr lang="es-UY" sz="2000" b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Instrumentos que aportaron al diagnóstico y generación de políticas </a:t>
            </a:r>
          </a:p>
          <a:p>
            <a:pPr algn="ctr">
              <a:defRPr/>
            </a:pPr>
            <a:r>
              <a:rPr lang="es-UY" sz="2000" b="1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en el marco de la emergencia sanitaria 2020 - 2021</a:t>
            </a:r>
            <a:r>
              <a:rPr lang="es-UY" sz="24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/>
            </a:r>
            <a:br>
              <a:rPr lang="es-UY" sz="24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</a:br>
            <a:endParaRPr lang="es-UY" dirty="0"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1" y="228599"/>
            <a:ext cx="1143000" cy="68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59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706094"/>
            <a:ext cx="8915400" cy="1143000"/>
          </a:xfrm>
        </p:spPr>
        <p:txBody>
          <a:bodyPr/>
          <a:lstStyle/>
          <a:p>
            <a:r>
              <a:rPr lang="es-UY" sz="3200" b="1" dirty="0"/>
              <a:t>Creación del Fondo Covid Udelar</a:t>
            </a:r>
            <a:endParaRPr lang="es-MX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27803" y="2133600"/>
            <a:ext cx="8449597" cy="4419600"/>
          </a:xfrm>
        </p:spPr>
        <p:txBody>
          <a:bodyPr/>
          <a:lstStyle/>
          <a:p>
            <a:pPr>
              <a:buClr>
                <a:srgbClr val="5D8573"/>
              </a:buClr>
              <a:buFont typeface="Wingdings" panose="05000000000000000000" pitchFamily="2" charset="2"/>
              <a:buChar char="Ø"/>
            </a:pPr>
            <a:r>
              <a:rPr lang="es-UY" sz="2800" dirty="0"/>
              <a:t>Resolución Nro. 10 - CDC 31/03/2020</a:t>
            </a:r>
          </a:p>
          <a:p>
            <a:pPr>
              <a:buClr>
                <a:srgbClr val="5D8573"/>
              </a:buClr>
              <a:buFont typeface="Wingdings" panose="05000000000000000000" pitchFamily="2" charset="2"/>
              <a:buChar char="Ø"/>
            </a:pPr>
            <a:r>
              <a:rPr lang="es-UY" sz="2800" dirty="0"/>
              <a:t>Reorientación de recursos </a:t>
            </a:r>
          </a:p>
          <a:p>
            <a:pPr>
              <a:buClr>
                <a:srgbClr val="5D8573"/>
              </a:buClr>
              <a:buFont typeface="Wingdings" panose="05000000000000000000" pitchFamily="2" charset="2"/>
              <a:buChar char="Ø"/>
            </a:pPr>
            <a:r>
              <a:rPr lang="es-UY" sz="2800" b="1" dirty="0"/>
              <a:t>Relevamiento mensual de gastos de los servicios en atención a la emergencia sanitaria </a:t>
            </a:r>
            <a:r>
              <a:rPr lang="es-UY" sz="2800" b="1" dirty="0" err="1"/>
              <a:t>Covid</a:t>
            </a:r>
            <a:r>
              <a:rPr lang="es-UY" sz="2800" b="1" dirty="0"/>
              <a:t> </a:t>
            </a:r>
            <a:r>
              <a:rPr lang="es-UY" sz="2800" b="1" dirty="0" smtClean="0"/>
              <a:t>19 -</a:t>
            </a:r>
            <a:endParaRPr lang="es-UY" sz="2800" b="1" dirty="0"/>
          </a:p>
          <a:p>
            <a:pPr marL="0" indent="0">
              <a:buClr>
                <a:srgbClr val="5D8573"/>
              </a:buClr>
              <a:buNone/>
            </a:pPr>
            <a:r>
              <a:rPr lang="es-UY" sz="2800" dirty="0"/>
              <a:t>     Resolución CPP 05/2020 </a:t>
            </a:r>
          </a:p>
          <a:p>
            <a:pPr>
              <a:buClr>
                <a:srgbClr val="5D8573"/>
              </a:buClr>
              <a:buFont typeface="Wingdings" panose="05000000000000000000" pitchFamily="2" charset="2"/>
              <a:buChar char="Ø"/>
            </a:pPr>
            <a:r>
              <a:rPr lang="es-UY" sz="2800" dirty="0"/>
              <a:t>Período </a:t>
            </a:r>
            <a:r>
              <a:rPr lang="es-UY" sz="2800" dirty="0" smtClean="0"/>
              <a:t>3/2020-12/2020 </a:t>
            </a:r>
            <a:r>
              <a:rPr lang="es-UY" sz="2800" dirty="0"/>
              <a:t>y 1/2021-12/2021</a:t>
            </a:r>
            <a:endParaRPr lang="es-UY" sz="2800" dirty="0">
              <a:solidFill>
                <a:srgbClr val="FF0000"/>
              </a:solidFill>
            </a:endParaRPr>
          </a:p>
          <a:p>
            <a:pPr>
              <a:buClr>
                <a:srgbClr val="5D8573"/>
              </a:buClr>
              <a:buFont typeface="Wingdings" panose="05000000000000000000" pitchFamily="2" charset="2"/>
              <a:buChar char="Ø"/>
            </a:pPr>
            <a:r>
              <a:rPr lang="es-UY" sz="2800" dirty="0"/>
              <a:t>Universo: todos los servicios universitarios</a:t>
            </a:r>
          </a:p>
          <a:p>
            <a:endParaRPr lang="es-UY" dirty="0"/>
          </a:p>
          <a:p>
            <a:pPr marL="0" indent="0">
              <a:buNone/>
            </a:pPr>
            <a:endParaRPr lang="es-UY" dirty="0"/>
          </a:p>
          <a:p>
            <a:endParaRPr lang="es-UY" dirty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69189"/>
            <a:ext cx="1447800" cy="87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D105031-54C3-8885-45AD-BB4A1C734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9994" cy="267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51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9974" y="938693"/>
            <a:ext cx="8915400" cy="1143000"/>
          </a:xfrm>
        </p:spPr>
        <p:txBody>
          <a:bodyPr/>
          <a:lstStyle/>
          <a:p>
            <a:r>
              <a:rPr lang="es-UY" sz="3200" b="1" dirty="0" smtClean="0"/>
              <a:t>Aplicaciones </a:t>
            </a:r>
            <a:r>
              <a:rPr lang="es-UY" sz="3200" b="1" dirty="0"/>
              <a:t>del Fondo Covid 2020 -2021</a:t>
            </a:r>
            <a:endParaRPr lang="es-MX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65781" y="1906881"/>
            <a:ext cx="8915400" cy="4525963"/>
          </a:xfrm>
        </p:spPr>
        <p:txBody>
          <a:bodyPr/>
          <a:lstStyle/>
          <a:p>
            <a:pPr>
              <a:buClr>
                <a:srgbClr val="5D8573"/>
              </a:buClr>
              <a:buFont typeface="Wingdings" panose="05000000000000000000" pitchFamily="2" charset="2"/>
              <a:buChar char="Ø"/>
            </a:pPr>
            <a:r>
              <a:rPr lang="es-UY" sz="2800" dirty="0"/>
              <a:t>Teletrabajo y enseñanza virtual </a:t>
            </a:r>
            <a:endParaRPr lang="es-UY" sz="2800" dirty="0" smtClean="0"/>
          </a:p>
          <a:p>
            <a:pPr>
              <a:buClr>
                <a:srgbClr val="5D8573"/>
              </a:buClr>
              <a:buFont typeface="Wingdings" panose="05000000000000000000" pitchFamily="2" charset="2"/>
              <a:buChar char="Ø"/>
            </a:pPr>
            <a:r>
              <a:rPr lang="es-UY" sz="2800" dirty="0" smtClean="0"/>
              <a:t>Gastos </a:t>
            </a:r>
            <a:r>
              <a:rPr lang="es-UY" sz="2800" dirty="0"/>
              <a:t>de los servicios para mantener las funciones </a:t>
            </a:r>
            <a:r>
              <a:rPr lang="es-UY" sz="2800" dirty="0" smtClean="0"/>
              <a:t>básicas</a:t>
            </a:r>
          </a:p>
          <a:p>
            <a:pPr>
              <a:buClr>
                <a:srgbClr val="5D8573"/>
              </a:buClr>
              <a:buFont typeface="Wingdings" panose="05000000000000000000" pitchFamily="2" charset="2"/>
              <a:buChar char="Ø"/>
            </a:pPr>
            <a:r>
              <a:rPr lang="es-UY" sz="2800" dirty="0" smtClean="0"/>
              <a:t>Proyectos de enseñanza, investigación y extensión </a:t>
            </a:r>
          </a:p>
          <a:p>
            <a:pPr>
              <a:buClr>
                <a:srgbClr val="5D8573"/>
              </a:buClr>
              <a:buFont typeface="Wingdings" panose="05000000000000000000" pitchFamily="2" charset="2"/>
              <a:buChar char="Ø"/>
            </a:pPr>
            <a:r>
              <a:rPr lang="es-UY" sz="2800" dirty="0" smtClean="0"/>
              <a:t>Transferencias </a:t>
            </a:r>
            <a:r>
              <a:rPr lang="es-UY" sz="2800" dirty="0"/>
              <a:t>para atenuar situaciones </a:t>
            </a:r>
            <a:r>
              <a:rPr lang="es-UY" sz="2800" dirty="0" smtClean="0"/>
              <a:t>vulnerables</a:t>
            </a:r>
          </a:p>
          <a:p>
            <a:pPr>
              <a:buClr>
                <a:srgbClr val="5D8573"/>
              </a:buClr>
              <a:buFont typeface="Wingdings" panose="05000000000000000000" pitchFamily="2" charset="2"/>
              <a:buChar char="Ø"/>
            </a:pPr>
            <a:r>
              <a:rPr lang="es-UY" sz="2800" dirty="0" smtClean="0"/>
              <a:t>Hospital </a:t>
            </a:r>
            <a:r>
              <a:rPr lang="es-UY" sz="2800" dirty="0"/>
              <a:t>de Clínicas </a:t>
            </a:r>
            <a:r>
              <a:rPr lang="es-UY" sz="2800" dirty="0" smtClean="0"/>
              <a:t>– </a:t>
            </a:r>
            <a:r>
              <a:rPr lang="es-UY" sz="2800" dirty="0"/>
              <a:t>g</a:t>
            </a:r>
            <a:r>
              <a:rPr lang="es-UY" sz="2800" dirty="0" smtClean="0"/>
              <a:t>astos, obras </a:t>
            </a:r>
            <a:r>
              <a:rPr lang="es-UY" sz="2800" dirty="0"/>
              <a:t>y equipamiento CTI</a:t>
            </a:r>
          </a:p>
          <a:p>
            <a:pPr>
              <a:buClr>
                <a:srgbClr val="5D8573"/>
              </a:buClr>
              <a:buFont typeface="Wingdings" panose="05000000000000000000" pitchFamily="2" charset="2"/>
              <a:buChar char="Ø"/>
            </a:pPr>
            <a:r>
              <a:rPr lang="es-UY" sz="2800" dirty="0"/>
              <a:t>Equipamiento </a:t>
            </a:r>
            <a:r>
              <a:rPr lang="es-UY" sz="2800" dirty="0" smtClean="0"/>
              <a:t>clínicas</a:t>
            </a:r>
          </a:p>
          <a:p>
            <a:pPr>
              <a:buClr>
                <a:srgbClr val="5D8573"/>
              </a:buClr>
              <a:buFont typeface="Wingdings" panose="05000000000000000000" pitchFamily="2" charset="2"/>
              <a:buChar char="Ø"/>
            </a:pPr>
            <a:r>
              <a:rPr lang="es-UY" sz="2800" dirty="0"/>
              <a:t>Insumos, reactivos químicos y </a:t>
            </a:r>
            <a:r>
              <a:rPr lang="es-UY" sz="2800" dirty="0" smtClean="0"/>
              <a:t>otros</a:t>
            </a:r>
          </a:p>
          <a:p>
            <a:pPr marL="0" indent="0">
              <a:buClr>
                <a:srgbClr val="5D8573"/>
              </a:buClr>
              <a:buNone/>
            </a:pPr>
            <a:r>
              <a:rPr lang="es-UY" sz="2800" b="1" dirty="0"/>
              <a:t> </a:t>
            </a:r>
            <a:r>
              <a:rPr lang="es-UY" sz="2800" b="1" dirty="0" smtClean="0"/>
              <a:t>                             U$S 12 millones</a:t>
            </a:r>
          </a:p>
          <a:p>
            <a:pPr marL="0" indent="0">
              <a:buClr>
                <a:srgbClr val="5D8573"/>
              </a:buClr>
              <a:buNone/>
            </a:pPr>
            <a:endParaRPr lang="es-UY" sz="2800" dirty="0" smtClean="0"/>
          </a:p>
          <a:p>
            <a:pPr>
              <a:buClr>
                <a:srgbClr val="5D8573"/>
              </a:buClr>
              <a:buFont typeface="Wingdings" panose="05000000000000000000" pitchFamily="2" charset="2"/>
              <a:buChar char="Ø"/>
            </a:pPr>
            <a:endParaRPr lang="es-UY" sz="2800" dirty="0" smtClean="0"/>
          </a:p>
          <a:p>
            <a:pPr>
              <a:buClr>
                <a:srgbClr val="5D8573"/>
              </a:buClr>
              <a:buFont typeface="Wingdings" panose="05000000000000000000" pitchFamily="2" charset="2"/>
              <a:buChar char="Ø"/>
            </a:pPr>
            <a:endParaRPr lang="es-UY" sz="2800" dirty="0" smtClean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E2C515B-B128-5571-0F57-F8223E076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69189"/>
            <a:ext cx="1447800" cy="87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123"/>
            <a:ext cx="1447800" cy="178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913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786555D-7978-9A2D-C183-F9D7A9A76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9994" cy="267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990600"/>
            <a:ext cx="8991600" cy="1143000"/>
          </a:xfrm>
        </p:spPr>
        <p:txBody>
          <a:bodyPr/>
          <a:lstStyle/>
          <a:p>
            <a:r>
              <a:rPr lang="es-UY" sz="2800" b="1" dirty="0">
                <a:solidFill>
                  <a:srgbClr val="00B050"/>
                </a:solidFill>
              </a:rPr>
              <a:t/>
            </a:r>
            <a:br>
              <a:rPr lang="es-UY" sz="2800" b="1" dirty="0">
                <a:solidFill>
                  <a:srgbClr val="00B050"/>
                </a:solidFill>
              </a:rPr>
            </a:br>
            <a:r>
              <a:rPr lang="es-UY" sz="2800" b="1" dirty="0">
                <a:solidFill>
                  <a:srgbClr val="00B050"/>
                </a:solidFill>
              </a:rPr>
              <a:t>Encuesta a estudiantes sobre conectividad y equipamiento informático (Abril 2020)</a:t>
            </a:r>
            <a:br>
              <a:rPr lang="es-UY" sz="2800" b="1" dirty="0">
                <a:solidFill>
                  <a:srgbClr val="00B050"/>
                </a:solidFill>
              </a:rPr>
            </a:br>
            <a:endParaRPr lang="es-UY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7652" y="2158181"/>
            <a:ext cx="9281652" cy="4724400"/>
          </a:xfrm>
        </p:spPr>
        <p:txBody>
          <a:bodyPr/>
          <a:lstStyle/>
          <a:p>
            <a:pPr marL="457200" lvl="1" indent="0" algn="just" eaLnBrk="1" fontAlgn="t" hangingPunct="1">
              <a:spcAft>
                <a:spcPts val="0"/>
              </a:spcAft>
              <a:buNone/>
              <a:defRPr/>
            </a:pPr>
            <a:r>
              <a:rPr lang="es-UY" dirty="0"/>
              <a:t>Objetivo: Estimar la proporción de estudiantes de grado de la generación de ingreso 2020 que no cuentan con acceso a internet desde sus hogares y/o con equipos </a:t>
            </a:r>
            <a:r>
              <a:rPr lang="es-UY" dirty="0" smtClean="0"/>
              <a:t>informáticos</a:t>
            </a:r>
            <a:endParaRPr lang="es-UY" dirty="0"/>
          </a:p>
          <a:p>
            <a:pPr lvl="1" algn="just" eaLnBrk="1" fontAlgn="t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UY" dirty="0"/>
              <a:t>Metodología: Encuesta telefónica </a:t>
            </a:r>
          </a:p>
          <a:p>
            <a:pPr lvl="1" algn="just" eaLnBrk="1" fontAlgn="t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UY" dirty="0"/>
              <a:t>Duración: 2 días (1/04/20 - 2/04/2020)</a:t>
            </a:r>
          </a:p>
          <a:p>
            <a:pPr lvl="1" algn="just" eaLnBrk="1" fontAlgn="t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UY" dirty="0"/>
              <a:t>Muestra probabilística estratificada por región de estudio</a:t>
            </a:r>
          </a:p>
          <a:p>
            <a:pPr lvl="1" algn="just" eaLnBrk="1" fontAlgn="t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UY" dirty="0"/>
              <a:t>Respuestas obtenidas: 1.047 </a:t>
            </a:r>
          </a:p>
          <a:p>
            <a:pPr lvl="1" algn="just" eaLnBrk="1" fontAlgn="t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UY" dirty="0"/>
              <a:t>Tasa de respuesta: 90%</a:t>
            </a:r>
          </a:p>
          <a:p>
            <a:pPr marL="457200" lvl="1" indent="0" algn="just" eaLnBrk="1" fontAlgn="t" hangingPunct="1">
              <a:spcAft>
                <a:spcPts val="0"/>
              </a:spcAft>
              <a:buNone/>
              <a:defRPr/>
            </a:pPr>
            <a:endParaRPr lang="es-UY" sz="2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F75D752-489F-BFAD-8C0D-DF057488B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69189"/>
            <a:ext cx="1447800" cy="87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567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2074</TotalTime>
  <Words>1004</Words>
  <Application>Microsoft Office PowerPoint</Application>
  <PresentationFormat>A4 (210 x 297 mm)</PresentationFormat>
  <Paragraphs>192</Paragraphs>
  <Slides>25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25</vt:i4>
      </vt:variant>
    </vt:vector>
  </HeadingPairs>
  <TitlesOfParts>
    <vt:vector size="37" baseType="lpstr">
      <vt:lpstr>Calibri</vt:lpstr>
      <vt:lpstr>Wingdings</vt:lpstr>
      <vt:lpstr>Arial</vt:lpstr>
      <vt:lpstr>DejaVu Sans</vt:lpstr>
      <vt:lpstr>Repo Black</vt:lpstr>
      <vt:lpstr>Times New Roman</vt:lpstr>
      <vt:lpstr>Franklin Gothic Book</vt:lpstr>
      <vt:lpstr>Microsoft YaHei</vt:lpstr>
      <vt:lpstr>Repo Medium</vt:lpstr>
      <vt:lpstr>Office Theme</vt:lpstr>
      <vt:lpstr>2_Tema de Office</vt:lpstr>
      <vt:lpstr>3_Tema de Office</vt:lpstr>
      <vt:lpstr>Presentación de PowerPoint</vt:lpstr>
      <vt:lpstr>Presentación de PowerPoint</vt:lpstr>
      <vt:lpstr>Presentación de PowerPoint</vt:lpstr>
      <vt:lpstr>Plan Estratégico vigente 2020-2024</vt:lpstr>
      <vt:lpstr>Acciones, actividades y articulaciones en la Udelar  en el marco de la emergencia sanitaria 2020 - 2021 </vt:lpstr>
      <vt:lpstr>Presentación de PowerPoint</vt:lpstr>
      <vt:lpstr>Creación del Fondo Covid Udelar</vt:lpstr>
      <vt:lpstr>Aplicaciones del Fondo Covid 2020 -2021</vt:lpstr>
      <vt:lpstr> Encuesta a estudiantes sobre conectividad y equipamiento informático (Abril 2020) </vt:lpstr>
      <vt:lpstr>7 preguntas sobre:</vt:lpstr>
      <vt:lpstr>Algunos resultados:</vt:lpstr>
      <vt:lpstr>Acciones: Apoyo y acompañamiento a estudiantes</vt:lpstr>
      <vt:lpstr> Encuesta a estudiantes de grado de la Udelar para la evaluación de la propuesta educativa en la modalidad virtual  </vt:lpstr>
      <vt:lpstr>Algunos resultados:</vt:lpstr>
      <vt:lpstr>13 Preguntas sobre:</vt:lpstr>
      <vt:lpstr>Algunos resultados:</vt:lpstr>
      <vt:lpstr>Algunos resultados:</vt:lpstr>
      <vt:lpstr>Acciones: Apoyo y acompañamiento a estudiantes</vt:lpstr>
      <vt:lpstr> Encuesta a docentes de la Udelar sobre la propuesta educativa en la modalidad virtual (2020) </vt:lpstr>
      <vt:lpstr>19 preguntas sobre:</vt:lpstr>
      <vt:lpstr>Algunos resultados</vt:lpstr>
      <vt:lpstr>Porcentaje de docentes por grado que tuvieron que dedicar más horas de las previstas por grado docente </vt:lpstr>
      <vt:lpstr>Dificultades que tuvo durante este semestre para desarrollar la actividad docente en relación a la enseñanza presencial: </vt:lpstr>
      <vt:lpstr>Acciones: Respaldar el trabajo docente y del personal Técnico, Administrativo y de Servicio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estratégica Universidad de la República</dc:title>
  <dc:creator>Andrea Basilio</dc:creator>
  <cp:lastModifiedBy>59894</cp:lastModifiedBy>
  <cp:revision>143</cp:revision>
  <dcterms:created xsi:type="dcterms:W3CDTF">2006-08-16T00:00:00Z</dcterms:created>
  <dcterms:modified xsi:type="dcterms:W3CDTF">2022-11-22T16:12:52Z</dcterms:modified>
  <dc:identifier>DAFR8zCADIE</dc:identifier>
</cp:coreProperties>
</file>