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8"/>
  </p:notesMasterIdLst>
  <p:sldIdLst>
    <p:sldId id="330" r:id="rId3"/>
    <p:sldId id="271" r:id="rId4"/>
    <p:sldId id="338" r:id="rId5"/>
    <p:sldId id="339" r:id="rId6"/>
    <p:sldId id="349" r:id="rId7"/>
    <p:sldId id="341" r:id="rId8"/>
    <p:sldId id="342" r:id="rId9"/>
    <p:sldId id="347" r:id="rId10"/>
    <p:sldId id="343" r:id="rId11"/>
    <p:sldId id="345" r:id="rId12"/>
    <p:sldId id="346" r:id="rId13"/>
    <p:sldId id="256" r:id="rId14"/>
    <p:sldId id="332" r:id="rId15"/>
    <p:sldId id="334" r:id="rId16"/>
    <p:sldId id="333" r:id="rId17"/>
    <p:sldId id="335" r:id="rId18"/>
    <p:sldId id="348" r:id="rId19"/>
    <p:sldId id="280" r:id="rId20"/>
    <p:sldId id="262" r:id="rId21"/>
    <p:sldId id="326" r:id="rId22"/>
    <p:sldId id="328" r:id="rId23"/>
    <p:sldId id="273" r:id="rId24"/>
    <p:sldId id="267" r:id="rId25"/>
    <p:sldId id="327" r:id="rId26"/>
    <p:sldId id="27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Roboto Light" panose="020B0604020202020204" charset="0"/>
      <p:regular r:id="rId37"/>
      <p:bold r:id="rId38"/>
      <p:italic r:id="rId39"/>
      <p:boldItalic r:id="rId40"/>
    </p:embeddedFont>
    <p:embeddedFont>
      <p:font typeface="Fira Sans" panose="020B0604020202020204" charset="0"/>
      <p:regular r:id="rId41"/>
      <p:bold r:id="rId42"/>
      <p:italic r:id="rId43"/>
      <p:boldItalic r:id="rId44"/>
    </p:embeddedFont>
    <p:embeddedFont>
      <p:font typeface="Roboto Medium" panose="020B0604020202020204" charset="0"/>
      <p:regular r:id="rId45"/>
      <p:italic r:id="rId46"/>
    </p:embeddedFont>
    <p:embeddedFont>
      <p:font typeface="Roboto Black" panose="020B0604020202020204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8VsB87iioUxhH88ZZDmG4+NU/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69C"/>
    <a:srgbClr val="F6D3C0"/>
    <a:srgbClr val="F0B290"/>
    <a:srgbClr val="EC9B6E"/>
    <a:srgbClr val="E47334"/>
    <a:srgbClr val="EDC75B"/>
    <a:srgbClr val="F4C8DE"/>
    <a:srgbClr val="E4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B4DF4-281B-4965-B887-759E397979B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D4A1CFCC-B8EF-4C4B-932D-4739FB2E18B3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Agrupamientos de líneas estratégicas</a:t>
          </a:r>
        </a:p>
      </dgm:t>
    </dgm:pt>
    <dgm:pt modelId="{61A1D7CE-1B92-4608-8940-05598996C901}" type="parTrans" cxnId="{868F15C6-3D57-441B-A7F0-7B41D84C6F6A}">
      <dgm:prSet/>
      <dgm:spPr/>
      <dgm:t>
        <a:bodyPr/>
        <a:lstStyle/>
        <a:p>
          <a:endParaRPr lang="es-ES"/>
        </a:p>
      </dgm:t>
    </dgm:pt>
    <dgm:pt modelId="{992A0F75-EED6-42C9-B226-129408FC7568}" type="sibTrans" cxnId="{868F15C6-3D57-441B-A7F0-7B41D84C6F6A}">
      <dgm:prSet/>
      <dgm:spPr/>
      <dgm:t>
        <a:bodyPr/>
        <a:lstStyle/>
        <a:p>
          <a:endParaRPr lang="es-ES"/>
        </a:p>
      </dgm:t>
    </dgm:pt>
    <dgm:pt modelId="{D457F24B-8824-4D44-B553-3E548A6C71CB}">
      <dgm:prSet phldrT="[Texto]" custT="1"/>
      <dgm:spPr/>
      <dgm:t>
        <a:bodyPr/>
        <a:lstStyle/>
        <a:p>
          <a:pPr algn="ctr"/>
          <a:r>
            <a:rPr lang="es-ES" sz="4800" b="1" dirty="0"/>
            <a:t>9</a:t>
          </a:r>
        </a:p>
      </dgm:t>
    </dgm:pt>
    <dgm:pt modelId="{5AB31FCE-F146-4DB9-840F-FF1C6FD5D2A4}" type="parTrans" cxnId="{E3634385-76A0-4686-BC72-F412470DCA32}">
      <dgm:prSet/>
      <dgm:spPr/>
      <dgm:t>
        <a:bodyPr/>
        <a:lstStyle/>
        <a:p>
          <a:endParaRPr lang="es-ES"/>
        </a:p>
      </dgm:t>
    </dgm:pt>
    <dgm:pt modelId="{65E993A6-A1BD-46EB-9FF7-CC0B0E5A81A6}" type="sibTrans" cxnId="{E3634385-76A0-4686-BC72-F412470DCA32}">
      <dgm:prSet/>
      <dgm:spPr/>
      <dgm:t>
        <a:bodyPr/>
        <a:lstStyle/>
        <a:p>
          <a:endParaRPr lang="es-ES"/>
        </a:p>
      </dgm:t>
    </dgm:pt>
    <dgm:pt modelId="{460A0868-7AA9-4D8C-BD2E-A249E32F2791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Dimensiones</a:t>
          </a:r>
        </a:p>
      </dgm:t>
    </dgm:pt>
    <dgm:pt modelId="{3803234C-F762-4911-A7F9-6733B425B3CA}" type="parTrans" cxnId="{EECC5981-DCE0-4834-B985-840FC3BD7468}">
      <dgm:prSet/>
      <dgm:spPr/>
      <dgm:t>
        <a:bodyPr/>
        <a:lstStyle/>
        <a:p>
          <a:endParaRPr lang="es-ES"/>
        </a:p>
      </dgm:t>
    </dgm:pt>
    <dgm:pt modelId="{AAC44C62-F21C-4D93-BA7B-000B5C2559C9}" type="sibTrans" cxnId="{EECC5981-DCE0-4834-B985-840FC3BD7468}">
      <dgm:prSet/>
      <dgm:spPr/>
      <dgm:t>
        <a:bodyPr/>
        <a:lstStyle/>
        <a:p>
          <a:endParaRPr lang="es-ES"/>
        </a:p>
      </dgm:t>
    </dgm:pt>
    <dgm:pt modelId="{04DF7F1B-B02A-4405-B761-0050B4D1FF95}">
      <dgm:prSet phldrT="[Texto]" custT="1"/>
      <dgm:spPr/>
      <dgm:t>
        <a:bodyPr/>
        <a:lstStyle/>
        <a:p>
          <a:pPr algn="ctr"/>
          <a:r>
            <a:rPr lang="es-ES" sz="4800" b="1" dirty="0"/>
            <a:t>18</a:t>
          </a:r>
        </a:p>
      </dgm:t>
    </dgm:pt>
    <dgm:pt modelId="{1560F044-F753-4B46-9903-E669FB0D3B32}" type="parTrans" cxnId="{B56345BA-BBD3-41B1-A648-DB3DE3D8A243}">
      <dgm:prSet/>
      <dgm:spPr/>
      <dgm:t>
        <a:bodyPr/>
        <a:lstStyle/>
        <a:p>
          <a:endParaRPr lang="es-ES"/>
        </a:p>
      </dgm:t>
    </dgm:pt>
    <dgm:pt modelId="{A49838FA-FFC2-49FE-A3BD-C4B2E083BBED}" type="sibTrans" cxnId="{B56345BA-BBD3-41B1-A648-DB3DE3D8A243}">
      <dgm:prSet/>
      <dgm:spPr/>
      <dgm:t>
        <a:bodyPr/>
        <a:lstStyle/>
        <a:p>
          <a:endParaRPr lang="es-ES"/>
        </a:p>
      </dgm:t>
    </dgm:pt>
    <dgm:pt modelId="{288024D4-9ADA-442E-9731-A353652BA7AD}">
      <dgm:prSet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Líneas estratégicas</a:t>
          </a:r>
        </a:p>
      </dgm:t>
    </dgm:pt>
    <dgm:pt modelId="{6352E01B-C997-465C-AB1B-9070A77B3967}" type="parTrans" cxnId="{34A91A08-D84D-4BC7-A588-DB8D72E5A599}">
      <dgm:prSet/>
      <dgm:spPr/>
      <dgm:t>
        <a:bodyPr/>
        <a:lstStyle/>
        <a:p>
          <a:endParaRPr lang="es-ES"/>
        </a:p>
      </dgm:t>
    </dgm:pt>
    <dgm:pt modelId="{46E442D1-F21C-4287-B24D-D919C06E427E}" type="sibTrans" cxnId="{34A91A08-D84D-4BC7-A588-DB8D72E5A599}">
      <dgm:prSet/>
      <dgm:spPr/>
      <dgm:t>
        <a:bodyPr/>
        <a:lstStyle/>
        <a:p>
          <a:endParaRPr lang="es-ES"/>
        </a:p>
      </dgm:t>
    </dgm:pt>
    <dgm:pt modelId="{3ABF35D5-8F77-4406-9E1F-CAF2F9F19A32}">
      <dgm:prSet custT="1"/>
      <dgm:spPr/>
      <dgm:t>
        <a:bodyPr/>
        <a:lstStyle/>
        <a:p>
          <a:pPr algn="ctr"/>
          <a:r>
            <a:rPr lang="es-ES" sz="4800" b="1" dirty="0"/>
            <a:t>36</a:t>
          </a:r>
        </a:p>
      </dgm:t>
    </dgm:pt>
    <dgm:pt modelId="{64A12FAD-71E9-4972-B583-12F2DA1B2EEC}" type="parTrans" cxnId="{5995861A-5405-4BDD-AE8F-5A4A517153CB}">
      <dgm:prSet/>
      <dgm:spPr/>
      <dgm:t>
        <a:bodyPr/>
        <a:lstStyle/>
        <a:p>
          <a:endParaRPr lang="es-ES"/>
        </a:p>
      </dgm:t>
    </dgm:pt>
    <dgm:pt modelId="{67F72EB4-A5E2-4EF1-82C8-E7121F86C282}" type="sibTrans" cxnId="{5995861A-5405-4BDD-AE8F-5A4A517153CB}">
      <dgm:prSet/>
      <dgm:spPr/>
      <dgm:t>
        <a:bodyPr/>
        <a:lstStyle/>
        <a:p>
          <a:endParaRPr lang="es-ES"/>
        </a:p>
      </dgm:t>
    </dgm:pt>
    <dgm:pt modelId="{69573292-DFB5-4D1E-B583-9E7C8ECAFE63}" type="pres">
      <dgm:prSet presAssocID="{253B4DF4-281B-4965-B887-759E397979B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D98668C-343D-4A1B-BE4B-91A3245715CA}" type="pres">
      <dgm:prSet presAssocID="{288024D4-9ADA-442E-9731-A353652BA7AD}" presName="parentText1" presStyleLbl="node1" presStyleIdx="0" presStyleCnt="3" custScaleX="92701" custScaleY="84518" custLinFactNeighborX="10806" custLinFactNeighborY="116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D02EC-60BA-4EEA-B600-EB31ED3B19DF}" type="pres">
      <dgm:prSet presAssocID="{288024D4-9ADA-442E-9731-A353652BA7AD}" presName="childText1" presStyleLbl="solidAlignAcc1" presStyleIdx="0" presStyleCnt="3" custScaleX="78890" custScaleY="71972" custLinFactNeighborX="24765" custLinFactNeighborY="-1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10573D-D5BE-462C-B4B1-ADBF165A9A8F}" type="pres">
      <dgm:prSet presAssocID="{D4A1CFCC-B8EF-4C4B-932D-4739FB2E18B3}" presName="parentText2" presStyleLbl="node1" presStyleIdx="1" presStyleCnt="3" custLinFactNeighborX="395" custLinFactNeighborY="175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5E41C-9ED8-4027-A206-70B11DC92DB9}" type="pres">
      <dgm:prSet presAssocID="{D4A1CFCC-B8EF-4C4B-932D-4739FB2E18B3}" presName="childText2" presStyleLbl="solidAlignAcc1" presStyleIdx="1" presStyleCnt="3" custScaleY="71972" custLinFactNeighborX="3721" custLinFactNeighborY="-6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0D4771-5CE1-4EF5-8EB3-559FD1DEEE1E}" type="pres">
      <dgm:prSet presAssocID="{460A0868-7AA9-4D8C-BD2E-A249E32F2791}" presName="parentText3" presStyleLbl="node1" presStyleIdx="2" presStyleCnt="3" custLinFactNeighborX="244" custLinFactNeighborY="182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0BE22-8615-4B0F-9EAB-C68401832776}" type="pres">
      <dgm:prSet presAssocID="{460A0868-7AA9-4D8C-BD2E-A249E32F2791}" presName="childText3" presStyleLbl="solidAlignAcc1" presStyleIdx="2" presStyleCnt="3" custScaleY="71972" custLinFactNeighborX="2327" custLinFactNeighborY="-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B3BF18-F0E1-4B0B-A31B-E8DBDBE31BDE}" type="presOf" srcId="{D457F24B-8824-4D44-B553-3E548A6C71CB}" destId="{50A5E41C-9ED8-4027-A206-70B11DC92DB9}" srcOrd="0" destOrd="0" presId="urn:microsoft.com/office/officeart/2009/3/layout/IncreasingArrowsProcess"/>
    <dgm:cxn modelId="{EECC5981-DCE0-4834-B985-840FC3BD7468}" srcId="{253B4DF4-281B-4965-B887-759E397979BD}" destId="{460A0868-7AA9-4D8C-BD2E-A249E32F2791}" srcOrd="2" destOrd="0" parTransId="{3803234C-F762-4911-A7F9-6733B425B3CA}" sibTransId="{AAC44C62-F21C-4D93-BA7B-000B5C2559C9}"/>
    <dgm:cxn modelId="{CF2FD961-38FA-48C5-95BB-4FD0EDF2747C}" type="presOf" srcId="{04DF7F1B-B02A-4405-B761-0050B4D1FF95}" destId="{A520BE22-8615-4B0F-9EAB-C68401832776}" srcOrd="0" destOrd="0" presId="urn:microsoft.com/office/officeart/2009/3/layout/IncreasingArrowsProcess"/>
    <dgm:cxn modelId="{34A91A08-D84D-4BC7-A588-DB8D72E5A599}" srcId="{253B4DF4-281B-4965-B887-759E397979BD}" destId="{288024D4-9ADA-442E-9731-A353652BA7AD}" srcOrd="0" destOrd="0" parTransId="{6352E01B-C997-465C-AB1B-9070A77B3967}" sibTransId="{46E442D1-F21C-4287-B24D-D919C06E427E}"/>
    <dgm:cxn modelId="{B450D2C0-C1B1-45EA-B55B-BE8FABBE2EA9}" type="presOf" srcId="{460A0868-7AA9-4D8C-BD2E-A249E32F2791}" destId="{800D4771-5CE1-4EF5-8EB3-559FD1DEEE1E}" srcOrd="0" destOrd="0" presId="urn:microsoft.com/office/officeart/2009/3/layout/IncreasingArrowsProcess"/>
    <dgm:cxn modelId="{0E739CDE-E1F3-443E-B076-436F2606FD76}" type="presOf" srcId="{3ABF35D5-8F77-4406-9E1F-CAF2F9F19A32}" destId="{72FD02EC-60BA-4EEA-B600-EB31ED3B19DF}" srcOrd="0" destOrd="0" presId="urn:microsoft.com/office/officeart/2009/3/layout/IncreasingArrowsProcess"/>
    <dgm:cxn modelId="{5995861A-5405-4BDD-AE8F-5A4A517153CB}" srcId="{288024D4-9ADA-442E-9731-A353652BA7AD}" destId="{3ABF35D5-8F77-4406-9E1F-CAF2F9F19A32}" srcOrd="0" destOrd="0" parTransId="{64A12FAD-71E9-4972-B583-12F2DA1B2EEC}" sibTransId="{67F72EB4-A5E2-4EF1-82C8-E7121F86C282}"/>
    <dgm:cxn modelId="{07E623A2-C894-4F61-B7C1-F01A9B9C99ED}" type="presOf" srcId="{D4A1CFCC-B8EF-4C4B-932D-4739FB2E18B3}" destId="{7710573D-D5BE-462C-B4B1-ADBF165A9A8F}" srcOrd="0" destOrd="0" presId="urn:microsoft.com/office/officeart/2009/3/layout/IncreasingArrowsProcess"/>
    <dgm:cxn modelId="{B56345BA-BBD3-41B1-A648-DB3DE3D8A243}" srcId="{460A0868-7AA9-4D8C-BD2E-A249E32F2791}" destId="{04DF7F1B-B02A-4405-B761-0050B4D1FF95}" srcOrd="0" destOrd="0" parTransId="{1560F044-F753-4B46-9903-E669FB0D3B32}" sibTransId="{A49838FA-FFC2-49FE-A3BD-C4B2E083BBED}"/>
    <dgm:cxn modelId="{BEB099F1-8EEF-49BF-AA7F-83A44F8AA364}" type="presOf" srcId="{288024D4-9ADA-442E-9731-A353652BA7AD}" destId="{5D98668C-343D-4A1B-BE4B-91A3245715CA}" srcOrd="0" destOrd="0" presId="urn:microsoft.com/office/officeart/2009/3/layout/IncreasingArrowsProcess"/>
    <dgm:cxn modelId="{B170E56A-80F3-4B9B-B52F-5B26D4DB15B8}" type="presOf" srcId="{253B4DF4-281B-4965-B887-759E397979BD}" destId="{69573292-DFB5-4D1E-B583-9E7C8ECAFE63}" srcOrd="0" destOrd="0" presId="urn:microsoft.com/office/officeart/2009/3/layout/IncreasingArrowsProcess"/>
    <dgm:cxn modelId="{868F15C6-3D57-441B-A7F0-7B41D84C6F6A}" srcId="{253B4DF4-281B-4965-B887-759E397979BD}" destId="{D4A1CFCC-B8EF-4C4B-932D-4739FB2E18B3}" srcOrd="1" destOrd="0" parTransId="{61A1D7CE-1B92-4608-8940-05598996C901}" sibTransId="{992A0F75-EED6-42C9-B226-129408FC7568}"/>
    <dgm:cxn modelId="{E3634385-76A0-4686-BC72-F412470DCA32}" srcId="{D4A1CFCC-B8EF-4C4B-932D-4739FB2E18B3}" destId="{D457F24B-8824-4D44-B553-3E548A6C71CB}" srcOrd="0" destOrd="0" parTransId="{5AB31FCE-F146-4DB9-840F-FF1C6FD5D2A4}" sibTransId="{65E993A6-A1BD-46EB-9FF7-CC0B0E5A81A6}"/>
    <dgm:cxn modelId="{8A845455-04E1-4191-B433-D3605ED09B3D}" type="presParOf" srcId="{69573292-DFB5-4D1E-B583-9E7C8ECAFE63}" destId="{5D98668C-343D-4A1B-BE4B-91A3245715CA}" srcOrd="0" destOrd="0" presId="urn:microsoft.com/office/officeart/2009/3/layout/IncreasingArrowsProcess"/>
    <dgm:cxn modelId="{185D1304-EA5C-47B7-99B0-2A54F6FC36BD}" type="presParOf" srcId="{69573292-DFB5-4D1E-B583-9E7C8ECAFE63}" destId="{72FD02EC-60BA-4EEA-B600-EB31ED3B19DF}" srcOrd="1" destOrd="0" presId="urn:microsoft.com/office/officeart/2009/3/layout/IncreasingArrowsProcess"/>
    <dgm:cxn modelId="{56EAB6EF-D168-4AB8-953F-1E5E54B499A7}" type="presParOf" srcId="{69573292-DFB5-4D1E-B583-9E7C8ECAFE63}" destId="{7710573D-D5BE-462C-B4B1-ADBF165A9A8F}" srcOrd="2" destOrd="0" presId="urn:microsoft.com/office/officeart/2009/3/layout/IncreasingArrowsProcess"/>
    <dgm:cxn modelId="{1A55B983-0178-4620-8856-CA128AC01BAC}" type="presParOf" srcId="{69573292-DFB5-4D1E-B583-9E7C8ECAFE63}" destId="{50A5E41C-9ED8-4027-A206-70B11DC92DB9}" srcOrd="3" destOrd="0" presId="urn:microsoft.com/office/officeart/2009/3/layout/IncreasingArrowsProcess"/>
    <dgm:cxn modelId="{9B2B0637-8CC0-4674-B456-5B26F6C9835E}" type="presParOf" srcId="{69573292-DFB5-4D1E-B583-9E7C8ECAFE63}" destId="{800D4771-5CE1-4EF5-8EB3-559FD1DEEE1E}" srcOrd="4" destOrd="0" presId="urn:microsoft.com/office/officeart/2009/3/layout/IncreasingArrowsProcess"/>
    <dgm:cxn modelId="{FE5AC1FC-F1F8-4681-964B-86C02F8A65A7}" type="presParOf" srcId="{69573292-DFB5-4D1E-B583-9E7C8ECAFE63}" destId="{A520BE22-8615-4B0F-9EAB-C6840183277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668C-343D-4A1B-BE4B-91A3245715CA}">
      <dsp:nvSpPr>
        <dsp:cNvPr id="0" name=""/>
        <dsp:cNvSpPr/>
      </dsp:nvSpPr>
      <dsp:spPr>
        <a:xfrm>
          <a:off x="648691" y="453794"/>
          <a:ext cx="7632228" cy="10134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35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</a:rPr>
            <a:t>Líneas estratégicas</a:t>
          </a:r>
        </a:p>
      </dsp:txBody>
      <dsp:txXfrm>
        <a:off x="648691" y="707150"/>
        <a:ext cx="7378872" cy="506711"/>
      </dsp:txXfrm>
    </dsp:sp>
    <dsp:sp modelId="{72FD02EC-60BA-4EEA-B600-EB31ED3B19DF}">
      <dsp:nvSpPr>
        <dsp:cNvPr id="0" name=""/>
        <dsp:cNvSpPr/>
      </dsp:nvSpPr>
      <dsp:spPr>
        <a:xfrm>
          <a:off x="785698" y="1212129"/>
          <a:ext cx="2000504" cy="1662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36</a:t>
          </a:r>
        </a:p>
      </dsp:txBody>
      <dsp:txXfrm>
        <a:off x="785698" y="1212129"/>
        <a:ext cx="2000504" cy="1662435"/>
      </dsp:txXfrm>
    </dsp:sp>
    <dsp:sp modelId="{7710573D-D5BE-462C-B4B1-ADBF165A9A8F}">
      <dsp:nvSpPr>
        <dsp:cNvPr id="0" name=""/>
        <dsp:cNvSpPr/>
      </dsp:nvSpPr>
      <dsp:spPr>
        <a:xfrm>
          <a:off x="2448368" y="831658"/>
          <a:ext cx="5697351" cy="119906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35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</a:rPr>
            <a:t>Agrupamientos de líneas estratégicas</a:t>
          </a:r>
        </a:p>
      </dsp:txBody>
      <dsp:txXfrm>
        <a:off x="2448368" y="1131424"/>
        <a:ext cx="5397586" cy="599531"/>
      </dsp:txXfrm>
    </dsp:sp>
    <dsp:sp modelId="{50A5E41C-9ED8-4027-A206-70B11DC92DB9}">
      <dsp:nvSpPr>
        <dsp:cNvPr id="0" name=""/>
        <dsp:cNvSpPr/>
      </dsp:nvSpPr>
      <dsp:spPr>
        <a:xfrm>
          <a:off x="2520221" y="1724745"/>
          <a:ext cx="2535815" cy="1662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9</a:t>
          </a:r>
        </a:p>
      </dsp:txBody>
      <dsp:txXfrm>
        <a:off x="2520221" y="1724745"/>
        <a:ext cx="2535815" cy="1662435"/>
      </dsp:txXfrm>
    </dsp:sp>
    <dsp:sp modelId="{800D4771-5CE1-4EF5-8EB3-559FD1DEEE1E}">
      <dsp:nvSpPr>
        <dsp:cNvPr id="0" name=""/>
        <dsp:cNvSpPr/>
      </dsp:nvSpPr>
      <dsp:spPr>
        <a:xfrm>
          <a:off x="4969393" y="1239919"/>
          <a:ext cx="3161536" cy="119906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35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</a:rPr>
            <a:t>Dimensiones</a:t>
          </a:r>
        </a:p>
      </dsp:txBody>
      <dsp:txXfrm>
        <a:off x="4969393" y="1539685"/>
        <a:ext cx="2861771" cy="599531"/>
      </dsp:txXfrm>
    </dsp:sp>
    <dsp:sp modelId="{A520BE22-8615-4B0F-9EAB-C68401832776}">
      <dsp:nvSpPr>
        <dsp:cNvPr id="0" name=""/>
        <dsp:cNvSpPr/>
      </dsp:nvSpPr>
      <dsp:spPr>
        <a:xfrm>
          <a:off x="5020688" y="2147688"/>
          <a:ext cx="2535815" cy="1638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18</a:t>
          </a:r>
        </a:p>
      </dsp:txBody>
      <dsp:txXfrm>
        <a:off x="5020688" y="2147688"/>
        <a:ext cx="2535815" cy="163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616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30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65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f622f39c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f622f39c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f622f39c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f622f39c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65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77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747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59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3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087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476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8838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5109" y="8685051"/>
            <a:ext cx="2971722" cy="456891"/>
          </a:xfrm>
          <a:prstGeom prst="rect">
            <a:avLst/>
          </a:prstGeom>
        </p:spPr>
        <p:txBody>
          <a:bodyPr/>
          <a:lstStyle/>
          <a:p>
            <a:fld id="{0E5DDD61-EBA5-4B73-A60B-3FADAA314C01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63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612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880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2" indent="-171422">
              <a:buFontTx/>
              <a:buChar char="-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5313" y="8685552"/>
            <a:ext cx="2971121" cy="456889"/>
          </a:xfrm>
          <a:prstGeom prst="rect">
            <a:avLst/>
          </a:prstGeom>
        </p:spPr>
        <p:txBody>
          <a:bodyPr lIns="89959" tIns="44979" rIns="89959" bIns="44979"/>
          <a:lstStyle/>
          <a:p>
            <a:fld id="{584430B9-8622-4AFB-A0DF-C34995741E2D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40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1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0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0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0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1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2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8C3B601-663D-47B3-955D-0491386876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660-ABD3-45CF-9186-65229C0D14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x-none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696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00.9.147.3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planificacionindicadores.uncu.edu.ar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cuyo.edu.ar/transparencia/upload/doc-pe2030-uncuyo.pdf" TargetMode="External"/><Relationship Id="rId3" Type="http://schemas.openxmlformats.org/officeDocument/2006/relationships/hyperlink" Target="https://www.uncuyo.edu.ar/transparencia/upload/peinforme-01-balance-y-lecciones-aprendidas-del-pe2021-1.pdf" TargetMode="External"/><Relationship Id="rId7" Type="http://schemas.openxmlformats.org/officeDocument/2006/relationships/hyperlink" Target="https://www.uncuyo.edu.ar/transparencia/upload/peinforme-05-estudio-de-planes-estrategicos-de-universidades-espanolas-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uncuyo.edu.ar/transparencia/upload/peinforme-04-estudio-de-planes-estrategicos-de-universidades-latinoamericanas-1.pdf" TargetMode="External"/><Relationship Id="rId5" Type="http://schemas.openxmlformats.org/officeDocument/2006/relationships/hyperlink" Target="https://www.uncuyo.edu.ar/transparencia/upload/peinforme-03-pe-en-universidades-nacionales-1.pdf" TargetMode="External"/><Relationship Id="rId4" Type="http://schemas.openxmlformats.org/officeDocument/2006/relationships/hyperlink" Target="https://www.uncuyo.edu.ar/transparencia/upload/peinforme-02-planificacion-en-educacion-superior-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uyo.edu.ar/transparencia/upload/documento-base-eje-internacionalizacio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dqrEvv5dnE" TargetMode="External"/><Relationship Id="rId4" Type="http://schemas.openxmlformats.org/officeDocument/2006/relationships/hyperlink" Target="https://www.uncuyo.edu.ar/transparencia/upload/futuro-de-la-universidaduncabril-2021apl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 descr="image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306" y="0"/>
            <a:ext cx="9237305" cy="5143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F4DADD-89AA-4A79-8207-83137DCA3F95}"/>
              </a:ext>
            </a:extLst>
          </p:cNvPr>
          <p:cNvSpPr txBox="1"/>
          <p:nvPr/>
        </p:nvSpPr>
        <p:spPr>
          <a:xfrm>
            <a:off x="1247943" y="1344497"/>
            <a:ext cx="62436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ea typeface="Roboto"/>
              </a:rPr>
              <a:t>PLANEAMIENTO EN LAS UNIVERSIDADES: </a:t>
            </a:r>
          </a:p>
          <a:p>
            <a:pPr algn="ctr">
              <a:lnSpc>
                <a:spcPct val="150000"/>
              </a:lnSpc>
            </a:pPr>
            <a:endParaRPr lang="es-ES" sz="2400" b="1" dirty="0">
              <a:ea typeface="Roboto"/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>
                <a:ea typeface="Roboto"/>
              </a:rPr>
              <a:t>PRINCIPALES  HITOS EN LA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ea typeface="Roboto"/>
              </a:rPr>
              <a:t> UNIVERSIDAD NACIONAL DE CUYO</a:t>
            </a:r>
            <a:endParaRPr lang="es-AR" sz="2400" b="1" dirty="0">
              <a:solidFill>
                <a:schemeClr val="bg1"/>
              </a:solidFill>
              <a:latin typeface="Roboto"/>
              <a:ea typeface="Robot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70784" y="4432041"/>
            <a:ext cx="4590661" cy="4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dirty="0">
                <a:solidFill>
                  <a:schemeClr val="tx1"/>
                </a:solidFill>
              </a:rPr>
              <a:t>EVI – AUGM, Noviembre 2022</a:t>
            </a:r>
          </a:p>
        </p:txBody>
      </p:sp>
      <p:pic>
        <p:nvPicPr>
          <p:cNvPr id="9" name="Picture 3" descr="C:\Users\ultraboock\Downloads\logoUNCuyo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167"/>
            <a:ext cx="2133600" cy="9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4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857250"/>
          </a:xfrm>
        </p:spPr>
        <p:txBody>
          <a:bodyPr>
            <a:normAutofit/>
          </a:bodyPr>
          <a:lstStyle/>
          <a:p>
            <a:r>
              <a:rPr lang="es-US" sz="3500" b="1" dirty="0">
                <a:solidFill>
                  <a:schemeClr val="accent3">
                    <a:lumMod val="50000"/>
                  </a:schemeClr>
                </a:solidFill>
              </a:rPr>
              <a:t>¿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  <a:r>
              <a:rPr lang="es-US" sz="35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Medimos Avances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PE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s-US" sz="35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43" y="1177216"/>
            <a:ext cx="9167242" cy="979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7" y="1887102"/>
            <a:ext cx="3810223" cy="2800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040" y="1885950"/>
            <a:ext cx="3702760" cy="2801502"/>
          </a:xfrm>
          <a:prstGeom prst="rect">
            <a:avLst/>
          </a:prstGeom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762000" y="1200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2800" b="1" dirty="0">
                <a:solidFill>
                  <a:schemeClr val="accent3">
                    <a:lumMod val="50000"/>
                  </a:schemeClr>
                </a:solidFill>
              </a:rPr>
              <a:t>Informes Anuales a la Asamblea Universitaria</a:t>
            </a:r>
            <a:endParaRPr lang="es-US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42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733093"/>
            <a:ext cx="8068341" cy="401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" y="469505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hlinkClick r:id="rId5"/>
              </a:rPr>
              <a:t>http://planificacionindicadores.uncu.edu.ar/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8" name="Google Shape;126;p5"/>
          <p:cNvSpPr>
            <a:spLocks noGrp="1"/>
          </p:cNvSpPr>
          <p:nvPr>
            <p:ph type="title"/>
          </p:nvPr>
        </p:nvSpPr>
        <p:spPr>
          <a:xfrm>
            <a:off x="0" y="-8184"/>
            <a:ext cx="9144000" cy="7964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AR" sz="1800" b="1" dirty="0">
                <a:latin typeface="Fira Sans" charset="0"/>
              </a:rPr>
              <a:t>Sitio web-panel de indicadores PE</a:t>
            </a:r>
          </a:p>
        </p:txBody>
      </p:sp>
    </p:spTree>
    <p:extLst>
      <p:ext uri="{BB962C8B-B14F-4D97-AF65-F5344CB8AC3E}">
        <p14:creationId xmlns:p14="http://schemas.microsoft.com/office/powerpoint/2010/main" val="850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FF">
            <a:alpha val="0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A picture containing tableware, dishware, porcelai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6812" b="10528"/>
          <a:stretch/>
        </p:blipFill>
        <p:spPr>
          <a:xfrm rot="10800000">
            <a:off x="-1" y="-1"/>
            <a:ext cx="9143999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539" y="1377677"/>
            <a:ext cx="3931865" cy="238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6;p9"/>
          <p:cNvSpPr/>
          <p:nvPr/>
        </p:nvSpPr>
        <p:spPr>
          <a:xfrm>
            <a:off x="3056166" y="1087100"/>
            <a:ext cx="5587386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3079101" y="477068"/>
            <a:ext cx="5587388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-7568" y="0"/>
            <a:ext cx="252461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341534" y="1884934"/>
            <a:ext cx="19763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GB" sz="180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PLAN ESTRATÉGICO 2030</a:t>
            </a:r>
          </a:p>
        </p:txBody>
      </p:sp>
      <p:sp>
        <p:nvSpPr>
          <p:cNvPr id="199" name="Google Shape;199;p9"/>
          <p:cNvSpPr/>
          <p:nvPr/>
        </p:nvSpPr>
        <p:spPr>
          <a:xfrm>
            <a:off x="3201088" y="531222"/>
            <a:ext cx="484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Lecciones aprendidas     </a:t>
            </a:r>
            <a:r>
              <a:rPr lang="es-A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ver documento </a:t>
            </a:r>
            <a:endParaRPr lang="es-AR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153747" y="1141254"/>
            <a:ext cx="55127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Enfoques de planificación en Educación Superior   </a:t>
            </a:r>
            <a:r>
              <a:rPr lang="es-AR" dirty="0">
                <a:solidFill>
                  <a:srgbClr val="EEEEEE"/>
                </a:solidFill>
                <a:latin typeface="Roboto Medium"/>
                <a:ea typeface="Roboto Medium"/>
                <a:cs typeface="Roboto Medium"/>
                <a:sym typeface="Roboto Medium"/>
                <a:hlinkClick r:id="rId4"/>
              </a:rPr>
              <a:t>ver documento</a:t>
            </a:r>
            <a:endParaRPr lang="es-AR" dirty="0"/>
          </a:p>
        </p:txBody>
      </p:sp>
      <p:sp>
        <p:nvSpPr>
          <p:cNvPr id="16" name="Google Shape;219;p10">
            <a:extLst>
              <a:ext uri="{FF2B5EF4-FFF2-40B4-BE49-F238E27FC236}">
                <a16:creationId xmlns:a16="http://schemas.microsoft.com/office/drawing/2014/main" id="{19C173AF-8684-4059-AD00-57AA82E8B8BE}"/>
              </a:ext>
            </a:extLst>
          </p:cNvPr>
          <p:cNvSpPr/>
          <p:nvPr/>
        </p:nvSpPr>
        <p:spPr>
          <a:xfrm>
            <a:off x="2456208" y="1966926"/>
            <a:ext cx="103368" cy="1209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6;p9"/>
          <p:cNvSpPr/>
          <p:nvPr/>
        </p:nvSpPr>
        <p:spPr>
          <a:xfrm>
            <a:off x="3056163" y="1676912"/>
            <a:ext cx="5587389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1;p9"/>
          <p:cNvSpPr/>
          <p:nvPr/>
        </p:nvSpPr>
        <p:spPr>
          <a:xfrm>
            <a:off x="3153747" y="1731066"/>
            <a:ext cx="52524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Estudios comparativos sobre planificación estratégica </a:t>
            </a:r>
            <a:endParaRPr lang="es-AR" dirty="0">
              <a:solidFill>
                <a:schemeClr val="tx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0" name="Google Shape;196;p9"/>
          <p:cNvSpPr/>
          <p:nvPr/>
        </p:nvSpPr>
        <p:spPr>
          <a:xfrm>
            <a:off x="3776476" y="2278087"/>
            <a:ext cx="4843363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1;p9"/>
          <p:cNvSpPr/>
          <p:nvPr/>
        </p:nvSpPr>
        <p:spPr>
          <a:xfrm>
            <a:off x="3930528" y="2332241"/>
            <a:ext cx="44783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</a:rPr>
              <a:t>Universidades Nacionales                   </a:t>
            </a: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hlinkClick r:id="rId5"/>
              </a:rPr>
              <a:t>ver documento  </a:t>
            </a:r>
            <a:endParaRPr dirty="0">
              <a:solidFill>
                <a:schemeClr val="tx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2" name="Google Shape;196;p9"/>
          <p:cNvSpPr/>
          <p:nvPr/>
        </p:nvSpPr>
        <p:spPr>
          <a:xfrm>
            <a:off x="3748046" y="2900556"/>
            <a:ext cx="4843363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96;p9"/>
          <p:cNvSpPr/>
          <p:nvPr/>
        </p:nvSpPr>
        <p:spPr>
          <a:xfrm>
            <a:off x="3748046" y="3506613"/>
            <a:ext cx="4843363" cy="4160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1;p9"/>
          <p:cNvSpPr/>
          <p:nvPr/>
        </p:nvSpPr>
        <p:spPr>
          <a:xfrm>
            <a:off x="3927796" y="2954710"/>
            <a:ext cx="44783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</a:rPr>
              <a:t>Universidades Latinoamericanas       </a:t>
            </a: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hlinkClick r:id="rId6"/>
              </a:rPr>
              <a:t>ver documento </a:t>
            </a:r>
            <a:endParaRPr dirty="0">
              <a:solidFill>
                <a:schemeClr val="tx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5" name="Google Shape;201;p9"/>
          <p:cNvSpPr/>
          <p:nvPr/>
        </p:nvSpPr>
        <p:spPr>
          <a:xfrm>
            <a:off x="3972171" y="3560767"/>
            <a:ext cx="44367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</a:rPr>
              <a:t>Universidades Españolas                    </a:t>
            </a: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hlinkClick r:id="rId7"/>
              </a:rPr>
              <a:t>ver documento </a:t>
            </a:r>
            <a:endParaRPr dirty="0">
              <a:solidFill>
                <a:schemeClr val="tx1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6" name="Google Shape;196;p9"/>
          <p:cNvSpPr/>
          <p:nvPr/>
        </p:nvSpPr>
        <p:spPr>
          <a:xfrm>
            <a:off x="3153747" y="4142792"/>
            <a:ext cx="5437662" cy="575871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E0769C">
                  <a:shade val="30000"/>
                  <a:satMod val="115000"/>
                </a:srgbClr>
              </a:gs>
              <a:gs pos="50000">
                <a:srgbClr val="E0769C">
                  <a:shade val="67500"/>
                  <a:satMod val="115000"/>
                </a:srgbClr>
              </a:gs>
              <a:gs pos="100000">
                <a:srgbClr val="E0769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1;p9"/>
          <p:cNvSpPr/>
          <p:nvPr/>
        </p:nvSpPr>
        <p:spPr>
          <a:xfrm>
            <a:off x="3201089" y="4276859"/>
            <a:ext cx="53903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</a:rPr>
              <a:t>Propuesta metodológica Plan Estratégico 2030     </a:t>
            </a: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hlinkClick r:id="rId8"/>
              </a:rPr>
              <a:t>ver documento </a:t>
            </a:r>
            <a:endParaRPr dirty="0">
              <a:solidFill>
                <a:schemeClr val="tx1"/>
              </a:solidFill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786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5"/>
          <p:cNvSpPr/>
          <p:nvPr/>
        </p:nvSpPr>
        <p:spPr>
          <a:xfrm>
            <a:off x="-14624" y="0"/>
            <a:ext cx="9158624" cy="8812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1800" b="1" dirty="0">
                <a:solidFill>
                  <a:srgbClr val="17163A"/>
                </a:solidFill>
                <a:latin typeface="Fira Sans"/>
                <a:sym typeface="Fira Sans"/>
              </a:rPr>
              <a:t>Marcos de referencia regionales e internacionales</a:t>
            </a:r>
            <a:endParaRPr lang="es-AR" sz="18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246981" y="1386272"/>
            <a:ext cx="1412344" cy="137176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Google Shape;95;p17"/>
          <p:cNvSpPr txBox="1">
            <a:spLocks/>
          </p:cNvSpPr>
          <p:nvPr/>
        </p:nvSpPr>
        <p:spPr>
          <a:xfrm>
            <a:off x="420964" y="1286540"/>
            <a:ext cx="6479566" cy="1562986"/>
          </a:xfrm>
          <a:prstGeom prst="rect">
            <a:avLst/>
          </a:prstGeom>
          <a:solidFill>
            <a:srgbClr val="3DAB8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AR" sz="1400" b="1" dirty="0">
                <a:solidFill>
                  <a:schemeClr val="tx1"/>
                </a:solidFill>
              </a:rPr>
              <a:t>Declaraciones de la Reunión de la Habana (Cuba)-1996; </a:t>
            </a:r>
          </a:p>
          <a:p>
            <a:pPr lvl="0"/>
            <a:r>
              <a:rPr lang="es-AR" sz="1400" b="1" dirty="0">
                <a:solidFill>
                  <a:schemeClr val="tx1"/>
                </a:solidFill>
              </a:rPr>
              <a:t>Conferencia Mundial de Educación Superior de Paris (Francia)-1998; Conferencia Regional de Educación Superior  (Cartagena de Indias)-2008. </a:t>
            </a:r>
          </a:p>
          <a:p>
            <a:pPr lvl="0"/>
            <a:r>
              <a:rPr lang="es-AR" sz="1400" b="1" dirty="0">
                <a:solidFill>
                  <a:schemeClr val="tx1"/>
                </a:solidFill>
              </a:rPr>
              <a:t>Objetivos  de Desarrollo Sostenible (ODS)-2015  y el Marco de Acción-ODS 4 “Garantizar una educación inclusiva, equitativa y de calidad…”</a:t>
            </a:r>
          </a:p>
          <a:p>
            <a:pPr lvl="0"/>
            <a:r>
              <a:rPr lang="es-ES" sz="1400" b="1" dirty="0">
                <a:solidFill>
                  <a:schemeClr val="tx1"/>
                </a:solidFill>
              </a:rPr>
              <a:t>Agenda de Educación  2030 de la UNESCO (2015)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0" name="Google Shape;96;p17"/>
          <p:cNvSpPr txBox="1">
            <a:spLocks/>
          </p:cNvSpPr>
          <p:nvPr/>
        </p:nvSpPr>
        <p:spPr>
          <a:xfrm>
            <a:off x="2190306" y="2987751"/>
            <a:ext cx="6655981" cy="211322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AR" sz="1400" b="1" u="sng" dirty="0">
                <a:solidFill>
                  <a:schemeClr val="tx1"/>
                </a:solidFill>
              </a:rPr>
              <a:t>Principios:</a:t>
            </a:r>
          </a:p>
          <a:p>
            <a:pPr lvl="0"/>
            <a:endParaRPr lang="es-AR" sz="1400" b="1" u="sng" dirty="0">
              <a:solidFill>
                <a:schemeClr val="tx1"/>
              </a:solidFill>
            </a:endParaRPr>
          </a:p>
          <a:p>
            <a:pPr lvl="0"/>
            <a:r>
              <a:rPr lang="es-AR" sz="1400" b="1" dirty="0">
                <a:solidFill>
                  <a:schemeClr val="tx1"/>
                </a:solidFill>
              </a:rPr>
              <a:t>La educación superior es un bien público y social, un derecho humano y un de­ber de los Estados. </a:t>
            </a:r>
          </a:p>
          <a:p>
            <a:pPr lvl="0"/>
            <a:r>
              <a:rPr lang="es-AR" sz="1400" b="1" dirty="0">
                <a:solidFill>
                  <a:schemeClr val="tx1"/>
                </a:solidFill>
              </a:rPr>
              <a:t>El acceso, el uso y la democratización del conocimiento es un bien social, colectivo y estratégico esencial para poder garantizar los derechos humanos básicos e imprescindibles para el buen vivir de nuestros pueblos, la construcción de una ciudadanía plena, la emancipación social y la integración regional.</a:t>
            </a:r>
          </a:p>
          <a:p>
            <a:pPr algn="ctr"/>
            <a:endParaRPr lang="es-US" sz="1400" dirty="0">
              <a:solidFill>
                <a:srgbClr val="17163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algn="ctr"/>
            <a:endParaRPr lang="es-US" b="1" dirty="0">
              <a:solidFill>
                <a:srgbClr val="17163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65525" y="3158943"/>
            <a:ext cx="1987458" cy="1065279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398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p5"/>
          <p:cNvSpPr/>
          <p:nvPr/>
        </p:nvSpPr>
        <p:spPr>
          <a:xfrm>
            <a:off x="-14624" y="0"/>
            <a:ext cx="9158624" cy="8812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AR" sz="18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C8BB5-1D27-44E9-8BA1-674931AB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63" y="0"/>
            <a:ext cx="8619649" cy="3727968"/>
          </a:xfrm>
        </p:spPr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127000" indent="0">
              <a:buClr>
                <a:srgbClr val="17163A"/>
              </a:buClr>
              <a:buSzPts val="1600"/>
              <a:buNone/>
              <a:defRPr/>
            </a:pPr>
            <a:r>
              <a:rPr lang="es-MX" sz="1800" b="1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Aportes y desafíos en base a la evaluación del PE2021</a:t>
            </a:r>
          </a:p>
          <a:p>
            <a:pPr marL="1270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Font typeface="Fira Sans"/>
              <a:buChar char="●"/>
              <a:tabLst/>
              <a:defRPr/>
            </a:pPr>
            <a:r>
              <a:rPr lang="es-AR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Incorporación de elementos de la prospectiva y de la </a:t>
            </a: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17163A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Dirección Estratégica.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indent="-330200">
              <a:lnSpc>
                <a:spcPct val="100000"/>
              </a:lnSpc>
              <a:buClr>
                <a:srgbClr val="17163A"/>
              </a:buClr>
              <a:buSzPts val="1600"/>
              <a:buFont typeface="Fira Sans"/>
              <a:buChar char="●"/>
            </a:pPr>
            <a:r>
              <a:rPr lang="es-AR" sz="1800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Mayor sensibilización e inducción del proceso de planificación estratégica.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Font typeface="Fira Sans"/>
              <a:buChar char="●"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17163A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Mayor participación de estudiantes y egresados/as.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Font typeface="Fira Sans"/>
              <a:buChar char="●"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17163A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Ámbitos de participación bimodales que combinen presencialidad y virtualidad en las instancias de diálogo y participación. 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Font typeface="Fira Sans"/>
              <a:buChar char="●"/>
              <a:tabLst/>
              <a:defRPr/>
            </a:pPr>
            <a:r>
              <a:rPr lang="es-AR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Participación de actores del entorno a partir consultas al Consejo Social .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Font typeface="Fira Sans"/>
              <a:buChar char="●"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rgbClr val="17163A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Propuesta de ejes temáticos y transversales.</a:t>
            </a:r>
          </a:p>
          <a:p>
            <a:pPr marL="1143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672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170425" y="1218200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ENSEÑANZA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620550" y="1218200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INVESTIGACIÓN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070675" y="1090800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VINCULACIÓN Y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TRANSFERENCIA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170425" y="2517150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EXTENSIÓN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332850" y="2517145"/>
            <a:ext cx="24783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INTERNACIONALIZACIÓN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11175" y="3548825"/>
            <a:ext cx="22455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GESTIÓN INSTITUCIONAL </a:t>
            </a:r>
            <a:endParaRPr sz="16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441288" y="3553385"/>
            <a:ext cx="22455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070675" y="2372725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BIENESTAR DE LA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COMUNIDAD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32850" y="3402419"/>
            <a:ext cx="4939280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000" b="1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Ejes temáticos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203134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 rot="-5400000">
            <a:off x="-1072295" y="2438925"/>
            <a:ext cx="579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Ejes transversales</a:t>
            </a:r>
            <a:endParaRPr b="1">
              <a:solidFill>
                <a:srgbClr val="17163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222100" y="934986"/>
            <a:ext cx="22218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EQUIDAD DE GÉNERO,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DIVERSIDAD E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INTERCULTURALIDAD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843513" y="1090800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DESARROLLO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TERRITORIAL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673563" y="3655675"/>
            <a:ext cx="22455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ARTICULACIÓN INTRA -INTERINSTITUCIONAL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222088" y="3655685"/>
            <a:ext cx="22455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PROYECCIÓN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SOCIAL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672225" y="2237325"/>
            <a:ext cx="22218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INNOVACIÓN TECNOLÓGICA Y DIGITAL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381538" y="2525125"/>
            <a:ext cx="1902900" cy="63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SOSTENIBILIDAD</a:t>
            </a:r>
            <a:endParaRPr sz="16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56450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2923205" y="1613306"/>
            <a:ext cx="5705964" cy="67320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2923204" y="2531756"/>
            <a:ext cx="5705965" cy="64656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2923205" y="4256540"/>
            <a:ext cx="5705964" cy="64656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2923205" y="600301"/>
            <a:ext cx="5705964" cy="7344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3698" y="0"/>
            <a:ext cx="2524612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3023229" y="705934"/>
            <a:ext cx="28565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Documentos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base </a:t>
            </a: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por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cada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función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sustantiva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y de </a:t>
            </a:r>
            <a:r>
              <a:rPr lang="en-GB" sz="1400" b="1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apoyo</a:t>
            </a:r>
            <a:r>
              <a:rPr lang="en-GB" sz="1400" b="1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" name="Google Shape;219;p10">
            <a:extLst>
              <a:ext uri="{FF2B5EF4-FFF2-40B4-BE49-F238E27FC236}">
                <a16:creationId xmlns:a16="http://schemas.microsoft.com/office/drawing/2014/main" id="{19C173AF-8684-4059-AD00-57AA82E8B8BE}"/>
              </a:ext>
            </a:extLst>
          </p:cNvPr>
          <p:cNvSpPr/>
          <p:nvPr/>
        </p:nvSpPr>
        <p:spPr>
          <a:xfrm>
            <a:off x="2456208" y="1966926"/>
            <a:ext cx="103368" cy="1209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8;p9">
            <a:extLst>
              <a:ext uri="{FF2B5EF4-FFF2-40B4-BE49-F238E27FC236}">
                <a16:creationId xmlns:a16="http://schemas.microsoft.com/office/drawing/2014/main" id="{0319398A-64A8-8819-E57C-6DF40A7A2B25}"/>
              </a:ext>
            </a:extLst>
          </p:cNvPr>
          <p:cNvSpPr/>
          <p:nvPr/>
        </p:nvSpPr>
        <p:spPr>
          <a:xfrm>
            <a:off x="353389" y="1195463"/>
            <a:ext cx="184522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Información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para la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reflexión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en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Comisiones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Temáticas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Google Shape;200;p9">
            <a:extLst>
              <a:ext uri="{FF2B5EF4-FFF2-40B4-BE49-F238E27FC236}">
                <a16:creationId xmlns:a16="http://schemas.microsoft.com/office/drawing/2014/main" id="{B87154E9-933F-C11A-E3B3-0386AEA5E29E}"/>
              </a:ext>
            </a:extLst>
          </p:cNvPr>
          <p:cNvSpPr/>
          <p:nvPr/>
        </p:nvSpPr>
        <p:spPr>
          <a:xfrm>
            <a:off x="6787236" y="878860"/>
            <a:ext cx="17462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Ver </a:t>
            </a:r>
            <a:r>
              <a:rPr lang="en-GB" sz="1400" dirty="0" err="1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documentos</a:t>
            </a:r>
            <a:endParaRPr dirty="0"/>
          </a:p>
        </p:txBody>
      </p:sp>
      <p:sp>
        <p:nvSpPr>
          <p:cNvPr id="4" name="Google Shape;200;p9">
            <a:extLst>
              <a:ext uri="{FF2B5EF4-FFF2-40B4-BE49-F238E27FC236}">
                <a16:creationId xmlns:a16="http://schemas.microsoft.com/office/drawing/2014/main" id="{E3CA612D-33ED-FFE4-A758-C81B22D9D46E}"/>
              </a:ext>
            </a:extLst>
          </p:cNvPr>
          <p:cNvSpPr/>
          <p:nvPr/>
        </p:nvSpPr>
        <p:spPr>
          <a:xfrm>
            <a:off x="3023229" y="1731739"/>
            <a:ext cx="28565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Exposiciones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sobre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el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futuro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 la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Educación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Superior</a:t>
            </a:r>
            <a:endParaRPr b="1" dirty="0">
              <a:solidFill>
                <a:schemeClr val="tx1"/>
              </a:solidFill>
              <a:latin typeface="Roboto Medium"/>
              <a:ea typeface="Roboto Medium"/>
            </a:endParaRPr>
          </a:p>
        </p:txBody>
      </p:sp>
      <p:sp>
        <p:nvSpPr>
          <p:cNvPr id="6" name="Google Shape;200;p9">
            <a:extLst>
              <a:ext uri="{FF2B5EF4-FFF2-40B4-BE49-F238E27FC236}">
                <a16:creationId xmlns:a16="http://schemas.microsoft.com/office/drawing/2014/main" id="{095AA4F7-BE1B-1FA4-FA76-C8C21CFF25CC}"/>
              </a:ext>
            </a:extLst>
          </p:cNvPr>
          <p:cNvSpPr/>
          <p:nvPr/>
        </p:nvSpPr>
        <p:spPr>
          <a:xfrm>
            <a:off x="3007297" y="2633931"/>
            <a:ext cx="28565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Análisis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indicadores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del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entorno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relevante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 la UNCUYO </a:t>
            </a:r>
            <a:endParaRPr b="1" dirty="0">
              <a:solidFill>
                <a:schemeClr val="tx1"/>
              </a:solidFill>
              <a:latin typeface="Roboto Medium"/>
              <a:ea typeface="Roboto Medium"/>
            </a:endParaRPr>
          </a:p>
        </p:txBody>
      </p:sp>
      <p:sp>
        <p:nvSpPr>
          <p:cNvPr id="7" name="Google Shape;200;p9">
            <a:extLst>
              <a:ext uri="{FF2B5EF4-FFF2-40B4-BE49-F238E27FC236}">
                <a16:creationId xmlns:a16="http://schemas.microsoft.com/office/drawing/2014/main" id="{D3A7BF26-E534-D71B-05E3-AE2A84F25810}"/>
              </a:ext>
            </a:extLst>
          </p:cNvPr>
          <p:cNvSpPr/>
          <p:nvPr/>
        </p:nvSpPr>
        <p:spPr>
          <a:xfrm>
            <a:off x="3010804" y="4318230"/>
            <a:ext cx="3122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Guías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, material de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trabajo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y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fichas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registro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– Área de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Planificación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endParaRPr b="1" dirty="0">
              <a:solidFill>
                <a:schemeClr val="tx1"/>
              </a:solidFill>
              <a:latin typeface="Roboto Medium"/>
              <a:ea typeface="Roboto Medium"/>
            </a:endParaRPr>
          </a:p>
        </p:txBody>
      </p:sp>
      <p:sp>
        <p:nvSpPr>
          <p:cNvPr id="8" name="Google Shape;200;p9">
            <a:extLst>
              <a:ext uri="{FF2B5EF4-FFF2-40B4-BE49-F238E27FC236}">
                <a16:creationId xmlns:a16="http://schemas.microsoft.com/office/drawing/2014/main" id="{9CB70180-A2FA-12AC-4F7C-2FC50D7DA66D}"/>
              </a:ext>
            </a:extLst>
          </p:cNvPr>
          <p:cNvSpPr/>
          <p:nvPr/>
        </p:nvSpPr>
        <p:spPr>
          <a:xfrm>
            <a:off x="6882929" y="1857203"/>
            <a:ext cx="17462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4"/>
              </a:rPr>
              <a:t>Ver </a:t>
            </a:r>
            <a:r>
              <a:rPr lang="en-GB" sz="1400" dirty="0" err="1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4"/>
              </a:rPr>
              <a:t>documentos</a:t>
            </a:r>
            <a:endParaRPr dirty="0"/>
          </a:p>
        </p:txBody>
      </p:sp>
      <p:sp>
        <p:nvSpPr>
          <p:cNvPr id="9" name="Google Shape;200;p9">
            <a:extLst>
              <a:ext uri="{FF2B5EF4-FFF2-40B4-BE49-F238E27FC236}">
                <a16:creationId xmlns:a16="http://schemas.microsoft.com/office/drawing/2014/main" id="{FCD63FDE-2341-F61C-4061-73C51660AB94}"/>
              </a:ext>
            </a:extLst>
          </p:cNvPr>
          <p:cNvSpPr/>
          <p:nvPr/>
        </p:nvSpPr>
        <p:spPr>
          <a:xfrm>
            <a:off x="6787236" y="2760257"/>
            <a:ext cx="17462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5"/>
              </a:rPr>
              <a:t>Ver </a:t>
            </a:r>
            <a:r>
              <a:rPr lang="en-GB" sz="1400" dirty="0" err="1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  <a:hlinkClick r:id="rId5"/>
              </a:rPr>
              <a:t>documentos</a:t>
            </a:r>
            <a:endParaRPr dirty="0"/>
          </a:p>
        </p:txBody>
      </p:sp>
      <p:sp>
        <p:nvSpPr>
          <p:cNvPr id="10" name="Google Shape;195;p9">
            <a:extLst>
              <a:ext uri="{FF2B5EF4-FFF2-40B4-BE49-F238E27FC236}">
                <a16:creationId xmlns:a16="http://schemas.microsoft.com/office/drawing/2014/main" id="{E368AB2B-E00A-8C43-EF09-5C9C36FCC56C}"/>
              </a:ext>
            </a:extLst>
          </p:cNvPr>
          <p:cNvSpPr/>
          <p:nvPr/>
        </p:nvSpPr>
        <p:spPr>
          <a:xfrm>
            <a:off x="2923204" y="3423562"/>
            <a:ext cx="5705964" cy="64656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0;p9">
            <a:extLst>
              <a:ext uri="{FF2B5EF4-FFF2-40B4-BE49-F238E27FC236}">
                <a16:creationId xmlns:a16="http://schemas.microsoft.com/office/drawing/2014/main" id="{6126F09B-C06D-B1AA-342B-72397F06B853}"/>
              </a:ext>
            </a:extLst>
          </p:cNvPr>
          <p:cNvSpPr/>
          <p:nvPr/>
        </p:nvSpPr>
        <p:spPr>
          <a:xfrm>
            <a:off x="3023229" y="3521470"/>
            <a:ext cx="28565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Resultados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de la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encuesta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a la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comunidad</a:t>
            </a:r>
            <a:r>
              <a:rPr lang="en-GB" b="1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universitaria</a:t>
            </a:r>
            <a:endParaRPr b="1" dirty="0">
              <a:solidFill>
                <a:schemeClr val="tx1"/>
              </a:solidFill>
              <a:latin typeface="Roboto Medium"/>
              <a:ea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006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FF">
            <a:alpha val="0"/>
          </a:srgb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-14624" y="0"/>
            <a:ext cx="9158624" cy="2408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21125" y="240847"/>
            <a:ext cx="6301748" cy="43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Propuesta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Plan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Estratégico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2030: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Tres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momentos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5079516" y="2598653"/>
            <a:ext cx="39225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Septiembre 2020 – Julio 2021</a:t>
            </a:r>
            <a:endParaRPr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957FBFD-CCC8-4711-A239-241EE517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-383"/>
            <a:ext cx="7734935" cy="515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7160B85-9423-CF64-1EE9-B2DBB6C4AA61}"/>
              </a:ext>
            </a:extLst>
          </p:cNvPr>
          <p:cNvSpPr/>
          <p:nvPr/>
        </p:nvSpPr>
        <p:spPr>
          <a:xfrm>
            <a:off x="4789170" y="948690"/>
            <a:ext cx="1885950" cy="3246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 descr="image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445" y="0"/>
            <a:ext cx="7240554" cy="5143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/>
          <p:nvPr/>
        </p:nvSpPr>
        <p:spPr>
          <a:xfrm>
            <a:off x="136665" y="1727666"/>
            <a:ext cx="1766780" cy="68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63" tIns="26763" rIns="26763" bIns="26763" anchor="ctr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AR" sz="1793" b="1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Caracterización de la UNCUYO</a:t>
            </a:r>
            <a:endParaRPr lang="es-AR" sz="1160" b="1" dirty="0">
              <a:solidFill>
                <a:schemeClr val="dk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F4DADD-89AA-4A79-8207-83137DCA3F95}"/>
              </a:ext>
            </a:extLst>
          </p:cNvPr>
          <p:cNvSpPr txBox="1"/>
          <p:nvPr/>
        </p:nvSpPr>
        <p:spPr>
          <a:xfrm>
            <a:off x="2142957" y="309370"/>
            <a:ext cx="673360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Fundada en 1939.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Localizada en el territorio de la provincia de Mendoza y en Río Negro (Instituto Balseiro).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12 Unidades Académicas y 2 Institutos.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125 carreras de grado y pregrado. 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Sistema de Medios </a:t>
            </a:r>
            <a:r>
              <a:rPr lang="es-AR" sz="1600" dirty="0" err="1">
                <a:solidFill>
                  <a:schemeClr val="tx1"/>
                </a:solidFill>
                <a:latin typeface="Roboto"/>
                <a:ea typeface="Roboto"/>
              </a:rPr>
              <a:t>Unidiversidad</a:t>
            </a: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Hospital Universitario.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5 colegios secundarios y 1 escuela primaria (5.872 estudiantes)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Docentes: 4.300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Estudiantes: 35. 621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s-AR" sz="1600" dirty="0">
                <a:solidFill>
                  <a:schemeClr val="tx1"/>
                </a:solidFill>
                <a:latin typeface="Roboto"/>
                <a:ea typeface="Roboto"/>
              </a:rPr>
              <a:t>Personal No docente: 1.434 </a:t>
            </a:r>
          </a:p>
          <a:p>
            <a:pPr>
              <a:lnSpc>
                <a:spcPct val="150000"/>
              </a:lnSpc>
            </a:pPr>
            <a:endParaRPr lang="es-AR" dirty="0">
              <a:solidFill>
                <a:schemeClr val="tx1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</a:pPr>
            <a:endParaRPr lang="es-AR" sz="2400" dirty="0">
              <a:solidFill>
                <a:schemeClr val="bg1"/>
              </a:solidFill>
              <a:latin typeface="Roboto"/>
              <a:ea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560070"/>
            <a:ext cx="756513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D7E5FD-4CDF-4382-812D-4ADB7079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72818-D5C9-49EA-94B1-E9EF58F3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72796-EE30-4A27-95FE-F5E82E07F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B94F5F-C192-45F2-9F39-8A563392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7" y="112682"/>
            <a:ext cx="8856921" cy="48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7" y="837630"/>
            <a:ext cx="6764867" cy="3905190"/>
          </a:xfrm>
          <a:prstGeom prst="rect">
            <a:avLst/>
          </a:prstGeom>
        </p:spPr>
      </p:pic>
      <p:sp>
        <p:nvSpPr>
          <p:cNvPr id="272" name="Google Shape;272;p13"/>
          <p:cNvSpPr/>
          <p:nvPr/>
        </p:nvSpPr>
        <p:spPr>
          <a:xfrm>
            <a:off x="-14624" y="0"/>
            <a:ext cx="9158624" cy="881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419484" y="61981"/>
            <a:ext cx="4983789" cy="71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Instancias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participación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Talleres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comisiones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por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ejes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temáticos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0" y="1300257"/>
            <a:ext cx="3034145" cy="117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</a:p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3A"/>
              </a:buClr>
              <a:buSzPts val="1600"/>
              <a:buNone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Identificar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fortalezas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debilidades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desafíos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y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estrategias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por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ejes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temáticos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SzPts val="1800"/>
              <a:buNone/>
            </a:pPr>
            <a:endParaRPr lang="es-MX"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s-AR" sz="16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00920"/>
            <a:ext cx="4336387" cy="4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" y="2942557"/>
            <a:ext cx="2510444" cy="9007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BB9732-B6D2-4AB2-B4E7-AB158082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1" y="-13374"/>
            <a:ext cx="8835390" cy="5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7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FF">
            <a:alpha val="0"/>
          </a:srgbClr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0" y="294179"/>
            <a:ext cx="9144000" cy="430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Black"/>
              <a:buNone/>
            </a:pP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Coordinación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General del Plan </a:t>
            </a:r>
            <a:b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Fernanda </a:t>
            </a:r>
            <a:r>
              <a:rPr lang="en-GB" sz="1800" dirty="0" err="1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Bernabé</a:t>
            </a: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Directora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de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Políticas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Públicas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y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Planificación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Valentina Diaz </a:t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2400" dirty="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/>
            </a:r>
            <a:br>
              <a:rPr lang="en-GB" sz="2400" dirty="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Equipo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de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Planificación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,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Seguimiento</a:t>
            </a:r>
            <a:r>
              <a:rPr lang="en-GB" sz="18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 y </a:t>
            </a:r>
            <a:r>
              <a:rPr lang="en-GB" sz="1800" b="1" dirty="0" err="1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Evaluación</a:t>
            </a:r>
            <a:r>
              <a:rPr lang="en-GB" sz="2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2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Clarisa López</a:t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Elizabeth </a:t>
            </a:r>
            <a:r>
              <a:rPr lang="en-GB" sz="1800" dirty="0" err="1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Fregotti</a:t>
            </a: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Leticia </a:t>
            </a:r>
            <a:r>
              <a:rPr lang="en-GB" sz="1800" dirty="0" err="1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Sepúlveda</a:t>
            </a: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María Luz Marín</a:t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Constanza Ituarte</a:t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18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800" dirty="0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 Light"/>
              <a:buNone/>
            </a:pPr>
            <a:r>
              <a:rPr lang="en-GB" sz="20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20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s-MX" sz="3000" b="1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planificación@uncu.edu.ar</a:t>
            </a:r>
            <a:r>
              <a:rPr lang="en-GB" sz="30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GB" sz="3000" dirty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3000" dirty="0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p5"/>
          <p:cNvSpPr/>
          <p:nvPr/>
        </p:nvSpPr>
        <p:spPr>
          <a:xfrm>
            <a:off x="-14624" y="0"/>
            <a:ext cx="9158624" cy="65918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AR" sz="18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C8BB5-1D27-44E9-8BA1-674931AB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63" y="-222055"/>
            <a:ext cx="8619649" cy="881238"/>
          </a:xfrm>
        </p:spPr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127000" indent="0">
              <a:buClr>
                <a:srgbClr val="17163A"/>
              </a:buClr>
              <a:buSzPts val="1600"/>
              <a:buNone/>
              <a:defRPr/>
            </a:pPr>
            <a:r>
              <a:rPr lang="es-MX" b="1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Recorrido histórico de la UNCUYO en planificación y evaluación institucional </a:t>
            </a:r>
            <a:endParaRPr lang="es-MX" sz="1800" b="1" dirty="0">
              <a:solidFill>
                <a:srgbClr val="17163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8" y="659183"/>
            <a:ext cx="7999291" cy="448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4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p5"/>
          <p:cNvSpPr/>
          <p:nvPr/>
        </p:nvSpPr>
        <p:spPr>
          <a:xfrm>
            <a:off x="-14624" y="0"/>
            <a:ext cx="9158624" cy="8812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AR" sz="18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C8BB5-1D27-44E9-8BA1-674931AB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63" y="0"/>
            <a:ext cx="8619649" cy="3727968"/>
          </a:xfrm>
        </p:spPr>
        <p:txBody>
          <a:bodyPr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17163A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  <a:p>
            <a:pPr marL="127000" indent="0">
              <a:buClr>
                <a:srgbClr val="17163A"/>
              </a:buClr>
              <a:buSzPts val="1600"/>
              <a:buNone/>
              <a:defRPr/>
            </a:pPr>
            <a:r>
              <a:rPr lang="es-MX" b="1" dirty="0">
                <a:solidFill>
                  <a:srgbClr val="17163A"/>
                </a:solidFill>
                <a:latin typeface="Fira Sans"/>
                <a:ea typeface="Fira Sans"/>
                <a:cs typeface="Fira Sans"/>
                <a:sym typeface="Fira Sans"/>
              </a:rPr>
              <a:t>Creación y objetivos del Área de Planificación, Seguimiento y Evaluación   </a:t>
            </a:r>
            <a:endParaRPr lang="es-MX" sz="1800" b="1" dirty="0">
              <a:solidFill>
                <a:srgbClr val="17163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9796" y="1156690"/>
            <a:ext cx="808031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Creada en junio de 2011 </a:t>
            </a:r>
          </a:p>
          <a:p>
            <a:pPr algn="just"/>
            <a:endParaRPr lang="es-ES" dirty="0">
              <a:solidFill>
                <a:schemeClr val="tx1"/>
              </a:solidFill>
              <a:latin typeface="Roboto Medium"/>
              <a:ea typeface="Roboto Medium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Consolidación de una política de evaluación institucional iniciada por primera vez en el año 1992, habiendo transitado ya su cuarto proceso de autoevaluación y evaluación externa.</a:t>
            </a:r>
          </a:p>
          <a:p>
            <a:pPr algn="just"/>
            <a:endParaRPr lang="es-ES" dirty="0">
              <a:solidFill>
                <a:schemeClr val="tx1"/>
              </a:solidFill>
              <a:latin typeface="Roboto Medium"/>
              <a:ea typeface="Roboto Medium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Objetivos:</a:t>
            </a:r>
          </a:p>
          <a:p>
            <a:pPr algn="just"/>
            <a:endParaRPr lang="es-ES" dirty="0">
              <a:solidFill>
                <a:schemeClr val="tx1"/>
              </a:solidFill>
              <a:latin typeface="Roboto Medium"/>
              <a:ea typeface="Roboto Medium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Coordinar la formulación, seguimiento y evaluación de la planificación estratégica de la UNCUYO. Actualmente, el Plan Estratégico 2021 (PE 2021).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Coordinar los procesos de autoevaluación institucional y evaluaciones externas.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Operativizar  el PE 2021 en las Unidades Académicas e Institutos Universitarios  a través de la formulación, seguimiento y evaluación   de Proyectos de Desarrollo Institucional (PDI) con financiamiento especifico.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Medium"/>
                <a:ea typeface="Roboto Medium"/>
              </a:rPr>
              <a:t>Desarrollar estudios especiales que contribuyan a mejorar las políticas universitarias.</a:t>
            </a:r>
            <a:endParaRPr lang="es-AR" dirty="0">
              <a:solidFill>
                <a:schemeClr val="tx1"/>
              </a:solidFill>
              <a:latin typeface="Roboto Medium"/>
              <a:ea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86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0" y="1600200"/>
            <a:ext cx="5943600" cy="251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b="1" dirty="0">
                <a:solidFill>
                  <a:schemeClr val="accent3">
                    <a:lumMod val="50000"/>
                  </a:schemeClr>
                </a:solidFill>
                <a:latin typeface="Fira Sans" charset="0"/>
              </a:rPr>
              <a:t>Artículo 27 inciso 10 del Estatuto Universitario:</a:t>
            </a:r>
          </a:p>
          <a:p>
            <a:endParaRPr lang="es-AR" sz="1800" b="1" dirty="0">
              <a:solidFill>
                <a:schemeClr val="accent3">
                  <a:lumMod val="50000"/>
                </a:schemeClr>
              </a:solidFill>
              <a:latin typeface="Fira Sans" charset="0"/>
            </a:endParaRPr>
          </a:p>
          <a:p>
            <a:r>
              <a:rPr lang="es-AR" sz="1800" b="1" dirty="0">
                <a:solidFill>
                  <a:schemeClr val="accent3">
                    <a:lumMod val="50000"/>
                  </a:schemeClr>
                </a:solidFill>
                <a:latin typeface="Fira Sans" charset="0"/>
              </a:rPr>
              <a:t> “Es deber del Rector/a  </a:t>
            </a:r>
            <a:br>
              <a:rPr lang="es-AR" sz="1800" b="1" dirty="0">
                <a:solidFill>
                  <a:schemeClr val="accent3">
                    <a:lumMod val="50000"/>
                  </a:schemeClr>
                </a:solidFill>
                <a:latin typeface="Fira Sans" charset="0"/>
              </a:rPr>
            </a:br>
            <a:r>
              <a:rPr lang="es-MX" sz="1800" b="1" dirty="0">
                <a:solidFill>
                  <a:schemeClr val="accent3">
                    <a:lumMod val="50000"/>
                  </a:schemeClr>
                </a:solidFill>
                <a:latin typeface="Fira Sans" charset="0"/>
              </a:rPr>
              <a:t>proponer el Plan Estratégico de la Universidad y su actualización, e informar en sesión convocada al efecto, al menos una vez al año, sobre su cumplimiento.”</a:t>
            </a:r>
            <a:endParaRPr lang="es-AR" sz="1800" b="1" dirty="0">
              <a:solidFill>
                <a:schemeClr val="accent3">
                  <a:lumMod val="50000"/>
                </a:schemeClr>
              </a:solidFill>
              <a:latin typeface="Fira Sans" charset="0"/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6080023" y="1428750"/>
            <a:ext cx="2878920" cy="1734750"/>
          </a:xfrm>
          <a:prstGeom prst="rect">
            <a:avLst/>
          </a:prstGeom>
          <a:ln>
            <a:noFill/>
          </a:ln>
        </p:spPr>
      </p:pic>
      <p:sp>
        <p:nvSpPr>
          <p:cNvPr id="7" name="Google Shape;126;p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55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AR" sz="1800" b="1" dirty="0">
                <a:latin typeface="Fira Sans" charset="0"/>
              </a:rPr>
              <a:t>PLAN ESTRATEGICO 2021 – Experiencia de operativización  y seguimiento</a:t>
            </a:r>
          </a:p>
        </p:txBody>
      </p:sp>
    </p:spTree>
    <p:extLst>
      <p:ext uri="{BB962C8B-B14F-4D97-AF65-F5344CB8AC3E}">
        <p14:creationId xmlns:p14="http://schemas.microsoft.com/office/powerpoint/2010/main" val="24392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94702" y="1036963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200" b="1" dirty="0">
                <a:solidFill>
                  <a:schemeClr val="tx1"/>
                </a:solidFill>
              </a:rPr>
              <a:t>1. Formación de equipos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23731" y="1837063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200" b="1" dirty="0">
                <a:solidFill>
                  <a:schemeClr val="tx1"/>
                </a:solidFill>
              </a:rPr>
              <a:t>2. Diagnóstico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94702" y="2637163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200" b="1" dirty="0">
                <a:solidFill>
                  <a:schemeClr val="tx1"/>
                </a:solidFill>
              </a:rPr>
              <a:t>3. Formulación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94702" y="3437263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200" b="1" dirty="0">
                <a:solidFill>
                  <a:schemeClr val="tx1"/>
                </a:solidFill>
              </a:rPr>
              <a:t>4. Seguimiento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94702" y="4237363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200" b="1" dirty="0">
                <a:solidFill>
                  <a:schemeClr val="tx1"/>
                </a:solidFill>
              </a:rPr>
              <a:t>5. Evaluación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876102" y="1036963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>
                <a:solidFill>
                  <a:schemeClr val="accent3">
                    <a:lumMod val="50000"/>
                  </a:schemeClr>
                </a:solidFill>
              </a:rPr>
              <a:t>Referentes de planificación por cada Unidad Académica y Secretaría.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876102" y="1834341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>
                <a:solidFill>
                  <a:schemeClr val="accent3">
                    <a:lumMod val="50000"/>
                  </a:schemeClr>
                </a:solidFill>
              </a:rPr>
              <a:t>Procesos participativos que identifican necesidades u oportunidades y las priorizan en función del Plan Estratégico.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861850" y="2637163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>
                <a:solidFill>
                  <a:schemeClr val="accent3">
                    <a:lumMod val="50000"/>
                  </a:schemeClr>
                </a:solidFill>
              </a:rPr>
              <a:t>Formulario on line identifica objetivos, indicadores, recursos y actividades.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876102" y="3437263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>
                <a:solidFill>
                  <a:schemeClr val="accent3">
                    <a:lumMod val="50000"/>
                  </a:schemeClr>
                </a:solidFill>
              </a:rPr>
              <a:t>Seguimiento de la ejecución presupuestaria y de los indicadores. 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3890616" y="4237363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dirty="0">
                <a:solidFill>
                  <a:schemeClr val="accent3">
                    <a:lumMod val="50000"/>
                  </a:schemeClr>
                </a:solidFill>
              </a:rPr>
              <a:t>Evaluaciones formativas basados en indicadores cualitativos y cuantitativos. 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3417064" y="1379863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440017" y="2188226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439098" y="2971800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3440017" y="3780163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3440017" y="4588526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126;p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0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AR" sz="1800" b="1" dirty="0">
                <a:latin typeface="Fira Sans" charset="0"/>
              </a:rPr>
              <a:t>Proceso de operativización </a:t>
            </a:r>
          </a:p>
        </p:txBody>
      </p:sp>
    </p:spTree>
    <p:extLst>
      <p:ext uri="{BB962C8B-B14F-4D97-AF65-F5344CB8AC3E}">
        <p14:creationId xmlns:p14="http://schemas.microsoft.com/office/powerpoint/2010/main" val="267416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59807"/>
            <a:ext cx="7258681" cy="4251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6;p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30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AR" sz="1800" b="1" dirty="0">
                <a:latin typeface="Fira Sans" charset="0"/>
              </a:rPr>
              <a:t>Sistema de Gestión de Proyectos de Desarrollo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307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571472" y="909967"/>
            <a:ext cx="7858180" cy="603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OBEJTIVOS ESTRATEGICOS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0563" y="1381053"/>
            <a:ext cx="576064" cy="869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644055431"/>
              </p:ext>
            </p:extLst>
          </p:nvPr>
        </p:nvGraphicFramePr>
        <p:xfrm>
          <a:off x="431540" y="927258"/>
          <a:ext cx="8280920" cy="421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26;p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42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AR" sz="1800" b="1" dirty="0">
                <a:latin typeface="Fira Sans" charset="0"/>
              </a:rPr>
              <a:t>Recorrido metodológico para el seguimiento</a:t>
            </a:r>
          </a:p>
        </p:txBody>
      </p:sp>
    </p:spTree>
    <p:extLst>
      <p:ext uri="{BB962C8B-B14F-4D97-AF65-F5344CB8AC3E}">
        <p14:creationId xmlns:p14="http://schemas.microsoft.com/office/powerpoint/2010/main" val="227906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68778"/>
            <a:ext cx="8229600" cy="288472"/>
          </a:xfrm>
        </p:spPr>
        <p:txBody>
          <a:bodyPr>
            <a:normAutofit fontScale="90000"/>
          </a:bodyPr>
          <a:lstStyle/>
          <a:p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¿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Cómo </a:t>
            </a:r>
            <a:r>
              <a:rPr lang="es-US" sz="35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Medimos Avances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PE</a:t>
            </a:r>
            <a:r>
              <a:rPr lang="es-US" sz="3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4" name="Picture 3" descr="C:\Users\ultraboock\Downloads\logoUNCuyo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21" y="-20719"/>
            <a:ext cx="1793358" cy="7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43" y="1177216"/>
            <a:ext cx="9167242" cy="97988"/>
          </a:xfrm>
          <a:prstGeom prst="rect">
            <a:avLst/>
          </a:prstGeom>
        </p:spPr>
      </p:pic>
      <p:sp>
        <p:nvSpPr>
          <p:cNvPr id="6" name="9 Rectángulo redondeado"/>
          <p:cNvSpPr/>
          <p:nvPr/>
        </p:nvSpPr>
        <p:spPr>
          <a:xfrm>
            <a:off x="381000" y="1485900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1800" b="1" dirty="0">
                <a:solidFill>
                  <a:schemeClr val="tx1"/>
                </a:solidFill>
              </a:rPr>
              <a:t>1. Establecer Áreas de Desempeño a Medir.</a:t>
            </a:r>
          </a:p>
        </p:txBody>
      </p:sp>
      <p:sp>
        <p:nvSpPr>
          <p:cNvPr id="8" name="10 Rectángulo redondeado"/>
          <p:cNvSpPr/>
          <p:nvPr/>
        </p:nvSpPr>
        <p:spPr>
          <a:xfrm>
            <a:off x="410029" y="2286000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1800" b="1" dirty="0">
                <a:solidFill>
                  <a:schemeClr val="tx1"/>
                </a:solidFill>
              </a:rPr>
              <a:t>2. </a:t>
            </a:r>
            <a:r>
              <a:rPr lang="es-ES" sz="1800" b="1" dirty="0">
                <a:solidFill>
                  <a:schemeClr val="tx1"/>
                </a:solidFill>
              </a:rPr>
              <a:t>Formulación y Selección de Indicadores. </a:t>
            </a:r>
            <a:endParaRPr lang="es-US" sz="1800" b="1" dirty="0">
              <a:solidFill>
                <a:schemeClr val="tx1"/>
              </a:solidFill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381000" y="3086100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1800" b="1" dirty="0">
                <a:solidFill>
                  <a:schemeClr val="tx1"/>
                </a:solidFill>
              </a:rPr>
              <a:t>3. Recopilación de información. </a:t>
            </a:r>
          </a:p>
        </p:txBody>
      </p:sp>
      <p:sp>
        <p:nvSpPr>
          <p:cNvPr id="10" name="12 Rectángulo redondeado"/>
          <p:cNvSpPr/>
          <p:nvPr/>
        </p:nvSpPr>
        <p:spPr>
          <a:xfrm>
            <a:off x="381000" y="3886200"/>
            <a:ext cx="3124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1800" b="1" dirty="0">
                <a:solidFill>
                  <a:schemeClr val="tx1"/>
                </a:solidFill>
              </a:rPr>
              <a:t>4. Visualización y análisis.</a:t>
            </a:r>
          </a:p>
        </p:txBody>
      </p:sp>
      <p:sp>
        <p:nvSpPr>
          <p:cNvPr id="12" name="14 Rectángulo redondeado"/>
          <p:cNvSpPr/>
          <p:nvPr/>
        </p:nvSpPr>
        <p:spPr>
          <a:xfrm>
            <a:off x="3962400" y="1485900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 y Dimensiones </a:t>
            </a:r>
          </a:p>
          <a:p>
            <a:pPr algn="ctr"/>
            <a:r>
              <a:rPr lang="es-U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(PDI y resto de programas y proyectos)</a:t>
            </a:r>
          </a:p>
        </p:txBody>
      </p:sp>
      <p:sp>
        <p:nvSpPr>
          <p:cNvPr id="13" name="16 Rectángulo redondeado"/>
          <p:cNvSpPr/>
          <p:nvPr/>
        </p:nvSpPr>
        <p:spPr>
          <a:xfrm>
            <a:off x="3962400" y="2283278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Atributos: disponibilidad, comparabilidad, continuidad, relevancia. </a:t>
            </a:r>
          </a:p>
        </p:txBody>
      </p:sp>
      <p:sp>
        <p:nvSpPr>
          <p:cNvPr id="14" name="17 Rectángulo redondeado"/>
          <p:cNvSpPr/>
          <p:nvPr/>
        </p:nvSpPr>
        <p:spPr>
          <a:xfrm>
            <a:off x="3948148" y="3086100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Relevamiento anual. Fuentes internas (sistemas informáticos y recopilación propia) y externas.</a:t>
            </a:r>
          </a:p>
        </p:txBody>
      </p:sp>
      <p:sp>
        <p:nvSpPr>
          <p:cNvPr id="15" name="19 Rectángulo redondeado"/>
          <p:cNvSpPr/>
          <p:nvPr/>
        </p:nvSpPr>
        <p:spPr>
          <a:xfrm>
            <a:off x="3962400" y="3886200"/>
            <a:ext cx="4724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¿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dónde venimos?</a:t>
            </a:r>
          </a:p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¿Dónde estamos?</a:t>
            </a:r>
          </a:p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¿Dónde queremos llegar?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3503362" y="1828800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526315" y="2637163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525396" y="3420737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526315" y="4229100"/>
            <a:ext cx="457200" cy="0"/>
          </a:xfrm>
          <a:prstGeom prst="straightConnector1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73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1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EFFFE"/>
      </a:lt1>
      <a:dk2>
        <a:srgbClr val="D6D8D4"/>
      </a:dk2>
      <a:lt2>
        <a:srgbClr val="F8FFFF"/>
      </a:lt2>
      <a:accent1>
        <a:srgbClr val="E8864F"/>
      </a:accent1>
      <a:accent2>
        <a:srgbClr val="EDC75B"/>
      </a:accent2>
      <a:accent3>
        <a:srgbClr val="E274AD"/>
      </a:accent3>
      <a:accent4>
        <a:srgbClr val="94998B"/>
      </a:accent4>
      <a:accent5>
        <a:srgbClr val="C2392D"/>
      </a:accent5>
      <a:accent6>
        <a:srgbClr val="CC601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869</Words>
  <Application>Microsoft Office PowerPoint</Application>
  <PresentationFormat>Presentación en pantalla (16:9)</PresentationFormat>
  <Paragraphs>151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Roboto</vt:lpstr>
      <vt:lpstr>Courier New</vt:lpstr>
      <vt:lpstr>Roboto Light</vt:lpstr>
      <vt:lpstr>Fira Sans</vt:lpstr>
      <vt:lpstr>Roboto Medium</vt:lpstr>
      <vt:lpstr>Roboto Black</vt:lpstr>
      <vt:lpstr>Office Theme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PLAN ESTRATEGICO 2021 – Experiencia de operativización  y seguimiento</vt:lpstr>
      <vt:lpstr>Proceso de operativización </vt:lpstr>
      <vt:lpstr>Sistema de Gestión de Proyectos de Desarrollo Institucional </vt:lpstr>
      <vt:lpstr>Recorrido metodológico para el seguimiento</vt:lpstr>
      <vt:lpstr>¿Cómo Medimos Avances del PE?</vt:lpstr>
      <vt:lpstr>¿Cómo Medimos Avances del PE?</vt:lpstr>
      <vt:lpstr>Sitio web-panel de indicadores 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Ejes transversales</vt:lpstr>
      <vt:lpstr>Presentación de PowerPoint</vt:lpstr>
      <vt:lpstr>Propuesta Plan Estratégico 2030: Tres momentos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Coordinación General del Plan  Fernanda Bernabé  Directora de Políticas Públicas y Planificación Valentina Diaz   Equipo de Planificación, Seguimiento y Evaluación Clarisa López Elizabeth Fregotti Leticia Sepúlveda María Luz Marín Constanza Ituarte    planificación@uncu.edu.ar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ultraboock</dc:creator>
  <cp:lastModifiedBy>59894</cp:lastModifiedBy>
  <cp:revision>118</cp:revision>
  <dcterms:modified xsi:type="dcterms:W3CDTF">2022-11-23T04:48:33Z</dcterms:modified>
</cp:coreProperties>
</file>