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9" r:id="rId2"/>
    <p:sldId id="267" r:id="rId3"/>
    <p:sldId id="265" r:id="rId4"/>
    <p:sldId id="268" r:id="rId5"/>
    <p:sldId id="294" r:id="rId6"/>
    <p:sldId id="305" r:id="rId7"/>
    <p:sldId id="306" r:id="rId8"/>
    <p:sldId id="296" r:id="rId9"/>
    <p:sldId id="297" r:id="rId10"/>
    <p:sldId id="298" r:id="rId11"/>
    <p:sldId id="299" r:id="rId12"/>
    <p:sldId id="300" r:id="rId13"/>
    <p:sldId id="292" r:id="rId14"/>
    <p:sldId id="285" r:id="rId15"/>
    <p:sldId id="258" r:id="rId16"/>
    <p:sldId id="271" r:id="rId17"/>
    <p:sldId id="293" r:id="rId18"/>
    <p:sldId id="282" r:id="rId19"/>
    <p:sldId id="284" r:id="rId20"/>
    <p:sldId id="270" r:id="rId21"/>
    <p:sldId id="295" r:id="rId22"/>
    <p:sldId id="262" r:id="rId23"/>
    <p:sldId id="291" r:id="rId24"/>
    <p:sldId id="290" r:id="rId25"/>
    <p:sldId id="272" r:id="rId26"/>
    <p:sldId id="288" r:id="rId27"/>
    <p:sldId id="307" r:id="rId28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BA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OBSERVATORIO%20de%20G&#201;NERO\EVI%202022\cuadros%20para%20EVI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85681842058103"/>
          <c:y val="7.0562775676448281E-2"/>
          <c:w val="0.84579793379486101"/>
          <c:h val="0.73962671332750074"/>
        </c:manualLayout>
      </c:layout>
      <c:lineChart>
        <c:grouping val="standard"/>
        <c:varyColors val="0"/>
        <c:ser>
          <c:idx val="0"/>
          <c:order val="0"/>
          <c:tx>
            <c:strRef>
              <c:f>'[Evolución de la matrícula (censos) por sexo.xls]evoluc_matricula'!$B$7</c:f>
              <c:strCache>
                <c:ptCount val="1"/>
                <c:pt idx="0">
                  <c:v>Varones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ysDash"/>
            </a:ln>
          </c:spPr>
          <c:marker>
            <c:symbol val="diamond"/>
            <c:size val="9"/>
            <c:spPr>
              <a:solidFill>
                <a:srgbClr val="00B050"/>
              </a:solidFill>
              <a:ln>
                <a:noFill/>
              </a:ln>
            </c:spPr>
          </c:marker>
          <c:dPt>
            <c:idx val="0"/>
            <c:marker>
              <c:symbol val="diamond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F19-4DA1-B4CC-A4F0CAF9C61F}"/>
              </c:ext>
            </c:extLst>
          </c:dPt>
          <c:dPt>
            <c:idx val="8"/>
            <c:marker>
              <c:symbol val="diamond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F19-4DA1-B4CC-A4F0CAF9C61F}"/>
              </c:ext>
            </c:extLst>
          </c:dPt>
          <c:dPt>
            <c:idx val="28"/>
            <c:marker>
              <c:symbol val="diamond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F19-4DA1-B4CC-A4F0CAF9C61F}"/>
              </c:ext>
            </c:extLst>
          </c:dPt>
          <c:dPt>
            <c:idx val="39"/>
            <c:marker>
              <c:symbol val="diamond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F19-4DA1-B4CC-A4F0CAF9C61F}"/>
              </c:ext>
            </c:extLst>
          </c:dPt>
          <c:dLbls>
            <c:dLbl>
              <c:idx val="0"/>
              <c:layout>
                <c:manualLayout>
                  <c:x val="-2.2310420902366224E-2"/>
                  <c:y val="-3.9005190454477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F19-4DA1-B4CC-A4F0CAF9C61F}"/>
                </c:ext>
              </c:extLst>
            </c:dLbl>
            <c:dLbl>
              <c:idx val="8"/>
              <c:layout>
                <c:manualLayout>
                  <c:x val="-3.2120764557932009E-2"/>
                  <c:y val="-3.3004391923019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19-4DA1-B4CC-A4F0CAF9C61F}"/>
                </c:ext>
              </c:extLst>
            </c:dLbl>
            <c:dLbl>
              <c:idx val="28"/>
              <c:layout>
                <c:manualLayout>
                  <c:x val="-3.2120764557931954E-2"/>
                  <c:y val="3.3004391923019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19-4DA1-B4CC-A4F0CAF9C61F}"/>
                </c:ext>
              </c:extLst>
            </c:dLbl>
            <c:dLbl>
              <c:idx val="39"/>
              <c:layout>
                <c:manualLayout>
                  <c:x val="-3.5035286338439865E-2"/>
                  <c:y val="4.2005589720206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19-4DA1-B4CC-A4F0CAF9C61F}"/>
                </c:ext>
              </c:extLst>
            </c:dLbl>
            <c:dLbl>
              <c:idx val="47"/>
              <c:layout>
                <c:manualLayout>
                  <c:x val="-3.0947643148620783E-2"/>
                  <c:y val="3.3004391923019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DF2-4AA1-8FF9-FE845901229A}"/>
                </c:ext>
              </c:extLst>
            </c:dLbl>
            <c:dLbl>
              <c:idx val="52"/>
              <c:layout>
                <c:manualLayout>
                  <c:x val="-2.9312585872693152E-2"/>
                  <c:y val="4.2005589720206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DF2-4AA1-8FF9-FE845901229A}"/>
                </c:ext>
              </c:extLst>
            </c:dLbl>
            <c:dLbl>
              <c:idx val="61"/>
              <c:layout>
                <c:manualLayout>
                  <c:x val="-2.4766096688275171E-2"/>
                  <c:y val="5.1006787517394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DF2-4AA1-8FF9-FE84590122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U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'[Evolución de la matrícula (censos) por sexo.xls]evoluc_matricula'!$A$8:$A$69</c:f>
              <c:numCache>
                <c:formatCode>General</c:formatCode>
                <c:ptCount val="62"/>
                <c:pt idx="0">
                  <c:v>1960</c:v>
                </c:pt>
                <c:pt idx="8">
                  <c:v>1968</c:v>
                </c:pt>
                <c:pt idx="28">
                  <c:v>1988</c:v>
                </c:pt>
                <c:pt idx="39">
                  <c:v>1999</c:v>
                </c:pt>
                <c:pt idx="47">
                  <c:v>2007</c:v>
                </c:pt>
                <c:pt idx="52">
                  <c:v>2012</c:v>
                </c:pt>
                <c:pt idx="61">
                  <c:v>2021</c:v>
                </c:pt>
              </c:numCache>
            </c:numRef>
          </c:cat>
          <c:val>
            <c:numRef>
              <c:f>'[Evolución de la matrícula (censos) por sexo.xls]evoluc_matricula'!$B$8:$B$69</c:f>
              <c:numCache>
                <c:formatCode>General</c:formatCode>
                <c:ptCount val="62"/>
                <c:pt idx="0" formatCode="0%">
                  <c:v>0.59</c:v>
                </c:pt>
                <c:pt idx="8" formatCode="0%">
                  <c:v>0.6</c:v>
                </c:pt>
                <c:pt idx="28" formatCode="0%">
                  <c:v>0.42</c:v>
                </c:pt>
                <c:pt idx="39" formatCode="0.0%">
                  <c:v>0.38600000000000001</c:v>
                </c:pt>
                <c:pt idx="47" formatCode="0.0%">
                  <c:v>0.372</c:v>
                </c:pt>
                <c:pt idx="52" formatCode="0.0%">
                  <c:v>0.36199999999999999</c:v>
                </c:pt>
                <c:pt idx="61" formatCode="0.0%">
                  <c:v>0.35099999999999998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F19-4DA1-B4CC-A4F0CAF9C61F}"/>
            </c:ext>
          </c:extLst>
        </c:ser>
        <c:ser>
          <c:idx val="1"/>
          <c:order val="1"/>
          <c:tx>
            <c:strRef>
              <c:f>'[Evolución de la matrícula (censos) por sexo.xls]evoluc_matricula'!$C$7</c:f>
              <c:strCache>
                <c:ptCount val="1"/>
                <c:pt idx="0">
                  <c:v>Mujeres</c:v>
                </c:pt>
              </c:strCache>
            </c:strRef>
          </c:tx>
          <c:spPr>
            <a:ln w="44450">
              <a:solidFill>
                <a:srgbClr val="AD6787"/>
              </a:solidFill>
              <a:prstDash val="sysDash"/>
            </a:ln>
          </c:spPr>
          <c:marker>
            <c:symbol val="square"/>
            <c:size val="8"/>
            <c:spPr>
              <a:solidFill>
                <a:srgbClr val="AD6787"/>
              </a:solidFill>
              <a:ln>
                <a:noFill/>
              </a:ln>
            </c:spPr>
          </c:marker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F19-4DA1-B4CC-A4F0CAF9C61F}"/>
              </c:ext>
            </c:extLst>
          </c:dPt>
          <c:dPt>
            <c:idx val="2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F19-4DA1-B4CC-A4F0CAF9C61F}"/>
              </c:ext>
            </c:extLst>
          </c:dPt>
          <c:dPt>
            <c:idx val="3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F19-4DA1-B4CC-A4F0CAF9C61F}"/>
              </c:ext>
            </c:extLst>
          </c:dPt>
          <c:dPt>
            <c:idx val="4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6F19-4DA1-B4CC-A4F0CAF9C61F}"/>
              </c:ext>
            </c:extLst>
          </c:dPt>
          <c:dPt>
            <c:idx val="5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6F19-4DA1-B4CC-A4F0CAF9C61F}"/>
              </c:ext>
            </c:extLst>
          </c:dPt>
          <c:dPt>
            <c:idx val="5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6F19-4DA1-B4CC-A4F0CAF9C61F}"/>
              </c:ext>
            </c:extLst>
          </c:dPt>
          <c:dPt>
            <c:idx val="6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6F19-4DA1-B4CC-A4F0CAF9C61F}"/>
              </c:ext>
            </c:extLst>
          </c:dPt>
          <c:dLbls>
            <c:dLbl>
              <c:idx val="0"/>
              <c:layout>
                <c:manualLayout>
                  <c:x val="-2.0675363626438594E-2"/>
                  <c:y val="4.5005988985935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DF2-4AA1-8FF9-FE845901229A}"/>
                </c:ext>
              </c:extLst>
            </c:dLbl>
            <c:dLbl>
              <c:idx val="8"/>
              <c:layout>
                <c:manualLayout>
                  <c:x val="-3.0485707282004379E-2"/>
                  <c:y val="3.600479118874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F19-4DA1-B4CC-A4F0CAF9C61F}"/>
                </c:ext>
              </c:extLst>
            </c:dLbl>
            <c:dLbl>
              <c:idx val="28"/>
              <c:layout>
                <c:manualLayout>
                  <c:x val="-3.8660993661642475E-2"/>
                  <c:y val="-3.0003992657290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F19-4DA1-B4CC-A4F0CAF9C61F}"/>
                </c:ext>
              </c:extLst>
            </c:dLbl>
            <c:dLbl>
              <c:idx val="39"/>
              <c:layout>
                <c:manualLayout>
                  <c:x val="-3.3400229062512228E-2"/>
                  <c:y val="-3.9005190454477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F19-4DA1-B4CC-A4F0CAF9C61F}"/>
                </c:ext>
              </c:extLst>
            </c:dLbl>
            <c:dLbl>
              <c:idx val="47"/>
              <c:layout>
                <c:manualLayout>
                  <c:x val="-3.8305400890295126E-2"/>
                  <c:y val="-4.5005988985935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F19-4DA1-B4CC-A4F0CAF9C61F}"/>
                </c:ext>
              </c:extLst>
            </c:dLbl>
            <c:dLbl>
              <c:idx val="52"/>
              <c:layout>
                <c:manualLayout>
                  <c:x val="-3.1765171786584598E-2"/>
                  <c:y val="-3.9005190454477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F19-4DA1-B4CC-A4F0CAF9C61F}"/>
                </c:ext>
              </c:extLst>
            </c:dLbl>
            <c:dLbl>
              <c:idx val="61"/>
              <c:layout>
                <c:manualLayout>
                  <c:x val="-2.9671268516058065E-2"/>
                  <c:y val="-3.3004391923019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F19-4DA1-B4CC-A4F0CAF9C6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U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'[Evolución de la matrícula (censos) por sexo.xls]evoluc_matricula'!$A$8:$A$69</c:f>
              <c:numCache>
                <c:formatCode>General</c:formatCode>
                <c:ptCount val="62"/>
                <c:pt idx="0">
                  <c:v>1960</c:v>
                </c:pt>
                <c:pt idx="8">
                  <c:v>1968</c:v>
                </c:pt>
                <c:pt idx="28">
                  <c:v>1988</c:v>
                </c:pt>
                <c:pt idx="39">
                  <c:v>1999</c:v>
                </c:pt>
                <c:pt idx="47">
                  <c:v>2007</c:v>
                </c:pt>
                <c:pt idx="52">
                  <c:v>2012</c:v>
                </c:pt>
                <c:pt idx="61">
                  <c:v>2021</c:v>
                </c:pt>
              </c:numCache>
            </c:numRef>
          </c:cat>
          <c:val>
            <c:numRef>
              <c:f>'[Evolución de la matrícula (censos) por sexo.xls]evoluc_matricula'!$C$8:$C$69</c:f>
              <c:numCache>
                <c:formatCode>General</c:formatCode>
                <c:ptCount val="62"/>
                <c:pt idx="0" formatCode="0%">
                  <c:v>0.41</c:v>
                </c:pt>
                <c:pt idx="8" formatCode="0%">
                  <c:v>0.4</c:v>
                </c:pt>
                <c:pt idx="28" formatCode="0%">
                  <c:v>0.57999999999999996</c:v>
                </c:pt>
                <c:pt idx="39" formatCode="0.0%">
                  <c:v>0.61399999999999999</c:v>
                </c:pt>
                <c:pt idx="47" formatCode="0.0%">
                  <c:v>0.628</c:v>
                </c:pt>
                <c:pt idx="52" formatCode="0.0%">
                  <c:v>0.63800000000000001</c:v>
                </c:pt>
                <c:pt idx="61" formatCode="0.0%">
                  <c:v>0.64900000000000002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6F19-4DA1-B4CC-A4F0CAF9C6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5266944"/>
        <c:axId val="126685952"/>
      </c:lineChart>
      <c:catAx>
        <c:axId val="12526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UY"/>
          </a:p>
        </c:txPr>
        <c:crossAx val="126685952"/>
        <c:crosses val="autoZero"/>
        <c:auto val="1"/>
        <c:lblAlgn val="ctr"/>
        <c:lblOffset val="100"/>
        <c:noMultiLvlLbl val="0"/>
      </c:catAx>
      <c:valAx>
        <c:axId val="12668595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UY"/>
          </a:p>
        </c:txPr>
        <c:crossAx val="125266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829344502668873"/>
          <c:y val="0.90666724992709247"/>
          <c:w val="0.4641895372834493"/>
          <c:h val="6.4444479407812186E-2"/>
        </c:manualLayout>
      </c:layout>
      <c:overlay val="0"/>
      <c:txPr>
        <a:bodyPr/>
        <a:lstStyle/>
        <a:p>
          <a:pPr>
            <a:defRPr sz="1400" b="1"/>
          </a:pPr>
          <a:endParaRPr lang="es-UY"/>
        </a:p>
      </c:txPr>
    </c:legend>
    <c:plotVisOnly val="1"/>
    <c:dispBlanksAs val="span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01642467656301E-2"/>
          <c:y val="4.1599512956913061E-2"/>
          <c:w val="0.90634729208397835"/>
          <c:h val="0.79582054978739736"/>
        </c:manualLayout>
      </c:layout>
      <c:lineChart>
        <c:grouping val="standard"/>
        <c:varyColors val="0"/>
        <c:ser>
          <c:idx val="0"/>
          <c:order val="0"/>
          <c:tx>
            <c:strRef>
              <c:f>'censo doc 2009 y 2015'!$B$36</c:f>
              <c:strCache>
                <c:ptCount val="1"/>
                <c:pt idx="0">
                  <c:v>G2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502958579881658E-2"/>
                  <c:y val="-2.875112309074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4F-4AE4-86C4-0CB3E9CC5C1A}"/>
                </c:ext>
              </c:extLst>
            </c:dLbl>
            <c:dLbl>
              <c:idx val="2"/>
              <c:layout>
                <c:manualLayout>
                  <c:x val="-1.7751479289940829E-2"/>
                  <c:y val="2.667968390743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4F-4AE4-86C4-0CB3E9CC5C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'censo doc 2009 y 2015'!$C$35:$E$35</c:f>
              <c:numCache>
                <c:formatCode>General</c:formatCode>
                <c:ptCount val="3"/>
                <c:pt idx="0">
                  <c:v>2009</c:v>
                </c:pt>
                <c:pt idx="1">
                  <c:v>2015</c:v>
                </c:pt>
                <c:pt idx="2">
                  <c:v>2021</c:v>
                </c:pt>
              </c:numCache>
            </c:numRef>
          </c:cat>
          <c:val>
            <c:numRef>
              <c:f>'censo doc 2009 y 2015'!$C$36:$E$36</c:f>
              <c:numCache>
                <c:formatCode>0.0%</c:formatCode>
                <c:ptCount val="3"/>
                <c:pt idx="0">
                  <c:v>0.15808823529411764</c:v>
                </c:pt>
                <c:pt idx="1">
                  <c:v>0.20179372197309417</c:v>
                </c:pt>
                <c:pt idx="2">
                  <c:v>0.54900000000000004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94F-4AE4-86C4-0CB3E9CC5C1A}"/>
            </c:ext>
          </c:extLst>
        </c:ser>
        <c:ser>
          <c:idx val="1"/>
          <c:order val="1"/>
          <c:tx>
            <c:strRef>
              <c:f>'censo doc 2009 y 2015'!$B$37</c:f>
              <c:strCache>
                <c:ptCount val="1"/>
                <c:pt idx="0">
                  <c:v>G3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312261679904477E-2"/>
                  <c:y val="-3.6707394915393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4F-4AE4-86C4-0CB3E9CC5C1A}"/>
                </c:ext>
              </c:extLst>
            </c:dLbl>
            <c:dLbl>
              <c:idx val="1"/>
              <c:layout>
                <c:manualLayout>
                  <c:x val="-3.3530571992110528E-2"/>
                  <c:y val="-4.312668463611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4F-4AE4-86C4-0CB3E9CC5C1A}"/>
                </c:ext>
              </c:extLst>
            </c:dLbl>
            <c:dLbl>
              <c:idx val="2"/>
              <c:layout>
                <c:manualLayout>
                  <c:x val="-4.142011834319527E-2"/>
                  <c:y val="-3.2345013477088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94F-4AE4-86C4-0CB3E9CC5C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'censo doc 2009 y 2015'!$C$35:$E$35</c:f>
              <c:numCache>
                <c:formatCode>General</c:formatCode>
                <c:ptCount val="3"/>
                <c:pt idx="0">
                  <c:v>2009</c:v>
                </c:pt>
                <c:pt idx="1">
                  <c:v>2015</c:v>
                </c:pt>
                <c:pt idx="2">
                  <c:v>2021</c:v>
                </c:pt>
              </c:numCache>
            </c:numRef>
          </c:cat>
          <c:val>
            <c:numRef>
              <c:f>'censo doc 2009 y 2015'!$C$37:$E$37</c:f>
              <c:numCache>
                <c:formatCode>0.0%</c:formatCode>
                <c:ptCount val="3"/>
                <c:pt idx="0">
                  <c:v>0.42279411764705882</c:v>
                </c:pt>
                <c:pt idx="1">
                  <c:v>0.44394618834080718</c:v>
                </c:pt>
                <c:pt idx="2">
                  <c:v>0.55400000000000005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94F-4AE4-86C4-0CB3E9CC5C1A}"/>
            </c:ext>
          </c:extLst>
        </c:ser>
        <c:ser>
          <c:idx val="2"/>
          <c:order val="2"/>
          <c:tx>
            <c:strRef>
              <c:f>'censo doc 2009 y 2015'!$B$38</c:f>
              <c:strCache>
                <c:ptCount val="1"/>
                <c:pt idx="0">
                  <c:v>G4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2"/>
            <c:bubble3D val="0"/>
            <c:spPr>
              <a:ln w="63500" cap="rnd">
                <a:solidFill>
                  <a:schemeClr val="accent3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94F-4AE4-86C4-0CB3E9CC5C1A}"/>
              </c:ext>
            </c:extLst>
          </c:dPt>
          <c:dLbls>
            <c:dLbl>
              <c:idx val="0"/>
              <c:layout>
                <c:manualLayout>
                  <c:x val="-2.1696252465483234E-2"/>
                  <c:y val="-2.875112309074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94F-4AE4-86C4-0CB3E9CC5C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'censo doc 2009 y 2015'!$C$35:$E$35</c:f>
              <c:numCache>
                <c:formatCode>General</c:formatCode>
                <c:ptCount val="3"/>
                <c:pt idx="0">
                  <c:v>2009</c:v>
                </c:pt>
                <c:pt idx="1">
                  <c:v>2015</c:v>
                </c:pt>
                <c:pt idx="2">
                  <c:v>2021</c:v>
                </c:pt>
              </c:numCache>
            </c:numRef>
          </c:cat>
          <c:val>
            <c:numRef>
              <c:f>'censo doc 2009 y 2015'!$C$38:$E$38</c:f>
              <c:numCache>
                <c:formatCode>0.0%</c:formatCode>
                <c:ptCount val="3"/>
                <c:pt idx="0">
                  <c:v>0.27941176470588236</c:v>
                </c:pt>
                <c:pt idx="1">
                  <c:v>0.20179372197309417</c:v>
                </c:pt>
                <c:pt idx="2">
                  <c:v>0.438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94F-4AE4-86C4-0CB3E9CC5C1A}"/>
            </c:ext>
          </c:extLst>
        </c:ser>
        <c:ser>
          <c:idx val="3"/>
          <c:order val="3"/>
          <c:tx>
            <c:strRef>
              <c:f>'censo doc 2009 y 2015'!$B$39</c:f>
              <c:strCache>
                <c:ptCount val="1"/>
                <c:pt idx="0">
                  <c:v>G5</c:v>
                </c:pt>
              </c:strCache>
            </c:strRef>
          </c:tx>
          <c:spPr>
            <a:ln w="635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613412228796843E-2"/>
                  <c:y val="2.15633423180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94F-4AE4-86C4-0CB3E9CC5C1A}"/>
                </c:ext>
              </c:extLst>
            </c:dLbl>
            <c:dLbl>
              <c:idx val="1"/>
              <c:layout>
                <c:manualLayout>
                  <c:x val="-5.9171597633136822E-3"/>
                  <c:y val="2.15633423180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94F-4AE4-86C4-0CB3E9CC5C1A}"/>
                </c:ext>
              </c:extLst>
            </c:dLbl>
            <c:dLbl>
              <c:idx val="2"/>
              <c:layout>
                <c:manualLayout>
                  <c:x val="-3.9447731755424065E-3"/>
                  <c:y val="-6.58872292813972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94F-4AE4-86C4-0CB3E9CC5C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'censo doc 2009 y 2015'!$C$35:$E$35</c:f>
              <c:numCache>
                <c:formatCode>General</c:formatCode>
                <c:ptCount val="3"/>
                <c:pt idx="0">
                  <c:v>2009</c:v>
                </c:pt>
                <c:pt idx="1">
                  <c:v>2015</c:v>
                </c:pt>
                <c:pt idx="2">
                  <c:v>2021</c:v>
                </c:pt>
              </c:numCache>
            </c:numRef>
          </c:cat>
          <c:val>
            <c:numRef>
              <c:f>'censo doc 2009 y 2015'!$C$39:$E$39</c:f>
              <c:numCache>
                <c:formatCode>0.0%</c:formatCode>
                <c:ptCount val="3"/>
                <c:pt idx="0">
                  <c:v>0.13970588235294118</c:v>
                </c:pt>
                <c:pt idx="1">
                  <c:v>0.15246636771300448</c:v>
                </c:pt>
                <c:pt idx="2">
                  <c:v>0.311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F94F-4AE4-86C4-0CB3E9CC5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052288"/>
        <c:axId val="157070464"/>
      </c:lineChart>
      <c:catAx>
        <c:axId val="1570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57070464"/>
        <c:crosses val="autoZero"/>
        <c:auto val="1"/>
        <c:lblAlgn val="ctr"/>
        <c:lblOffset val="100"/>
        <c:noMultiLvlLbl val="0"/>
      </c:catAx>
      <c:valAx>
        <c:axId val="15707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570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Hoja1!$B$5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U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Hoja1!$A$6:$A$9</c:f>
              <c:numCache>
                <c:formatCode>General</c:formatCode>
                <c:ptCount val="4"/>
                <c:pt idx="0">
                  <c:v>2000</c:v>
                </c:pt>
                <c:pt idx="1">
                  <c:v>2009</c:v>
                </c:pt>
                <c:pt idx="2">
                  <c:v>2015</c:v>
                </c:pt>
                <c:pt idx="3">
                  <c:v>2021</c:v>
                </c:pt>
              </c:numCache>
            </c:numRef>
          </c:cat>
          <c:val>
            <c:numRef>
              <c:f>Hoja1!$B$6:$B$9</c:f>
              <c:numCache>
                <c:formatCode>0%</c:formatCode>
                <c:ptCount val="4"/>
                <c:pt idx="0">
                  <c:v>0.66</c:v>
                </c:pt>
                <c:pt idx="1">
                  <c:v>0.66</c:v>
                </c:pt>
                <c:pt idx="2">
                  <c:v>0.66</c:v>
                </c:pt>
                <c:pt idx="3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E-4743-8516-9DA10BE119E9}"/>
            </c:ext>
          </c:extLst>
        </c:ser>
        <c:ser>
          <c:idx val="1"/>
          <c:order val="1"/>
          <c:tx>
            <c:strRef>
              <c:f>Hoja1!$C$5</c:f>
              <c:strCache>
                <c:ptCount val="1"/>
                <c:pt idx="0">
                  <c:v>Varones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U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Hoja1!$A$6:$A$9</c:f>
              <c:numCache>
                <c:formatCode>General</c:formatCode>
                <c:ptCount val="4"/>
                <c:pt idx="0">
                  <c:v>2000</c:v>
                </c:pt>
                <c:pt idx="1">
                  <c:v>2009</c:v>
                </c:pt>
                <c:pt idx="2">
                  <c:v>2015</c:v>
                </c:pt>
                <c:pt idx="3">
                  <c:v>2021</c:v>
                </c:pt>
              </c:numCache>
            </c:numRef>
          </c:cat>
          <c:val>
            <c:numRef>
              <c:f>Hoja1!$C$6:$C$9</c:f>
              <c:numCache>
                <c:formatCode>0%</c:formatCode>
                <c:ptCount val="4"/>
                <c:pt idx="0">
                  <c:v>0.34</c:v>
                </c:pt>
                <c:pt idx="1">
                  <c:v>0.34</c:v>
                </c:pt>
                <c:pt idx="2">
                  <c:v>0.34</c:v>
                </c:pt>
                <c:pt idx="3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2E-4743-8516-9DA10BE119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3617536"/>
        <c:axId val="173619072"/>
      </c:barChart>
      <c:catAx>
        <c:axId val="17361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3619072"/>
        <c:crosses val="autoZero"/>
        <c:auto val="1"/>
        <c:lblAlgn val="ctr"/>
        <c:lblOffset val="100"/>
        <c:noMultiLvlLbl val="0"/>
      </c:catAx>
      <c:valAx>
        <c:axId val="173619072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1736175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076519281243691E-2"/>
          <c:y val="4.6116384984587207E-2"/>
          <c:w val="0.87973808343887083"/>
          <c:h val="0.73352368337135432"/>
        </c:manualLayout>
      </c:layout>
      <c:lineChart>
        <c:grouping val="standard"/>
        <c:varyColors val="0"/>
        <c:ser>
          <c:idx val="2"/>
          <c:order val="0"/>
          <c:tx>
            <c:strRef>
              <c:f>evoluc_área!$B$35</c:f>
              <c:strCache>
                <c:ptCount val="1"/>
                <c:pt idx="0">
                  <c:v>Tecnologías y Ciencias de la Naturaleza y el Hábitat</c:v>
                </c:pt>
              </c:strCache>
            </c:strRef>
          </c:tx>
          <c:spPr>
            <a:ln w="19050">
              <a:prstDash val="sysDash"/>
            </a:ln>
          </c:spPr>
          <c:marker>
            <c:symbol val="triangle"/>
            <c:size val="6"/>
          </c:marker>
          <c:dLbls>
            <c:dLbl>
              <c:idx val="11"/>
              <c:layout>
                <c:manualLayout>
                  <c:x val="-3.2626427406199018E-2"/>
                  <c:y val="3.6832412523020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22E-4642-ABB9-841BEF81690A}"/>
                </c:ext>
              </c:extLst>
            </c:dLbl>
            <c:dLbl>
              <c:idx val="19"/>
              <c:layout>
                <c:manualLayout>
                  <c:x val="-3.2626427406198942E-2"/>
                  <c:y val="4.4198895027624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2E-4642-ABB9-841BEF81690A}"/>
                </c:ext>
              </c:extLst>
            </c:dLbl>
            <c:dLbl>
              <c:idx val="24"/>
              <c:layout>
                <c:manualLayout>
                  <c:x val="-3.0451332245785754E-2"/>
                  <c:y val="5.1565377532228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22E-4642-ABB9-841BEF81690A}"/>
                </c:ext>
              </c:extLst>
            </c:dLbl>
            <c:dLbl>
              <c:idx val="30"/>
              <c:layout>
                <c:manualLayout>
                  <c:x val="-3.4801522566612286E-2"/>
                  <c:y val="4.0515653775322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2E-4642-ABB9-841BEF81690A}"/>
                </c:ext>
              </c:extLst>
            </c:dLbl>
            <c:dLbl>
              <c:idx val="33"/>
              <c:layout>
                <c:manualLayout>
                  <c:x val="-1.1203817842784462E-2"/>
                  <c:y val="5.1565400470268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22E-4642-ABB9-841BEF8169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evoluc_área!$A$36:$A$69</c:f>
              <c:numCache>
                <c:formatCode>General</c:formatCode>
                <c:ptCount val="34"/>
                <c:pt idx="0">
                  <c:v>1988</c:v>
                </c:pt>
                <c:pt idx="11">
                  <c:v>1999</c:v>
                </c:pt>
                <c:pt idx="19">
                  <c:v>2007</c:v>
                </c:pt>
                <c:pt idx="24">
                  <c:v>2012</c:v>
                </c:pt>
                <c:pt idx="30">
                  <c:v>2018</c:v>
                </c:pt>
                <c:pt idx="33">
                  <c:v>2021</c:v>
                </c:pt>
              </c:numCache>
            </c:numRef>
          </c:cat>
          <c:val>
            <c:numRef>
              <c:f>evoluc_área!$B$36:$B$69</c:f>
              <c:numCache>
                <c:formatCode>General</c:formatCode>
                <c:ptCount val="34"/>
                <c:pt idx="0" formatCode="0.0%">
                  <c:v>0.34517225294862397</c:v>
                </c:pt>
                <c:pt idx="11" formatCode="0.0%">
                  <c:v>0.43614067561314207</c:v>
                </c:pt>
                <c:pt idx="19" formatCode="0.0%">
                  <c:v>0.46516760358109516</c:v>
                </c:pt>
                <c:pt idx="24" formatCode="0.0%">
                  <c:v>0.48613559865363037</c:v>
                </c:pt>
                <c:pt idx="30" formatCode="0.0%">
                  <c:v>0.48093281430219148</c:v>
                </c:pt>
                <c:pt idx="33" formatCode="0.0%">
                  <c:v>0.504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22E-4642-ABB9-841BEF81690A}"/>
            </c:ext>
          </c:extLst>
        </c:ser>
        <c:ser>
          <c:idx val="3"/>
          <c:order val="1"/>
          <c:tx>
            <c:strRef>
              <c:f>evoluc_área!$C$35</c:f>
              <c:strCache>
                <c:ptCount val="1"/>
                <c:pt idx="0">
                  <c:v>Social y Artística</c:v>
                </c:pt>
              </c:strCache>
            </c:strRef>
          </c:tx>
          <c:spPr>
            <a:ln w="19050">
              <a:solidFill>
                <a:schemeClr val="accent4"/>
              </a:solidFill>
              <a:prstDash val="sysDash"/>
            </a:ln>
          </c:spPr>
          <c:marker>
            <c:symbol val="circle"/>
            <c:size val="6"/>
          </c:marker>
          <c:dLbls>
            <c:dLbl>
              <c:idx val="0"/>
              <c:layout>
                <c:manualLayout>
                  <c:x val="-1.3050570962479609E-2"/>
                  <c:y val="5.1565377532228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22E-4642-ABB9-841BEF81690A}"/>
                </c:ext>
              </c:extLst>
            </c:dLbl>
            <c:dLbl>
              <c:idx val="11"/>
              <c:layout>
                <c:manualLayout>
                  <c:x val="-2.6101141924959218E-2"/>
                  <c:y val="4.7882136279926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22E-4642-ABB9-841BEF81690A}"/>
                </c:ext>
              </c:extLst>
            </c:dLbl>
            <c:dLbl>
              <c:idx val="19"/>
              <c:layout>
                <c:manualLayout>
                  <c:x val="-2.1750951604132603E-2"/>
                  <c:y val="5.1565377532228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22E-4642-ABB9-841BEF81690A}"/>
                </c:ext>
              </c:extLst>
            </c:dLbl>
            <c:dLbl>
              <c:idx val="24"/>
              <c:layout>
                <c:manualLayout>
                  <c:x val="-1.7400761283306143E-2"/>
                  <c:y val="5.5248618784530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22E-4642-ABB9-841BEF81690A}"/>
                </c:ext>
              </c:extLst>
            </c:dLbl>
            <c:dLbl>
              <c:idx val="30"/>
              <c:layout>
                <c:manualLayout>
                  <c:x val="-5.2202283849918436E-2"/>
                  <c:y val="5.1565377532228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22E-4642-ABB9-841BEF81690A}"/>
                </c:ext>
              </c:extLst>
            </c:dLbl>
            <c:dLbl>
              <c:idx val="33"/>
              <c:layout>
                <c:manualLayout>
                  <c:x val="-1.5225666122892877E-2"/>
                  <c:y val="6.261510128913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22E-4642-ABB9-841BEF8169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evoluc_área!$A$36:$A$69</c:f>
              <c:numCache>
                <c:formatCode>General</c:formatCode>
                <c:ptCount val="34"/>
                <c:pt idx="0">
                  <c:v>1988</c:v>
                </c:pt>
                <c:pt idx="11">
                  <c:v>1999</c:v>
                </c:pt>
                <c:pt idx="19">
                  <c:v>2007</c:v>
                </c:pt>
                <c:pt idx="24">
                  <c:v>2012</c:v>
                </c:pt>
                <c:pt idx="30">
                  <c:v>2018</c:v>
                </c:pt>
                <c:pt idx="33">
                  <c:v>2021</c:v>
                </c:pt>
              </c:numCache>
            </c:numRef>
          </c:cat>
          <c:val>
            <c:numRef>
              <c:f>evoluc_área!$C$36:$C$69</c:f>
              <c:numCache>
                <c:formatCode>General</c:formatCode>
                <c:ptCount val="34"/>
                <c:pt idx="0" formatCode="0.0%">
                  <c:v>0.62103871820497114</c:v>
                </c:pt>
                <c:pt idx="11" formatCode="0.0%">
                  <c:v>0.66158192090395485</c:v>
                </c:pt>
                <c:pt idx="19" formatCode="0.0%">
                  <c:v>0.65764284311800514</c:v>
                </c:pt>
                <c:pt idx="24" formatCode="0.0%">
                  <c:v>0.66571198636621853</c:v>
                </c:pt>
                <c:pt idx="30" formatCode="0.0%">
                  <c:v>0.65644624309722688</c:v>
                </c:pt>
                <c:pt idx="33" formatCode="0.0%">
                  <c:v>0.66800000000000004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322E-4642-ABB9-841BEF81690A}"/>
            </c:ext>
          </c:extLst>
        </c:ser>
        <c:ser>
          <c:idx val="0"/>
          <c:order val="2"/>
          <c:tx>
            <c:strRef>
              <c:f>evoluc_área!$D$35</c:f>
              <c:strCache>
                <c:ptCount val="1"/>
                <c:pt idx="0">
                  <c:v>Salud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1.5225666122892877E-2"/>
                  <c:y val="-6.6298342541436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22E-4642-ABB9-841BEF81690A}"/>
                </c:ext>
              </c:extLst>
            </c:dLbl>
            <c:dLbl>
              <c:idx val="11"/>
              <c:layout>
                <c:manualLayout>
                  <c:x val="-3.4801522566612286E-2"/>
                  <c:y val="-3.6832412523020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22E-4642-ABB9-841BEF81690A}"/>
                </c:ext>
              </c:extLst>
            </c:dLbl>
            <c:dLbl>
              <c:idx val="19"/>
              <c:layout>
                <c:manualLayout>
                  <c:x val="-3.9151712887438746E-2"/>
                  <c:y val="-3.3149171270718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22E-4642-ABB9-841BEF81690A}"/>
                </c:ext>
              </c:extLst>
            </c:dLbl>
            <c:dLbl>
              <c:idx val="24"/>
              <c:layout>
                <c:manualLayout>
                  <c:x val="-4.3501903208265365E-2"/>
                  <c:y val="-4.4198895027624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322E-4642-ABB9-841BEF81690A}"/>
                </c:ext>
              </c:extLst>
            </c:dLbl>
            <c:dLbl>
              <c:idx val="30"/>
              <c:layout>
                <c:manualLayout>
                  <c:x val="-4.5676998368678633E-2"/>
                  <c:y val="-5.5248618784530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322E-4642-ABB9-841BEF81690A}"/>
                </c:ext>
              </c:extLst>
            </c:dLbl>
            <c:dLbl>
              <c:idx val="33"/>
              <c:layout>
                <c:manualLayout>
                  <c:x val="-8.7003806416530716E-3"/>
                  <c:y val="-4.4198895027624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322E-4642-ABB9-841BEF8169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evoluc_área!$A$36:$A$69</c:f>
              <c:numCache>
                <c:formatCode>General</c:formatCode>
                <c:ptCount val="34"/>
                <c:pt idx="0">
                  <c:v>1988</c:v>
                </c:pt>
                <c:pt idx="11">
                  <c:v>1999</c:v>
                </c:pt>
                <c:pt idx="19">
                  <c:v>2007</c:v>
                </c:pt>
                <c:pt idx="24">
                  <c:v>2012</c:v>
                </c:pt>
                <c:pt idx="30">
                  <c:v>2018</c:v>
                </c:pt>
                <c:pt idx="33">
                  <c:v>2021</c:v>
                </c:pt>
              </c:numCache>
            </c:numRef>
          </c:cat>
          <c:val>
            <c:numRef>
              <c:f>evoluc_área!$D$36:$D$69</c:f>
              <c:numCache>
                <c:formatCode>General</c:formatCode>
                <c:ptCount val="34"/>
                <c:pt idx="0" formatCode="0.0%">
                  <c:v>0.70133333333333336</c:v>
                </c:pt>
                <c:pt idx="11" formatCode="0.0%">
                  <c:v>0.75180901725524152</c:v>
                </c:pt>
                <c:pt idx="19" formatCode="0.0%">
                  <c:v>0.75132388110693538</c:v>
                </c:pt>
                <c:pt idx="24" formatCode="0.0%">
                  <c:v>0.75273274005445168</c:v>
                </c:pt>
                <c:pt idx="30" formatCode="0.0%">
                  <c:v>0.72318067329306934</c:v>
                </c:pt>
                <c:pt idx="33" formatCode="0.0%">
                  <c:v>0.72699999999999998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322E-4642-ABB9-841BEF816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743296"/>
        <c:axId val="126744832"/>
      </c:lineChart>
      <c:catAx>
        <c:axId val="12674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/>
            </a:pPr>
            <a:endParaRPr lang="es-UY"/>
          </a:p>
        </c:txPr>
        <c:crossAx val="126744832"/>
        <c:crosses val="autoZero"/>
        <c:auto val="1"/>
        <c:lblAlgn val="ctr"/>
        <c:lblOffset val="100"/>
        <c:noMultiLvlLbl val="0"/>
      </c:catAx>
      <c:valAx>
        <c:axId val="126744832"/>
        <c:scaling>
          <c:orientation val="minMax"/>
          <c:min val="0.30000000000000004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UY"/>
          </a:p>
        </c:txPr>
        <c:crossAx val="126743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8249005579033457E-2"/>
          <c:y val="0.91485245283566075"/>
          <c:w val="0.94350181757459761"/>
          <c:h val="6.3048099650527115E-2"/>
        </c:manualLayout>
      </c:layout>
      <c:overlay val="0"/>
      <c:txPr>
        <a:bodyPr/>
        <a:lstStyle/>
        <a:p>
          <a:pPr>
            <a:defRPr b="1"/>
          </a:pPr>
          <a:endParaRPr lang="es-UY"/>
        </a:p>
      </c:txPr>
    </c:legend>
    <c:plotVisOnly val="1"/>
    <c:dispBlanksAs val="span"/>
    <c:showDLblsOverMax val="0"/>
  </c:chart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Y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DF-43C1-9B8C-9DB2C1D2A2F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DF-43C1-9B8C-9DB2C1D2A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'FormA-Estudiantes'!$B$11:$B$12</c:f>
              <c:strCache>
                <c:ptCount val="2"/>
                <c:pt idx="0">
                  <c:v>Mujeres</c:v>
                </c:pt>
                <c:pt idx="1">
                  <c:v>Varones</c:v>
                </c:pt>
              </c:strCache>
            </c:strRef>
          </c:cat>
          <c:val>
            <c:numRef>
              <c:f>'FormA-Estudiantes'!$C$11:$C$12</c:f>
              <c:numCache>
                <c:formatCode>###0.0%</c:formatCode>
                <c:ptCount val="2"/>
                <c:pt idx="0">
                  <c:v>0.15156919541330524</c:v>
                </c:pt>
                <c:pt idx="1">
                  <c:v>9.0645860041554296E-2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2DF-43C1-9B8C-9DB2C1D2A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474368"/>
        <c:axId val="154475904"/>
      </c:barChart>
      <c:catAx>
        <c:axId val="154474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UY"/>
          </a:p>
        </c:txPr>
        <c:crossAx val="154475904"/>
        <c:crosses val="autoZero"/>
        <c:auto val="1"/>
        <c:lblAlgn val="ctr"/>
        <c:lblOffset val="100"/>
        <c:noMultiLvlLbl val="0"/>
      </c:catAx>
      <c:valAx>
        <c:axId val="154475904"/>
        <c:scaling>
          <c:orientation val="minMax"/>
        </c:scaling>
        <c:delete val="0"/>
        <c:axPos val="l"/>
        <c:numFmt formatCode="###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UY"/>
          </a:p>
        </c:txPr>
        <c:crossAx val="154474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forma2021!$C$6</c:f>
              <c:strCache>
                <c:ptCount val="1"/>
                <c:pt idx="0">
                  <c:v>Ocupado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forma2021!$D$5:$E$5</c:f>
              <c:strCache>
                <c:ptCount val="2"/>
                <c:pt idx="0">
                  <c:v>Mujer</c:v>
                </c:pt>
                <c:pt idx="1">
                  <c:v>Varón</c:v>
                </c:pt>
              </c:strCache>
            </c:strRef>
          </c:cat>
          <c:val>
            <c:numRef>
              <c:f>forma2021!$D$6:$E$6</c:f>
              <c:numCache>
                <c:formatCode>###0.0%</c:formatCode>
                <c:ptCount val="2"/>
                <c:pt idx="0">
                  <c:v>0.52646446269121194</c:v>
                </c:pt>
                <c:pt idx="1">
                  <c:v>0.518124751337253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41-47FB-B6AD-D4965A5C7B25}"/>
            </c:ext>
          </c:extLst>
        </c:ser>
        <c:ser>
          <c:idx val="1"/>
          <c:order val="1"/>
          <c:tx>
            <c:strRef>
              <c:f>forma2021!$C$7</c:f>
              <c:strCache>
                <c:ptCount val="1"/>
                <c:pt idx="0">
                  <c:v>Desocupado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forma2021!$D$5:$E$5</c:f>
              <c:strCache>
                <c:ptCount val="2"/>
                <c:pt idx="0">
                  <c:v>Mujer</c:v>
                </c:pt>
                <c:pt idx="1">
                  <c:v>Varón</c:v>
                </c:pt>
              </c:strCache>
            </c:strRef>
          </c:cat>
          <c:val>
            <c:numRef>
              <c:f>forma2021!$D$7:$E$7</c:f>
              <c:numCache>
                <c:formatCode>###0.0%</c:formatCode>
                <c:ptCount val="2"/>
                <c:pt idx="0">
                  <c:v>0.28802097048332653</c:v>
                </c:pt>
                <c:pt idx="1">
                  <c:v>0.27094292913664292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41-47FB-B6AD-D4965A5C7B25}"/>
            </c:ext>
          </c:extLst>
        </c:ser>
        <c:ser>
          <c:idx val="2"/>
          <c:order val="2"/>
          <c:tx>
            <c:strRef>
              <c:f>forma2021!$C$8</c:f>
              <c:strCache>
                <c:ptCount val="1"/>
                <c:pt idx="0">
                  <c:v>Inactivo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forma2021!$D$5:$E$5</c:f>
              <c:strCache>
                <c:ptCount val="2"/>
                <c:pt idx="0">
                  <c:v>Mujer</c:v>
                </c:pt>
                <c:pt idx="1">
                  <c:v>Varón</c:v>
                </c:pt>
              </c:strCache>
            </c:strRef>
          </c:cat>
          <c:val>
            <c:numRef>
              <c:f>forma2021!$D$8:$E$8</c:f>
              <c:numCache>
                <c:formatCode>###0.0%</c:formatCode>
                <c:ptCount val="2"/>
                <c:pt idx="0">
                  <c:v>0.18551456682546141</c:v>
                </c:pt>
                <c:pt idx="1">
                  <c:v>0.21093231952610406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41-47FB-B6AD-D4965A5C7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573824"/>
        <c:axId val="154587904"/>
      </c:barChart>
      <c:catAx>
        <c:axId val="15457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54587904"/>
        <c:crosses val="autoZero"/>
        <c:auto val="1"/>
        <c:lblAlgn val="ctr"/>
        <c:lblOffset val="100"/>
        <c:noMultiLvlLbl val="0"/>
      </c:catAx>
      <c:valAx>
        <c:axId val="15458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545738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UY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22517734818751"/>
          <c:y val="4.554205760564399E-2"/>
          <c:w val="0.81934984520123844"/>
          <c:h val="0.7682148040638606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29-457B-A93D-4035D6FB1D0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29-457B-A93D-4035D6FB1D0D}"/>
              </c:ext>
            </c:extLst>
          </c:dPt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es-U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%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es-U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Hoja1!$B$2:$B$3</c:f>
              <c:strCache>
                <c:ptCount val="2"/>
                <c:pt idx="0">
                  <c:v>Varones</c:v>
                </c:pt>
                <c:pt idx="1">
                  <c:v>Mujeres</c:v>
                </c:pt>
              </c:strCache>
            </c:strRef>
          </c:cat>
          <c:val>
            <c:numRef>
              <c:f>Hoja1!$C$2:$C$3</c:f>
              <c:numCache>
                <c:formatCode>0.00%</c:formatCode>
                <c:ptCount val="2"/>
                <c:pt idx="0">
                  <c:v>0.34699999999999998</c:v>
                </c:pt>
                <c:pt idx="1">
                  <c:v>0.65300000000000002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629-457B-A93D-4035D6FB1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sz="1400" b="1"/>
          </a:pPr>
          <a:endParaRPr lang="es-UY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06761691218227"/>
          <c:y val="6.5935503655526626E-2"/>
          <c:w val="0.78570247177562547"/>
          <c:h val="0.841527737733833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3F-4F78-AD8C-4E43594AC7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Hoja1!$B$33:$B$34</c:f>
              <c:strCache>
                <c:ptCount val="2"/>
                <c:pt idx="0">
                  <c:v>Varones</c:v>
                </c:pt>
                <c:pt idx="1">
                  <c:v>Mujeres</c:v>
                </c:pt>
              </c:strCache>
            </c:strRef>
          </c:cat>
          <c:val>
            <c:numRef>
              <c:f>Hoja1!$C$33:$C$34</c:f>
              <c:numCache>
                <c:formatCode>0.0%</c:formatCode>
                <c:ptCount val="2"/>
                <c:pt idx="0">
                  <c:v>0.17399999999999999</c:v>
                </c:pt>
                <c:pt idx="1">
                  <c:v>0.247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3F-4F78-AD8C-4E43594AC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696960"/>
        <c:axId val="156698496"/>
      </c:barChart>
      <c:catAx>
        <c:axId val="156696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s-UY"/>
          </a:p>
        </c:txPr>
        <c:crossAx val="156698496"/>
        <c:crosses val="autoZero"/>
        <c:auto val="1"/>
        <c:lblAlgn val="ctr"/>
        <c:lblOffset val="100"/>
        <c:noMultiLvlLbl val="0"/>
      </c:catAx>
      <c:valAx>
        <c:axId val="156698496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s-UY"/>
          </a:p>
        </c:txPr>
        <c:crossAx val="156696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711587936125839E-2"/>
          <c:y val="5.5850350422552195E-2"/>
          <c:w val="0.73704325239187352"/>
          <c:h val="0.86891399628852239"/>
        </c:manualLayout>
      </c:layout>
      <c:doughnutChart>
        <c:varyColors val="1"/>
        <c:ser>
          <c:idx val="0"/>
          <c:order val="0"/>
          <c:spPr>
            <a:solidFill>
              <a:schemeClr val="accent3"/>
            </a:solidFill>
          </c:spPr>
          <c:explosion val="1"/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72-44C5-9370-8B357C2CBA7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'[cuadros para EVI.xlsx]Egresos 2019'!$C$5:$C$6</c:f>
              <c:strCache>
                <c:ptCount val="2"/>
                <c:pt idx="0">
                  <c:v>varón</c:v>
                </c:pt>
                <c:pt idx="1">
                  <c:v>mujer</c:v>
                </c:pt>
              </c:strCache>
            </c:strRef>
          </c:cat>
          <c:val>
            <c:numRef>
              <c:f>'[cuadros para EVI.xlsx]Egresos 2019'!$E$5:$E$6</c:f>
              <c:numCache>
                <c:formatCode>0.0%</c:formatCode>
                <c:ptCount val="2"/>
                <c:pt idx="0">
                  <c:v>0.34499999999999997</c:v>
                </c:pt>
                <c:pt idx="1">
                  <c:v>0.65500000000000003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72-44C5-9370-8B357C2CB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24272601676112776"/>
          <c:y val="0.91345172700020616"/>
          <c:w val="0.51454796647774448"/>
          <c:h val="7.3119280121389643E-2"/>
        </c:manualLayout>
      </c:layout>
      <c:overlay val="0"/>
      <c:txPr>
        <a:bodyPr/>
        <a:lstStyle/>
        <a:p>
          <a:pPr>
            <a:defRPr sz="1600" b="1"/>
          </a:pPr>
          <a:endParaRPr lang="es-UY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043963254593172E-2"/>
          <c:y val="5.1400554097404488E-2"/>
          <c:w val="0.88295603674540668"/>
          <c:h val="0.771065543890347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'[1. Docentes por sexo serie 12.03.2018.xlsx]resumen'!$A$18</c:f>
              <c:strCache>
                <c:ptCount val="1"/>
                <c:pt idx="0">
                  <c:v>Mujer</c:v>
                </c:pt>
              </c:strCache>
            </c:strRef>
          </c:tx>
          <c:spPr>
            <a:pattFill prst="pct80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U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'[1. Docentes por sexo serie 12.03.2018.xlsx]resumen'!$B$16:$E$16</c:f>
              <c:numCache>
                <c:formatCode>General</c:formatCode>
                <c:ptCount val="4"/>
                <c:pt idx="0">
                  <c:v>2000</c:v>
                </c:pt>
                <c:pt idx="1">
                  <c:v>2009</c:v>
                </c:pt>
                <c:pt idx="2">
                  <c:v>2015</c:v>
                </c:pt>
                <c:pt idx="3">
                  <c:v>2021</c:v>
                </c:pt>
              </c:numCache>
            </c:numRef>
          </c:cat>
          <c:val>
            <c:numRef>
              <c:f>'[1. Docentes por sexo serie 12.03.2018.xlsx]resumen'!$B$18:$E$18</c:f>
              <c:numCache>
                <c:formatCode>0.0%</c:formatCode>
                <c:ptCount val="4"/>
                <c:pt idx="0">
                  <c:v>0.47314285714285714</c:v>
                </c:pt>
                <c:pt idx="1">
                  <c:v>0.5240473977695167</c:v>
                </c:pt>
                <c:pt idx="2">
                  <c:v>0.5321219987021415</c:v>
                </c:pt>
                <c:pt idx="3">
                  <c:v>0.54698538662537499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47-4C5C-8D81-B50F51F7BBC1}"/>
            </c:ext>
          </c:extLst>
        </c:ser>
        <c:ser>
          <c:idx val="1"/>
          <c:order val="1"/>
          <c:tx>
            <c:strRef>
              <c:f>'[1. Docentes por sexo serie 12.03.2018.xlsx]resumen'!$A$17</c:f>
              <c:strCache>
                <c:ptCount val="1"/>
                <c:pt idx="0">
                  <c:v>Hombre</c:v>
                </c:pt>
              </c:strCache>
            </c:strRef>
          </c:tx>
          <c:spPr>
            <a:pattFill prst="diagBri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U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'[1. Docentes por sexo serie 12.03.2018.xlsx]resumen'!$B$16:$E$16</c:f>
              <c:numCache>
                <c:formatCode>General</c:formatCode>
                <c:ptCount val="4"/>
                <c:pt idx="0">
                  <c:v>2000</c:v>
                </c:pt>
                <c:pt idx="1">
                  <c:v>2009</c:v>
                </c:pt>
                <c:pt idx="2">
                  <c:v>2015</c:v>
                </c:pt>
                <c:pt idx="3">
                  <c:v>2021</c:v>
                </c:pt>
              </c:numCache>
            </c:numRef>
          </c:cat>
          <c:val>
            <c:numRef>
              <c:f>'[1. Docentes por sexo serie 12.03.2018.xlsx]resumen'!$B$17:$E$17</c:f>
              <c:numCache>
                <c:formatCode>0.0%</c:formatCode>
                <c:ptCount val="4"/>
                <c:pt idx="0">
                  <c:v>0.52685714285714291</c:v>
                </c:pt>
                <c:pt idx="1">
                  <c:v>0.4759526022304833</c:v>
                </c:pt>
                <c:pt idx="2">
                  <c:v>0.4678780012978585</c:v>
                </c:pt>
                <c:pt idx="3">
                  <c:v>0.45301461337462501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47-4C5C-8D81-B50F51F7BB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3441024"/>
        <c:axId val="173442560"/>
      </c:barChart>
      <c:catAx>
        <c:axId val="17344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UY"/>
          </a:p>
        </c:txPr>
        <c:crossAx val="173442560"/>
        <c:crosses val="autoZero"/>
        <c:auto val="1"/>
        <c:lblAlgn val="ctr"/>
        <c:lblOffset val="100"/>
        <c:noMultiLvlLbl val="0"/>
      </c:catAx>
      <c:valAx>
        <c:axId val="173442560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UY"/>
          </a:p>
        </c:txPr>
        <c:crossAx val="173441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0971128608922"/>
          <c:y val="0.91066819772528429"/>
          <c:w val="0.26998097112860892"/>
          <c:h val="8.3717191601049873E-2"/>
        </c:manualLayout>
      </c:layout>
      <c:overlay val="0"/>
      <c:txPr>
        <a:bodyPr/>
        <a:lstStyle/>
        <a:p>
          <a:pPr>
            <a:defRPr b="1"/>
          </a:pPr>
          <a:endParaRPr lang="es-UY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'[DT por sexo y grado 2021.xlsx]Hoja2'!$N$4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U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'[DT por sexo y grado 2021.xlsx]Hoja2'!$M$5:$M$8</c:f>
              <c:numCache>
                <c:formatCode>General</c:formatCode>
                <c:ptCount val="4"/>
                <c:pt idx="0">
                  <c:v>2000</c:v>
                </c:pt>
                <c:pt idx="1">
                  <c:v>2009</c:v>
                </c:pt>
                <c:pt idx="2">
                  <c:v>2015</c:v>
                </c:pt>
                <c:pt idx="3">
                  <c:v>2021</c:v>
                </c:pt>
              </c:numCache>
            </c:numRef>
          </c:cat>
          <c:val>
            <c:numRef>
              <c:f>'[DT por sexo y grado 2021.xlsx]Hoja2'!$N$5:$N$8</c:f>
              <c:numCache>
                <c:formatCode>0.0%</c:formatCode>
                <c:ptCount val="4"/>
                <c:pt idx="0">
                  <c:v>0.40200000000000002</c:v>
                </c:pt>
                <c:pt idx="1">
                  <c:v>0.44299999999999995</c:v>
                </c:pt>
                <c:pt idx="2">
                  <c:v>0.47499999999999998</c:v>
                </c:pt>
                <c:pt idx="3">
                  <c:v>0.48299999999999998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96-4430-8A06-FB1CFEB66B6E}"/>
            </c:ext>
          </c:extLst>
        </c:ser>
        <c:ser>
          <c:idx val="1"/>
          <c:order val="1"/>
          <c:tx>
            <c:strRef>
              <c:f>'[DT por sexo y grado 2021.xlsx]Hoja2'!$O$4</c:f>
              <c:strCache>
                <c:ptCount val="1"/>
                <c:pt idx="0">
                  <c:v>Varones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U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'[DT por sexo y grado 2021.xlsx]Hoja2'!$M$5:$M$8</c:f>
              <c:numCache>
                <c:formatCode>General</c:formatCode>
                <c:ptCount val="4"/>
                <c:pt idx="0">
                  <c:v>2000</c:v>
                </c:pt>
                <c:pt idx="1">
                  <c:v>2009</c:v>
                </c:pt>
                <c:pt idx="2">
                  <c:v>2015</c:v>
                </c:pt>
                <c:pt idx="3">
                  <c:v>2021</c:v>
                </c:pt>
              </c:numCache>
            </c:numRef>
          </c:cat>
          <c:val>
            <c:numRef>
              <c:f>'[DT por sexo y grado 2021.xlsx]Hoja2'!$O$5:$O$8</c:f>
              <c:numCache>
                <c:formatCode>0.0%</c:formatCode>
                <c:ptCount val="4"/>
                <c:pt idx="0">
                  <c:v>0.59799999999999998</c:v>
                </c:pt>
                <c:pt idx="1">
                  <c:v>0.55700000000000005</c:v>
                </c:pt>
                <c:pt idx="2">
                  <c:v>0.52500000000000002</c:v>
                </c:pt>
                <c:pt idx="3">
                  <c:v>0.51700000000000002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96-4430-8A06-FB1CFEB66B6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6961408"/>
        <c:axId val="156967296"/>
      </c:barChart>
      <c:catAx>
        <c:axId val="15696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UY"/>
          </a:p>
        </c:txPr>
        <c:crossAx val="156967296"/>
        <c:crosses val="autoZero"/>
        <c:auto val="1"/>
        <c:lblAlgn val="ctr"/>
        <c:lblOffset val="100"/>
        <c:noMultiLvlLbl val="0"/>
      </c:catAx>
      <c:valAx>
        <c:axId val="156967296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crossAx val="15696140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/>
          </a:pPr>
          <a:endParaRPr lang="es-UY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0.40541</cdr:x>
      <cdr:y>0.34412</cdr:y>
    </cdr:from>
    <cdr:to>
      <cdr:x>0.74861</cdr:x>
      <cdr:y>0.71165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09FF27F1-750E-3231-6111-529FFC3C7212}"/>
            </a:ext>
          </a:extLst>
        </cdr:cNvPr>
        <cdr:cNvSpPr txBox="1"/>
      </cdr:nvSpPr>
      <cdr:spPr>
        <a:xfrm xmlns:a="http://schemas.openxmlformats.org/drawingml/2006/main">
          <a:off x="1080120" y="85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1400" b="1" dirty="0"/>
            <a:t>sexo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258CA-0BE8-480E-8E77-E2A489193B47}" type="datetimeFigureOut">
              <a:rPr lang="es-UY" smtClean="0"/>
              <a:t>5/12/2022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5CE7-1D47-4808-9EEE-A4CAB74283F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5681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1832d418671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8" name="Google Shape;1848;g1832d418671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g181924d3e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g181924d3e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CFE8-9562-4EBB-8E63-BDF036AB081C}" type="datetimeFigureOut">
              <a:rPr lang="es-UY" smtClean="0"/>
              <a:t>5/12/2022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3522-6BB6-4596-B2F5-834442D7D1D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0638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CFE8-9562-4EBB-8E63-BDF036AB081C}" type="datetimeFigureOut">
              <a:rPr lang="es-UY" smtClean="0"/>
              <a:t>5/12/2022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3522-6BB6-4596-B2F5-834442D7D1D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528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CFE8-9562-4EBB-8E63-BDF036AB081C}" type="datetimeFigureOut">
              <a:rPr lang="es-UY" smtClean="0"/>
              <a:t>5/12/2022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3522-6BB6-4596-B2F5-834442D7D1D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5356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CFE8-9562-4EBB-8E63-BDF036AB081C}" type="datetimeFigureOut">
              <a:rPr lang="es-UY" smtClean="0"/>
              <a:t>5/12/2022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3522-6BB6-4596-B2F5-834442D7D1D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9340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CFE8-9562-4EBB-8E63-BDF036AB081C}" type="datetimeFigureOut">
              <a:rPr lang="es-UY" smtClean="0"/>
              <a:t>5/12/2022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3522-6BB6-4596-B2F5-834442D7D1D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5805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CFE8-9562-4EBB-8E63-BDF036AB081C}" type="datetimeFigureOut">
              <a:rPr lang="es-UY" smtClean="0"/>
              <a:t>5/12/2022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3522-6BB6-4596-B2F5-834442D7D1D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454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CFE8-9562-4EBB-8E63-BDF036AB081C}" type="datetimeFigureOut">
              <a:rPr lang="es-UY" smtClean="0"/>
              <a:t>5/12/2022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3522-6BB6-4596-B2F5-834442D7D1D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4869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CFE8-9562-4EBB-8E63-BDF036AB081C}" type="datetimeFigureOut">
              <a:rPr lang="es-UY" smtClean="0"/>
              <a:t>5/12/2022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3522-6BB6-4596-B2F5-834442D7D1D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0892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CFE8-9562-4EBB-8E63-BDF036AB081C}" type="datetimeFigureOut">
              <a:rPr lang="es-UY" smtClean="0"/>
              <a:t>5/12/2022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3522-6BB6-4596-B2F5-834442D7D1D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6895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CFE8-9562-4EBB-8E63-BDF036AB081C}" type="datetimeFigureOut">
              <a:rPr lang="es-UY" smtClean="0"/>
              <a:t>5/12/2022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3522-6BB6-4596-B2F5-834442D7D1D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3175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CFE8-9562-4EBB-8E63-BDF036AB081C}" type="datetimeFigureOut">
              <a:rPr lang="es-UY" smtClean="0"/>
              <a:t>5/12/2022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3522-6BB6-4596-B2F5-834442D7D1D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1053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DCFE8-9562-4EBB-8E63-BDF036AB081C}" type="datetimeFigureOut">
              <a:rPr lang="es-UY" smtClean="0"/>
              <a:t>5/12/2022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3522-6BB6-4596-B2F5-834442D7D1D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1082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laneamiento.udelar.edu.u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udelar (1)"/>
          <p:cNvPicPr/>
          <p:nvPr/>
        </p:nvPicPr>
        <p:blipFill>
          <a:blip r:embed="rId2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139"/>
            <a:ext cx="9905999" cy="6856863"/>
          </a:xfrm>
          <a:prstGeom prst="rect">
            <a:avLst/>
          </a:prstGeom>
          <a:noFill/>
          <a:ln>
            <a:noFill/>
          </a:ln>
          <a:effectLst>
            <a:reflection stA="47000" endPos="65000" dist="508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132856"/>
            <a:ext cx="8244408" cy="367240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accent4">
                    <a:lumMod val="75000"/>
                  </a:schemeClr>
                </a:solidFill>
              </a:rPr>
              <a:t>Información con perspectiva de </a:t>
            </a:r>
            <a:r>
              <a:rPr lang="es-ES" sz="3200" b="1" dirty="0" smtClean="0">
                <a:solidFill>
                  <a:schemeClr val="accent4">
                    <a:lumMod val="75000"/>
                  </a:schemeClr>
                </a:solidFill>
              </a:rPr>
              <a:t>género en la Universidad de la República</a:t>
            </a:r>
            <a:br>
              <a:rPr lang="es-ES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s-ES" sz="32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s-ES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s-ES" sz="32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s-ES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</a:rPr>
              <a:t>Dirección General de Planeamiento </a:t>
            </a:r>
            <a:br>
              <a:rPr lang="es-ES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</a:rPr>
              <a:t>Escuela de Verano – Invierno </a:t>
            </a:r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</a:rPr>
              <a:t>24/11/2022</a:t>
            </a:r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s-ES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</a:rPr>
              <a:t>Núcleo de Evaluación Institucional, Planeamiento Estratégico y Gestión Universitaria</a:t>
            </a:r>
            <a:endParaRPr lang="es-UY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7487"/>
            <a:ext cx="792088" cy="123142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9871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0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altLang="es-UY" sz="2400" b="1" dirty="0">
                <a:solidFill>
                  <a:schemeClr val="accent4">
                    <a:lumMod val="75000"/>
                  </a:schemeClr>
                </a:solidFill>
              </a:rPr>
              <a:t>Estudiantes de posgrado</a:t>
            </a:r>
            <a:endParaRPr lang="es-UY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/>
          </p:nvPr>
        </p:nvGraphicFramePr>
        <p:xfrm>
          <a:off x="4860033" y="1340768"/>
          <a:ext cx="3216096" cy="2061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6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9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Identidad de género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% Estudiantes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l" fontAlgn="t"/>
                      <a:r>
                        <a:rPr lang="es-UY" sz="1600" u="none" strike="noStrike" dirty="0">
                          <a:effectLst/>
                        </a:rPr>
                        <a:t>Mujer</a:t>
                      </a:r>
                      <a:endParaRPr lang="es-U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l" fontAlgn="t"/>
                      <a:r>
                        <a:rPr lang="es-UY" sz="1600" u="none" strike="noStrike" dirty="0">
                          <a:effectLst/>
                        </a:rPr>
                        <a:t>Varón</a:t>
                      </a:r>
                      <a:endParaRPr lang="es-U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l" fontAlgn="t"/>
                      <a:r>
                        <a:rPr lang="es-UY" sz="1600" u="none" strike="noStrike" dirty="0">
                          <a:effectLst/>
                        </a:rPr>
                        <a:t>Mujer </a:t>
                      </a:r>
                      <a:r>
                        <a:rPr lang="es-UY" sz="1600" u="none" strike="noStrike" dirty="0" err="1">
                          <a:effectLst/>
                        </a:rPr>
                        <a:t>Trans</a:t>
                      </a:r>
                      <a:endParaRPr lang="es-U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l" fontAlgn="t"/>
                      <a:r>
                        <a:rPr lang="es-UY" sz="1600" u="none" strike="noStrike">
                          <a:effectLst/>
                        </a:rPr>
                        <a:t>Varón Trans</a:t>
                      </a:r>
                      <a:endParaRPr lang="es-UY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l" fontAlgn="t"/>
                      <a:r>
                        <a:rPr lang="es-UY" sz="1600" u="none" strike="noStrike">
                          <a:effectLst/>
                        </a:rPr>
                        <a:t>No definido</a:t>
                      </a:r>
                      <a:endParaRPr lang="es-UY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l" fontAlgn="t"/>
                      <a:r>
                        <a:rPr lang="es-UY" sz="1600" u="none" strike="noStrike" dirty="0">
                          <a:effectLst/>
                        </a:rPr>
                        <a:t>Otra</a:t>
                      </a:r>
                      <a:endParaRPr lang="es-U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l" fontAlgn="t"/>
                      <a:r>
                        <a:rPr lang="es-UY" sz="1600" b="1" u="none" strike="noStrike" dirty="0">
                          <a:effectLst/>
                        </a:rPr>
                        <a:t>Total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4343"/>
            <a:ext cx="792088" cy="123142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44" y="213903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1 Gráfico"/>
          <p:cNvGraphicFramePr>
            <a:graphicFrameLocks/>
          </p:cNvGraphicFramePr>
          <p:nvPr>
            <p:extLst/>
          </p:nvPr>
        </p:nvGraphicFramePr>
        <p:xfrm>
          <a:off x="899592" y="1244189"/>
          <a:ext cx="2976595" cy="243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933B0E4-03C7-ADD8-5BE6-C51C5BD52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24" y="4236300"/>
            <a:ext cx="7145346" cy="20273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BA2826A-7EFD-2D4F-406B-FCA7290D51A3}"/>
              </a:ext>
            </a:extLst>
          </p:cNvPr>
          <p:cNvSpPr txBox="1"/>
          <p:nvPr/>
        </p:nvSpPr>
        <p:spPr>
          <a:xfrm>
            <a:off x="2843808" y="3840504"/>
            <a:ext cx="404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Estudiantes de posgrado por Área y sexo</a:t>
            </a:r>
          </a:p>
        </p:txBody>
      </p:sp>
      <p:sp>
        <p:nvSpPr>
          <p:cNvPr id="14" name="6 CuadroTexto">
            <a:extLst>
              <a:ext uri="{FF2B5EF4-FFF2-40B4-BE49-F238E27FC236}">
                <a16:creationId xmlns:a16="http://schemas.microsoft.com/office/drawing/2014/main" xmlns="" id="{B585D6C0-12E1-7A4D-E96D-505ECEA531D2}"/>
              </a:ext>
            </a:extLst>
          </p:cNvPr>
          <p:cNvSpPr txBox="1"/>
          <p:nvPr/>
        </p:nvSpPr>
        <p:spPr>
          <a:xfrm>
            <a:off x="2838666" y="6421716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/>
              <a:t>Fuente: </a:t>
            </a:r>
            <a:r>
              <a:rPr lang="es-UY" sz="1400" dirty="0" err="1"/>
              <a:t>FormA</a:t>
            </a:r>
            <a:r>
              <a:rPr lang="es-UY" sz="1400" dirty="0"/>
              <a:t>-Estudiantes de Posgrado 2021</a:t>
            </a:r>
          </a:p>
        </p:txBody>
      </p:sp>
    </p:spTree>
    <p:extLst>
      <p:ext uri="{BB962C8B-B14F-4D97-AF65-F5344CB8AC3E}">
        <p14:creationId xmlns:p14="http://schemas.microsoft.com/office/powerpoint/2010/main" val="18948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altLang="es-UY" sz="3000" b="1" dirty="0">
                <a:solidFill>
                  <a:schemeClr val="accent4">
                    <a:lumMod val="75000"/>
                  </a:schemeClr>
                </a:solidFill>
              </a:rPr>
              <a:t>Estudiantes de posgrado</a:t>
            </a:r>
            <a:endParaRPr lang="es-UY" sz="3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15816" y="6336320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/>
              <a:t>Fuente: </a:t>
            </a:r>
            <a:r>
              <a:rPr lang="es-UY" sz="1400" dirty="0" err="1"/>
              <a:t>FormA</a:t>
            </a:r>
            <a:r>
              <a:rPr lang="es-UY" sz="1400" dirty="0"/>
              <a:t>-Estudiantes de Posgrado 2021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4343"/>
            <a:ext cx="792088" cy="123142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44" y="213903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2 Gráfico"/>
          <p:cNvGraphicFramePr>
            <a:graphicFrameLocks/>
          </p:cNvGraphicFramePr>
          <p:nvPr>
            <p:extLst/>
          </p:nvPr>
        </p:nvGraphicFramePr>
        <p:xfrm>
          <a:off x="1403648" y="2348880"/>
          <a:ext cx="6408712" cy="330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878450" y="1729214"/>
            <a:ext cx="558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/>
              <a:t>Porcentaje de estudiantes que realiza tareas de cuidados</a:t>
            </a:r>
          </a:p>
        </p:txBody>
      </p:sp>
    </p:spTree>
    <p:extLst>
      <p:ext uri="{BB962C8B-B14F-4D97-AF65-F5344CB8AC3E}">
        <p14:creationId xmlns:p14="http://schemas.microsoft.com/office/powerpoint/2010/main" val="20073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altLang="es-UY" sz="2800" b="1" dirty="0">
                <a:solidFill>
                  <a:schemeClr val="accent4">
                    <a:lumMod val="75000"/>
                  </a:schemeClr>
                </a:solidFill>
              </a:rPr>
              <a:t>Egresados de grado</a:t>
            </a:r>
            <a:endParaRPr lang="es-UY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1959"/>
            <a:ext cx="792088" cy="123142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8" y="244343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311858" y="128338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/>
              <a:t>Egresos por sexo y Área </a:t>
            </a:r>
            <a:r>
              <a:rPr lang="es-UY" b="1" dirty="0">
                <a:solidFill>
                  <a:srgbClr val="FF0000"/>
                </a:solidFill>
              </a:rPr>
              <a:t> </a:t>
            </a:r>
          </a:p>
          <a:p>
            <a:endParaRPr lang="es-UY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/>
          </p:nvPr>
        </p:nvGraphicFramePr>
        <p:xfrm>
          <a:off x="2483768" y="3507777"/>
          <a:ext cx="3848819" cy="292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59932" y="642947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/>
              <a:t>Fuente: SGAE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F38C1841-921F-9907-BAEC-A66099C087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3608" y="1750308"/>
          <a:ext cx="6984776" cy="1806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4306">
                  <a:extLst>
                    <a:ext uri="{9D8B030D-6E8A-4147-A177-3AD203B41FA5}">
                      <a16:colId xmlns:a16="http://schemas.microsoft.com/office/drawing/2014/main" xmlns="" val="526936667"/>
                    </a:ext>
                  </a:extLst>
                </a:gridCol>
                <a:gridCol w="1235235">
                  <a:extLst>
                    <a:ext uri="{9D8B030D-6E8A-4147-A177-3AD203B41FA5}">
                      <a16:colId xmlns:a16="http://schemas.microsoft.com/office/drawing/2014/main" xmlns="" val="2224777078"/>
                    </a:ext>
                  </a:extLst>
                </a:gridCol>
                <a:gridCol w="1235235">
                  <a:extLst>
                    <a:ext uri="{9D8B030D-6E8A-4147-A177-3AD203B41FA5}">
                      <a16:colId xmlns:a16="http://schemas.microsoft.com/office/drawing/2014/main" xmlns="" val="2060687647"/>
                    </a:ext>
                  </a:extLst>
                </a:gridCol>
              </a:tblGrid>
              <a:tr h="395644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1" u="none" strike="noStrike" dirty="0">
                          <a:effectLst/>
                        </a:rPr>
                        <a:t>Área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u="none" strike="noStrike" dirty="0">
                          <a:effectLst/>
                        </a:rPr>
                        <a:t>varones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u="none" strike="noStrike" dirty="0">
                          <a:effectLst/>
                        </a:rPr>
                        <a:t>mujeres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99941642"/>
                  </a:ext>
                </a:extLst>
              </a:tr>
              <a:tr h="570538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 dirty="0">
                          <a:effectLst/>
                        </a:rPr>
                        <a:t>Tecnologías y Cs. de la Naturaleza y el Hábitat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u="none" strike="noStrike" dirty="0">
                          <a:effectLst/>
                        </a:rPr>
                        <a:t>51,4%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u="none" strike="noStrike" dirty="0">
                          <a:effectLst/>
                        </a:rPr>
                        <a:t>48,6%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36776740"/>
                  </a:ext>
                </a:extLst>
              </a:tr>
              <a:tr h="395644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 dirty="0">
                          <a:effectLst/>
                        </a:rPr>
                        <a:t>Social y Artística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u="none" strike="noStrike" dirty="0">
                          <a:effectLst/>
                        </a:rPr>
                        <a:t>32,9%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u="none" strike="noStrike" dirty="0">
                          <a:effectLst/>
                        </a:rPr>
                        <a:t>67,1%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63264053"/>
                  </a:ext>
                </a:extLst>
              </a:tr>
              <a:tr h="395644"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u="none" strike="noStrike" dirty="0">
                          <a:effectLst/>
                        </a:rPr>
                        <a:t>Salud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u="none" strike="noStrike" dirty="0">
                          <a:effectLst/>
                        </a:rPr>
                        <a:t>24,2%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u="none" strike="noStrike" dirty="0">
                          <a:effectLst/>
                        </a:rPr>
                        <a:t>75,8%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42572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0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192688" cy="720080"/>
          </a:xfrm>
        </p:spPr>
        <p:txBody>
          <a:bodyPr>
            <a:normAutofit/>
          </a:bodyPr>
          <a:lstStyle/>
          <a:p>
            <a:r>
              <a:rPr lang="es-UY" sz="3200" b="1" dirty="0"/>
              <a:t>D</a:t>
            </a:r>
            <a:r>
              <a:rPr lang="es-UY" sz="3200" b="1" dirty="0" smtClean="0"/>
              <a:t>ocentes por sexo</a:t>
            </a:r>
            <a:endParaRPr lang="es-UY" sz="3200" b="1" dirty="0"/>
          </a:p>
        </p:txBody>
      </p:sp>
      <p:graphicFrame>
        <p:nvGraphicFramePr>
          <p:cNvPr id="4" name="6 Gráfico"/>
          <p:cNvGraphicFramePr>
            <a:graphicFrameLocks noGrp="1"/>
          </p:cNvGraphicFramePr>
          <p:nvPr>
            <p:ph idx="1"/>
            <p:extLst/>
          </p:nvPr>
        </p:nvGraphicFramePr>
        <p:xfrm>
          <a:off x="1115616" y="2276872"/>
          <a:ext cx="6923112" cy="363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/>
          </p:nvPr>
        </p:nvGraphicFramePr>
        <p:xfrm>
          <a:off x="1043608" y="6021288"/>
          <a:ext cx="3744416" cy="437322"/>
        </p:xfrm>
        <a:graphic>
          <a:graphicData uri="http://schemas.openxmlformats.org/drawingml/2006/table">
            <a:tbl>
              <a:tblPr/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99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Fuente: Censos de Funcionarios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2000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2009, 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06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SIAP - Sistema Integral de Administración de Personal 04/2021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2815"/>
            <a:ext cx="875318" cy="136081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8" y="384081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2BD8A0-97E8-5E72-944D-441B291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980728"/>
            <a:ext cx="7740352" cy="796950"/>
          </a:xfrm>
        </p:spPr>
        <p:txBody>
          <a:bodyPr>
            <a:normAutofit fontScale="90000"/>
          </a:bodyPr>
          <a:lstStyle/>
          <a:p>
            <a:r>
              <a:rPr lang="es-AR" sz="2400" b="1" dirty="0">
                <a:solidFill>
                  <a:srgbClr val="7030A0"/>
                </a:solidFill>
              </a:rPr>
              <a:t>Evolución de la participación de la mujer </a:t>
            </a:r>
            <a:r>
              <a:rPr lang="es-AR" sz="2400" b="1" dirty="0" smtClean="0">
                <a:solidFill>
                  <a:srgbClr val="7030A0"/>
                </a:solidFill>
              </a:rPr>
              <a:t>docente según </a:t>
            </a:r>
            <a:r>
              <a:rPr lang="es-AR" sz="2400" b="1" dirty="0">
                <a:solidFill>
                  <a:srgbClr val="7030A0"/>
                </a:solidFill>
              </a:rPr>
              <a:t>grado, 2009-2021 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xmlns="" id="{E0DEF779-D21E-7644-0DA0-70EAC32D2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034" y="1915525"/>
            <a:ext cx="6459980" cy="4346136"/>
          </a:xfr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906F88C-66ED-52B7-B693-7F34A8575F23}"/>
              </a:ext>
            </a:extLst>
          </p:cNvPr>
          <p:cNvSpPr txBox="1"/>
          <p:nvPr/>
        </p:nvSpPr>
        <p:spPr>
          <a:xfrm>
            <a:off x="2608962" y="6275585"/>
            <a:ext cx="3926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/>
              <a:t>Fuente: </a:t>
            </a:r>
            <a:r>
              <a:rPr lang="es-AR" sz="1400" dirty="0" err="1"/>
              <a:t>FormA</a:t>
            </a:r>
            <a:r>
              <a:rPr lang="es-AR" sz="1400" dirty="0"/>
              <a:t>-Docente 2021 y censos 2009 y 2015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959"/>
            <a:ext cx="792088" cy="123142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8" y="244343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3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4792" y="599459"/>
            <a:ext cx="5472608" cy="580926"/>
          </a:xfrm>
        </p:spPr>
        <p:txBody>
          <a:bodyPr>
            <a:normAutofit/>
          </a:bodyPr>
          <a:lstStyle/>
          <a:p>
            <a:r>
              <a:rPr lang="es-UY" altLang="es-UY" sz="2800" b="1" dirty="0" smtClean="0">
                <a:solidFill>
                  <a:schemeClr val="accent4">
                    <a:lumMod val="75000"/>
                  </a:schemeClr>
                </a:solidFill>
              </a:rPr>
              <a:t>Docentes</a:t>
            </a:r>
            <a:endParaRPr lang="es-UY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90126" y="3381796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200" b="1" dirty="0"/>
              <a:t>Fuente: </a:t>
            </a:r>
            <a:r>
              <a:rPr lang="es-UY" sz="1200" dirty="0"/>
              <a:t>SIAP, padrón Abril 2021.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55777" y="1240682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/>
              <a:t>Sexo de los docentes de la Udelar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50029" r="30493" b="31989"/>
          <a:stretch>
            <a:fillRect/>
          </a:stretch>
        </p:blipFill>
        <p:spPr bwMode="auto">
          <a:xfrm>
            <a:off x="2051271" y="1526347"/>
            <a:ext cx="5113017" cy="143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92EB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8" t="44173" r="39984" b="49449"/>
          <a:stretch>
            <a:fillRect/>
          </a:stretch>
        </p:blipFill>
        <p:spPr bwMode="auto">
          <a:xfrm>
            <a:off x="3205331" y="3010976"/>
            <a:ext cx="2472315" cy="35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92EB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771801" y="3901419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/>
              <a:t>Identidad de género de los docentes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563888" y="6307216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200" b="1" dirty="0"/>
              <a:t>Fuente: </a:t>
            </a:r>
            <a:r>
              <a:rPr lang="es-UY" sz="1200" dirty="0" err="1"/>
              <a:t>FormA</a:t>
            </a:r>
            <a:r>
              <a:rPr lang="es-UY" sz="1200" dirty="0"/>
              <a:t>-Docente 2021.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943009"/>
              </p:ext>
            </p:extLst>
          </p:nvPr>
        </p:nvGraphicFramePr>
        <p:xfrm>
          <a:off x="2771802" y="4293096"/>
          <a:ext cx="3744414" cy="2274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8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6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UY" sz="1800" b="1" u="none" strike="noStrike" dirty="0">
                          <a:effectLst/>
                        </a:rPr>
                        <a:t>Identidad de género</a:t>
                      </a:r>
                      <a:endParaRPr lang="es-U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800" b="1" u="none" strike="noStrike" dirty="0">
                          <a:effectLst/>
                        </a:rPr>
                        <a:t>% Docentes</a:t>
                      </a:r>
                      <a:endParaRPr lang="es-U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l" fontAlgn="t"/>
                      <a:r>
                        <a:rPr lang="es-UY" sz="1800" u="none" strike="noStrike" dirty="0">
                          <a:effectLst/>
                        </a:rPr>
                        <a:t>Mujer</a:t>
                      </a:r>
                      <a:endParaRPr lang="es-U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55,0%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l" fontAlgn="t"/>
                      <a:r>
                        <a:rPr lang="es-UY" sz="1800" u="none" strike="noStrike" dirty="0">
                          <a:effectLst/>
                        </a:rPr>
                        <a:t>Varón</a:t>
                      </a:r>
                      <a:endParaRPr lang="es-U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44,2%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l" fontAlgn="t"/>
                      <a:r>
                        <a:rPr lang="es-UY" sz="1800" u="none" strike="noStrike" dirty="0">
                          <a:effectLst/>
                        </a:rPr>
                        <a:t>Mujer </a:t>
                      </a:r>
                      <a:r>
                        <a:rPr lang="es-UY" sz="1800" u="none" strike="noStrike" dirty="0" err="1">
                          <a:effectLst/>
                        </a:rPr>
                        <a:t>Trans</a:t>
                      </a:r>
                      <a:endParaRPr lang="es-U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l" fontAlgn="t"/>
                      <a:r>
                        <a:rPr lang="es-UY" sz="1800" u="none" strike="noStrike" dirty="0">
                          <a:effectLst/>
                        </a:rPr>
                        <a:t>Varón </a:t>
                      </a:r>
                      <a:r>
                        <a:rPr lang="es-UY" sz="1800" u="none" strike="noStrike" dirty="0" err="1">
                          <a:effectLst/>
                        </a:rPr>
                        <a:t>Trans</a:t>
                      </a:r>
                      <a:endParaRPr lang="es-U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l" fontAlgn="t"/>
                      <a:r>
                        <a:rPr lang="es-UY" sz="1800" u="none" strike="noStrike">
                          <a:effectLst/>
                        </a:rPr>
                        <a:t>No definido</a:t>
                      </a:r>
                      <a:endParaRPr lang="es-UY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l" fontAlgn="t"/>
                      <a:r>
                        <a:rPr lang="es-UY" sz="1800" u="none" strike="noStrike" dirty="0">
                          <a:effectLst/>
                        </a:rPr>
                        <a:t>Otra</a:t>
                      </a:r>
                      <a:endParaRPr lang="es-U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l" fontAlgn="t"/>
                      <a:r>
                        <a:rPr lang="es-UY" sz="1800" b="1" u="none" strike="noStrike" dirty="0">
                          <a:effectLst/>
                        </a:rPr>
                        <a:t>Total</a:t>
                      </a:r>
                      <a:endParaRPr lang="es-U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2815"/>
            <a:ext cx="875318" cy="136081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8" y="384081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347864" y="6417524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/>
              <a:t>Fuente: </a:t>
            </a:r>
            <a:r>
              <a:rPr lang="es-UY" sz="1400" dirty="0" err="1"/>
              <a:t>FormA</a:t>
            </a:r>
            <a:r>
              <a:rPr lang="es-UY" sz="1400" dirty="0"/>
              <a:t>-Docente 2021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9" t="36485" r="25041" b="15712"/>
          <a:stretch>
            <a:fillRect/>
          </a:stretch>
        </p:blipFill>
        <p:spPr bwMode="auto">
          <a:xfrm>
            <a:off x="2311610" y="3857294"/>
            <a:ext cx="4674304" cy="244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92EB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059832" y="3549517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1600" b="1" dirty="0">
                <a:solidFill>
                  <a:srgbClr val="7030A0"/>
                </a:solidFill>
              </a:rPr>
              <a:t>Cargos docentes por grado según sexo 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2" r="2208" b="13881"/>
          <a:stretch>
            <a:fillRect/>
          </a:stretch>
        </p:blipFill>
        <p:spPr bwMode="auto">
          <a:xfrm>
            <a:off x="1709194" y="1255718"/>
            <a:ext cx="5724128" cy="221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92EB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590430" y="775168"/>
            <a:ext cx="542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>
                <a:solidFill>
                  <a:srgbClr val="7C5BAD"/>
                </a:solidFill>
              </a:rPr>
              <a:t>Tramos de edad por sexo de los docentes de la Udelar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959"/>
            <a:ext cx="792088" cy="123142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8" y="244343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2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085584" cy="854968"/>
          </a:xfrm>
        </p:spPr>
        <p:txBody>
          <a:bodyPr>
            <a:normAutofit fontScale="90000"/>
          </a:bodyPr>
          <a:lstStyle/>
          <a:p>
            <a:r>
              <a:rPr lang="es-MX" sz="2800" b="1" dirty="0"/>
              <a:t>Evolución de la participación femenina en el </a:t>
            </a:r>
            <a:r>
              <a:rPr lang="es-MX" sz="2800" b="1" dirty="0" smtClean="0"/>
              <a:t>régimen </a:t>
            </a:r>
            <a:r>
              <a:rPr lang="es-MX" sz="2800" b="1" dirty="0"/>
              <a:t>de Dedicación Total</a:t>
            </a:r>
          </a:p>
        </p:txBody>
      </p:sp>
      <p:graphicFrame>
        <p:nvGraphicFramePr>
          <p:cNvPr id="4" name="4 Gráfico"/>
          <p:cNvGraphicFramePr>
            <a:graphicFrameLocks noGrp="1"/>
          </p:cNvGraphicFramePr>
          <p:nvPr>
            <p:ph idx="1"/>
            <p:extLst/>
          </p:nvPr>
        </p:nvGraphicFramePr>
        <p:xfrm>
          <a:off x="1331640" y="2348880"/>
          <a:ext cx="6347048" cy="341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2815"/>
            <a:ext cx="875318" cy="136081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8" y="384081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/>
          </p:nvPr>
        </p:nvGraphicFramePr>
        <p:xfrm>
          <a:off x="1331640" y="5877272"/>
          <a:ext cx="3672408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8259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Fuente: Censos de Funcionarios 2000, 2009, 2015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81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</a:rPr>
                        <a:t>Año 2021: SIAP - Padrón Abril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6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959"/>
            <a:ext cx="792088" cy="123142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740" y="244343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B55B8DD3-BCC2-A9FB-3AEB-BBD15561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770" y="712380"/>
            <a:ext cx="5661970" cy="704442"/>
          </a:xfrm>
        </p:spPr>
        <p:txBody>
          <a:bodyPr>
            <a:normAutofit/>
          </a:bodyPr>
          <a:lstStyle/>
          <a:p>
            <a:r>
              <a:rPr lang="es-AR" sz="2000" b="1" dirty="0">
                <a:solidFill>
                  <a:srgbClr val="7030A0"/>
                </a:solidFill>
              </a:rPr>
              <a:t>Evolución de la participación de la mujer en el régimen de DT según </a:t>
            </a:r>
            <a:r>
              <a:rPr lang="es-AR" sz="2000" b="1" dirty="0" smtClean="0">
                <a:solidFill>
                  <a:srgbClr val="7030A0"/>
                </a:solidFill>
              </a:rPr>
              <a:t>grado</a:t>
            </a:r>
            <a:endParaRPr lang="es-AR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7E15101F-F822-0D7A-40BC-7463B073D5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831322"/>
              </p:ext>
            </p:extLst>
          </p:nvPr>
        </p:nvGraphicFramePr>
        <p:xfrm>
          <a:off x="662569" y="1369767"/>
          <a:ext cx="8136903" cy="511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15F34A3-14A3-C076-228A-A980DA47CA0B}"/>
              </a:ext>
            </a:extLst>
          </p:cNvPr>
          <p:cNvSpPr txBox="1"/>
          <p:nvPr/>
        </p:nvSpPr>
        <p:spPr>
          <a:xfrm>
            <a:off x="2860989" y="6459845"/>
            <a:ext cx="3926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/>
              <a:t>Fuente: </a:t>
            </a:r>
            <a:r>
              <a:rPr lang="es-AR" sz="1400" dirty="0" err="1"/>
              <a:t>FormA</a:t>
            </a:r>
            <a:r>
              <a:rPr lang="es-AR" sz="1400" dirty="0"/>
              <a:t>-Docente 2021 y censos 2009 y 2015</a:t>
            </a:r>
          </a:p>
        </p:txBody>
      </p:sp>
    </p:spTree>
    <p:extLst>
      <p:ext uri="{BB962C8B-B14F-4D97-AF65-F5344CB8AC3E}">
        <p14:creationId xmlns:p14="http://schemas.microsoft.com/office/powerpoint/2010/main" val="32471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0" b="25505"/>
          <a:stretch/>
        </p:blipFill>
        <p:spPr bwMode="auto">
          <a:xfrm>
            <a:off x="1979712" y="3677928"/>
            <a:ext cx="5256584" cy="282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17710" r="8056" b="9088"/>
          <a:stretch/>
        </p:blipFill>
        <p:spPr bwMode="auto">
          <a:xfrm>
            <a:off x="1979712" y="906440"/>
            <a:ext cx="4824535" cy="227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173290" y="567886"/>
            <a:ext cx="2797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b="1" dirty="0"/>
              <a:t>Docentes con DT por sexo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959"/>
            <a:ext cx="792088" cy="123142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8" y="244343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952088" y="3501125"/>
            <a:ext cx="3492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/>
              <a:t>Docentes con DT por </a:t>
            </a:r>
            <a:r>
              <a:rPr lang="es-UY" sz="1600" b="1" dirty="0"/>
              <a:t>sexo</a:t>
            </a:r>
            <a:r>
              <a:rPr lang="es-UY" sz="1400" b="1" dirty="0"/>
              <a:t> según </a:t>
            </a:r>
            <a:r>
              <a:rPr lang="es-UY" sz="1600" b="1" dirty="0"/>
              <a:t>grado</a:t>
            </a:r>
          </a:p>
        </p:txBody>
      </p:sp>
      <p:sp>
        <p:nvSpPr>
          <p:cNvPr id="2" name="8 CuadroTexto">
            <a:extLst>
              <a:ext uri="{FF2B5EF4-FFF2-40B4-BE49-F238E27FC236}">
                <a16:creationId xmlns:a16="http://schemas.microsoft.com/office/drawing/2014/main" xmlns="" id="{915F0202-438E-A981-39F8-46DBB5C4A9DE}"/>
              </a:ext>
            </a:extLst>
          </p:cNvPr>
          <p:cNvSpPr txBox="1"/>
          <p:nvPr/>
        </p:nvSpPr>
        <p:spPr>
          <a:xfrm>
            <a:off x="3408921" y="6353371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200" b="1" dirty="0"/>
              <a:t>Fuente: </a:t>
            </a:r>
            <a:r>
              <a:rPr lang="es-UY" sz="1200" dirty="0"/>
              <a:t>SIAP, padrón Abril 2021.</a:t>
            </a:r>
          </a:p>
        </p:txBody>
      </p:sp>
    </p:spTree>
    <p:extLst>
      <p:ext uri="{BB962C8B-B14F-4D97-AF65-F5344CB8AC3E}">
        <p14:creationId xmlns:p14="http://schemas.microsoft.com/office/powerpoint/2010/main" val="12400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1832d418671_0_254"/>
          <p:cNvSpPr txBox="1"/>
          <p:nvPr/>
        </p:nvSpPr>
        <p:spPr>
          <a:xfrm>
            <a:off x="430843" y="1221064"/>
            <a:ext cx="845831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Evolución de los relevamientos en </a:t>
            </a:r>
            <a:r>
              <a:rPr lang="es-AR" sz="2000" b="1" dirty="0" err="1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DGPlan</a:t>
            </a:r>
            <a:r>
              <a:rPr lang="es-AR" sz="2000" b="1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000" b="1" dirty="0" smtClean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s-AR" sz="2000" b="1" dirty="0" err="1" smtClean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Udelar</a:t>
            </a:r>
            <a:r>
              <a:rPr lang="es-AR" sz="2000" b="1" dirty="0" smtClean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    (</a:t>
            </a:r>
            <a:r>
              <a:rPr lang="es-AR" sz="2000" b="1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1960-2015)</a:t>
            </a:r>
            <a:endParaRPr sz="2000" b="1" dirty="0">
              <a:solidFill>
                <a:schemeClr val="accent4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0186"/>
            <a:ext cx="852892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331640" y="2817887"/>
            <a:ext cx="2087563" cy="501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Formulario papel  procesamiento de datos manual</a:t>
            </a:r>
            <a:endParaRPr lang="es-UY" sz="1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s-UY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708325" y="2636912"/>
            <a:ext cx="1655763" cy="43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Procesamiento de datos en PC </a:t>
            </a:r>
            <a:endParaRPr lang="es-UY" sz="1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292725" y="2164416"/>
            <a:ext cx="1511300" cy="477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Lectura de formularios por escáner</a:t>
            </a:r>
            <a:endParaRPr lang="es-UY" sz="1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714504" y="2276872"/>
            <a:ext cx="1385888" cy="43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s-ES" altLang="es-UY" sz="1400" b="1" dirty="0">
                <a:solidFill>
                  <a:srgbClr val="0070C0"/>
                </a:solidFill>
                <a:latin typeface="Calibri" pitchFamily="34" charset="0"/>
              </a:rPr>
              <a:t>Formulario web</a:t>
            </a:r>
            <a:endParaRPr lang="es-UY" altLang="es-UY" sz="14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/>
            <a:endParaRPr lang="es-UY" altLang="es-UY" b="1" dirty="0">
              <a:solidFill>
                <a:srgbClr val="0070C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4624"/>
            <a:ext cx="792088" cy="123142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8" y="260648"/>
            <a:ext cx="1447276" cy="81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1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131840" y="6550223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/>
              <a:t>Fuente: </a:t>
            </a:r>
            <a:r>
              <a:rPr lang="es-UY" sz="1400" dirty="0" err="1"/>
              <a:t>FormA</a:t>
            </a:r>
            <a:r>
              <a:rPr lang="es-UY" sz="1400" dirty="0"/>
              <a:t>-Docente 2021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26143" r="31543" b="21823"/>
          <a:stretch/>
        </p:blipFill>
        <p:spPr bwMode="auto">
          <a:xfrm>
            <a:off x="2644212" y="3667845"/>
            <a:ext cx="3855576" cy="291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583446" y="709353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b="1" dirty="0"/>
              <a:t>Máximo nivel educativo finalizado según sexo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5" y="-45749"/>
            <a:ext cx="792088" cy="12314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8" y="244343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339752" y="3356992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b="1" dirty="0"/>
              <a:t>Docentes que realizan tareas de cuidados según sexo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8952D8C-D6A6-A7EF-A079-6F1D08F82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98" y="1022641"/>
            <a:ext cx="7431584" cy="22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9164" y="1196752"/>
            <a:ext cx="7056784" cy="749247"/>
          </a:xfrm>
        </p:spPr>
        <p:txBody>
          <a:bodyPr>
            <a:normAutofit/>
          </a:bodyPr>
          <a:lstStyle/>
          <a:p>
            <a:r>
              <a:rPr lang="es-MX" sz="2800" b="1" dirty="0"/>
              <a:t>Porcentaje de funcionarios TAS según sexo</a:t>
            </a:r>
            <a:endParaRPr lang="es-UY" sz="2800" b="1" dirty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  <p:extLst/>
          </p:nvPr>
        </p:nvGraphicFramePr>
        <p:xfrm>
          <a:off x="1259632" y="2060848"/>
          <a:ext cx="6779096" cy="312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0" y="71050"/>
            <a:ext cx="792088" cy="123142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8" y="244343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/>
          </p:nvPr>
        </p:nvGraphicFramePr>
        <p:xfrm>
          <a:off x="971600" y="5517232"/>
          <a:ext cx="3744416" cy="437322"/>
        </p:xfrm>
        <a:graphic>
          <a:graphicData uri="http://schemas.openxmlformats.org/drawingml/2006/table">
            <a:tbl>
              <a:tblPr/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998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Fuente: Censos de Funcionarios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2000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2009, 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06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SIAP - Sistema Integral de Administración de Personal 04/2021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6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0363" y="159598"/>
            <a:ext cx="8229600" cy="1143000"/>
          </a:xfrm>
        </p:spPr>
        <p:txBody>
          <a:bodyPr>
            <a:normAutofit/>
          </a:bodyPr>
          <a:lstStyle/>
          <a:p>
            <a:r>
              <a:rPr lang="es-UY" sz="2800" b="1" dirty="0">
                <a:solidFill>
                  <a:schemeClr val="accent4">
                    <a:lumMod val="75000"/>
                  </a:schemeClr>
                </a:solidFill>
              </a:rPr>
              <a:t>Funcionarios TAS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" t="33210" r="44752" b="5251"/>
          <a:stretch/>
        </p:blipFill>
        <p:spPr bwMode="auto">
          <a:xfrm>
            <a:off x="1619672" y="1075863"/>
            <a:ext cx="6300863" cy="458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0" y="71050"/>
            <a:ext cx="792088" cy="123142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8" y="244343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0BD9EE5-A643-E3DB-DE23-36C2E68EE391}"/>
              </a:ext>
            </a:extLst>
          </p:cNvPr>
          <p:cNvSpPr txBox="1"/>
          <p:nvPr/>
        </p:nvSpPr>
        <p:spPr>
          <a:xfrm>
            <a:off x="179512" y="5736494"/>
            <a:ext cx="87849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700" dirty="0" smtClean="0"/>
              <a:t>En </a:t>
            </a:r>
            <a:r>
              <a:rPr lang="es-AR" sz="1700" dirty="0"/>
              <a:t>el mes de </a:t>
            </a:r>
            <a:r>
              <a:rPr lang="es-AR" sz="1700" b="1" dirty="0"/>
              <a:t>julio de 2022 </a:t>
            </a:r>
            <a:r>
              <a:rPr lang="es-AR" sz="1700" dirty="0"/>
              <a:t>comenzó el primer relevamiento </a:t>
            </a:r>
            <a:r>
              <a:rPr lang="es-AR" sz="1700" b="1" dirty="0" err="1"/>
              <a:t>FormA</a:t>
            </a:r>
            <a:r>
              <a:rPr lang="es-AR" sz="1700" b="1" dirty="0"/>
              <a:t>-TAS</a:t>
            </a:r>
            <a:r>
              <a:rPr lang="es-AR" sz="1700" dirty="0"/>
              <a:t>, que incluye módulos sobre características sociodemográficas, cuidados, estudios de grado y posgrado, formación y capacitación, otras ocupaciones, salud y clima laboral, teletrabajo, habilidades digitales e idiomas</a:t>
            </a:r>
            <a:r>
              <a:rPr lang="es-AR" sz="17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75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268760"/>
            <a:ext cx="5277272" cy="494928"/>
          </a:xfrm>
        </p:spPr>
        <p:txBody>
          <a:bodyPr>
            <a:normAutofit fontScale="90000"/>
          </a:bodyPr>
          <a:lstStyle/>
          <a:p>
            <a:r>
              <a:rPr lang="es-UY" sz="3200" b="1" dirty="0" smtClean="0">
                <a:solidFill>
                  <a:schemeClr val="accent4">
                    <a:lumMod val="75000"/>
                  </a:schemeClr>
                </a:solidFill>
              </a:rPr>
              <a:t>Autoridades universitarias</a:t>
            </a:r>
            <a:endParaRPr lang="es-UY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580" y="194928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UY" dirty="0"/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8" y="243294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6541"/>
            <a:ext cx="792088" cy="1231423"/>
          </a:xfrm>
          <a:prstGeom prst="rect">
            <a:avLst/>
          </a:prstGeom>
        </p:spPr>
      </p:pic>
      <p:sp>
        <p:nvSpPr>
          <p:cNvPr id="9" name="2 Proceso alternativo"/>
          <p:cNvSpPr/>
          <p:nvPr/>
        </p:nvSpPr>
        <p:spPr>
          <a:xfrm>
            <a:off x="1494290" y="2240880"/>
            <a:ext cx="2447664" cy="3594612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UY" sz="1100"/>
          </a:p>
        </p:txBody>
      </p:sp>
      <p:sp>
        <p:nvSpPr>
          <p:cNvPr id="10" name="2 Proceso alternativo"/>
          <p:cNvSpPr/>
          <p:nvPr/>
        </p:nvSpPr>
        <p:spPr>
          <a:xfrm>
            <a:off x="4469348" y="2165508"/>
            <a:ext cx="2376264" cy="358448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UY" sz="1100"/>
          </a:p>
        </p:txBody>
      </p:sp>
      <p:sp>
        <p:nvSpPr>
          <p:cNvPr id="11" name="10 CuadroTexto"/>
          <p:cNvSpPr txBox="1"/>
          <p:nvPr/>
        </p:nvSpPr>
        <p:spPr>
          <a:xfrm>
            <a:off x="1691984" y="2407532"/>
            <a:ext cx="17281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/>
              <a:t>Año 2002</a:t>
            </a:r>
          </a:p>
          <a:p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b="1" dirty="0" smtClean="0"/>
              <a:t>13 Facultades</a:t>
            </a:r>
            <a:endParaRPr lang="es-MX" sz="1600" dirty="0"/>
          </a:p>
          <a:p>
            <a:r>
              <a:rPr lang="es-MX" sz="1600" dirty="0" smtClean="0"/>
              <a:t>          2 decanas</a:t>
            </a:r>
            <a:endParaRPr lang="es-MX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b="1" dirty="0"/>
              <a:t>2 Escuelas</a:t>
            </a:r>
          </a:p>
          <a:p>
            <a:r>
              <a:rPr lang="es-MX" sz="1600" dirty="0"/>
              <a:t> </a:t>
            </a:r>
            <a:r>
              <a:rPr lang="es-MX" sz="1600" dirty="0" smtClean="0"/>
              <a:t>        1 directora</a:t>
            </a:r>
            <a:endParaRPr lang="es-MX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b="1" dirty="0"/>
              <a:t>3 Institutos</a:t>
            </a:r>
          </a:p>
          <a:p>
            <a:r>
              <a:rPr lang="es-MX" sz="1600" dirty="0"/>
              <a:t> </a:t>
            </a:r>
            <a:r>
              <a:rPr lang="es-MX" sz="1600" dirty="0" smtClean="0"/>
              <a:t>        1 directora</a:t>
            </a:r>
            <a:endParaRPr lang="es-MX" sz="1600" dirty="0"/>
          </a:p>
          <a:p>
            <a:endParaRPr lang="es-UY" sz="1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571999" y="2407532"/>
            <a:ext cx="2040743" cy="3611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/>
              <a:t>Año 2022</a:t>
            </a:r>
          </a:p>
          <a:p>
            <a:pPr algn="ctr"/>
            <a:endParaRPr lang="es-UY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UY" sz="1600" b="1" dirty="0" smtClean="0"/>
              <a:t>1</a:t>
            </a:r>
            <a:r>
              <a:rPr lang="es-MX" sz="1600" b="1" dirty="0"/>
              <a:t>6 Facultades</a:t>
            </a:r>
          </a:p>
          <a:p>
            <a:r>
              <a:rPr lang="es-MX" sz="1600" dirty="0"/>
              <a:t>         </a:t>
            </a:r>
            <a:r>
              <a:rPr lang="es-MX" sz="1600" dirty="0" smtClean="0"/>
              <a:t>6 decanas</a:t>
            </a:r>
            <a:endParaRPr lang="es-UY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b="1" dirty="0"/>
              <a:t>3 Escuelas</a:t>
            </a:r>
          </a:p>
          <a:p>
            <a:r>
              <a:rPr lang="es-MX" sz="1600" dirty="0" smtClean="0"/>
              <a:t>          3 directoras</a:t>
            </a:r>
            <a:endParaRPr lang="es-MX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b="1" dirty="0"/>
              <a:t>2 Institutos</a:t>
            </a:r>
          </a:p>
          <a:p>
            <a:r>
              <a:rPr lang="es-MX" sz="1600" dirty="0"/>
              <a:t> </a:t>
            </a:r>
            <a:r>
              <a:rPr lang="es-MX" sz="1600" dirty="0" smtClean="0"/>
              <a:t>        1 directora</a:t>
            </a:r>
            <a:endParaRPr lang="es-MX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b="1" dirty="0" smtClean="0"/>
              <a:t>1 Centro Regional</a:t>
            </a:r>
            <a:endParaRPr lang="es-MX" sz="1600" dirty="0" smtClean="0"/>
          </a:p>
          <a:p>
            <a:r>
              <a:rPr lang="es-MX" sz="1600" dirty="0"/>
              <a:t> </a:t>
            </a:r>
            <a:r>
              <a:rPr lang="es-MX" sz="1600" dirty="0" smtClean="0"/>
              <a:t>        1 directora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UY" sz="1600" b="1" dirty="0"/>
              <a:t>4 </a:t>
            </a:r>
            <a:r>
              <a:rPr lang="es-UY" sz="1600" b="1" dirty="0" err="1"/>
              <a:t>Prorrectorados</a:t>
            </a:r>
            <a:r>
              <a:rPr lang="es-UY" sz="1600" b="1" dirty="0"/>
              <a:t> </a:t>
            </a:r>
          </a:p>
          <a:p>
            <a:pPr algn="ctr"/>
            <a:r>
              <a:rPr lang="es-UY" sz="1600" dirty="0"/>
              <a:t>1 </a:t>
            </a:r>
            <a:r>
              <a:rPr lang="es-UY" sz="1600" dirty="0" err="1"/>
              <a:t>Prorrectora</a:t>
            </a:r>
            <a:endParaRPr lang="es-UY" sz="1600" dirty="0"/>
          </a:p>
          <a:p>
            <a:endParaRPr lang="es-MX" sz="1600" dirty="0"/>
          </a:p>
          <a:p>
            <a:endParaRPr lang="es-UY" dirty="0"/>
          </a:p>
        </p:txBody>
      </p:sp>
      <p:cxnSp>
        <p:nvCxnSpPr>
          <p:cNvPr id="16" name="15 Conector angular"/>
          <p:cNvCxnSpPr/>
          <p:nvPr/>
        </p:nvCxnSpPr>
        <p:spPr>
          <a:xfrm flipV="1">
            <a:off x="6120172" y="3071129"/>
            <a:ext cx="1224136" cy="36004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7344308" y="3071129"/>
            <a:ext cx="1692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 smtClean="0">
                <a:solidFill>
                  <a:schemeClr val="accent2">
                    <a:lumMod val="75000"/>
                  </a:schemeClr>
                </a:solidFill>
              </a:rPr>
              <a:t>2 Área Tecnologías</a:t>
            </a:r>
          </a:p>
          <a:p>
            <a:r>
              <a:rPr lang="es-UY" sz="1400" b="1" dirty="0" smtClean="0">
                <a:solidFill>
                  <a:schemeClr val="accent2">
                    <a:lumMod val="75000"/>
                  </a:schemeClr>
                </a:solidFill>
              </a:rPr>
              <a:t>3 Área Social</a:t>
            </a:r>
          </a:p>
          <a:p>
            <a:r>
              <a:rPr lang="es-UY" sz="1400" b="1" dirty="0" smtClean="0">
                <a:solidFill>
                  <a:schemeClr val="accent2">
                    <a:lumMod val="75000"/>
                  </a:schemeClr>
                </a:solidFill>
              </a:rPr>
              <a:t>1 Área Salud</a:t>
            </a:r>
            <a:endParaRPr lang="es-UY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" name="11 Conector angular"/>
          <p:cNvCxnSpPr/>
          <p:nvPr/>
        </p:nvCxnSpPr>
        <p:spPr>
          <a:xfrm rot="10800000">
            <a:off x="528387" y="3071129"/>
            <a:ext cx="1152128" cy="2160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6498" y="2356283"/>
            <a:ext cx="181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 smtClean="0">
                <a:solidFill>
                  <a:schemeClr val="accent2">
                    <a:lumMod val="75000"/>
                  </a:schemeClr>
                </a:solidFill>
              </a:rPr>
              <a:t>1 Área Tecnologías</a:t>
            </a:r>
          </a:p>
          <a:p>
            <a:r>
              <a:rPr lang="es-UY" sz="1400" b="1" dirty="0" smtClean="0">
                <a:solidFill>
                  <a:schemeClr val="accent2">
                    <a:lumMod val="75000"/>
                  </a:schemeClr>
                </a:solidFill>
              </a:rPr>
              <a:t>1 Área Salud</a:t>
            </a:r>
            <a:endParaRPr lang="es-UY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80514" y="6237312"/>
            <a:ext cx="5792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 smtClean="0"/>
              <a:t>Desde 1849 los rectores de la </a:t>
            </a:r>
            <a:r>
              <a:rPr lang="es-UY" b="1" dirty="0" err="1" smtClean="0"/>
              <a:t>Udelar</a:t>
            </a:r>
            <a:r>
              <a:rPr lang="es-UY" b="1" dirty="0" smtClean="0"/>
              <a:t> han sido varones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3851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96230"/>
            <a:ext cx="8229600" cy="1143000"/>
          </a:xfrm>
        </p:spPr>
        <p:txBody>
          <a:bodyPr/>
          <a:lstStyle/>
          <a:p>
            <a:r>
              <a:rPr lang="es-UY" sz="3200" b="1" dirty="0" smtClean="0"/>
              <a:t>Cogobierno</a:t>
            </a:r>
            <a:r>
              <a:rPr lang="es-UY" dirty="0" smtClean="0"/>
              <a:t>          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536256"/>
              </p:ext>
            </p:extLst>
          </p:nvPr>
        </p:nvGraphicFramePr>
        <p:xfrm>
          <a:off x="899593" y="1988837"/>
          <a:ext cx="7128793" cy="3600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1237">
                  <a:extLst>
                    <a:ext uri="{9D8B030D-6E8A-4147-A177-3AD203B41FA5}">
                      <a16:colId xmlns:a16="http://schemas.microsoft.com/office/drawing/2014/main" xmlns="" val="1663318423"/>
                    </a:ext>
                  </a:extLst>
                </a:gridCol>
                <a:gridCol w="1582222">
                  <a:extLst>
                    <a:ext uri="{9D8B030D-6E8A-4147-A177-3AD203B41FA5}">
                      <a16:colId xmlns:a16="http://schemas.microsoft.com/office/drawing/2014/main" xmlns="" val="4227633047"/>
                    </a:ext>
                  </a:extLst>
                </a:gridCol>
                <a:gridCol w="1450370">
                  <a:extLst>
                    <a:ext uri="{9D8B030D-6E8A-4147-A177-3AD203B41FA5}">
                      <a16:colId xmlns:a16="http://schemas.microsoft.com/office/drawing/2014/main" xmlns="" val="1113022783"/>
                    </a:ext>
                  </a:extLst>
                </a:gridCol>
                <a:gridCol w="1634964">
                  <a:extLst>
                    <a:ext uri="{9D8B030D-6E8A-4147-A177-3AD203B41FA5}">
                      <a16:colId xmlns:a16="http://schemas.microsoft.com/office/drawing/2014/main" xmlns="" val="3892912619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</a:rPr>
                        <a:t>CDC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 smtClean="0">
                          <a:effectLst/>
                        </a:rPr>
                        <a:t>Titulares 2022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8564035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 smtClean="0">
                          <a:effectLst/>
                        </a:rPr>
                        <a:t>Orden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>
                          <a:effectLst/>
                        </a:rPr>
                        <a:t>varón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</a:rPr>
                        <a:t>mujer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</a:rPr>
                        <a:t>total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739461360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effectLst/>
                        </a:rPr>
                        <a:t>Docente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u="none" strike="noStrike" dirty="0">
                          <a:effectLst/>
                        </a:rPr>
                        <a:t>2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u="none" strike="noStrike">
                          <a:effectLst/>
                        </a:rPr>
                        <a:t>1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u="none" strike="noStrike">
                          <a:effectLst/>
                        </a:rPr>
                        <a:t>3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89698199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effectLst/>
                        </a:rPr>
                        <a:t>Egresados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u="none" strike="noStrike" dirty="0">
                          <a:effectLst/>
                        </a:rPr>
                        <a:t>1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u="none" strike="noStrike" dirty="0">
                          <a:effectLst/>
                        </a:rPr>
                        <a:t>2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u="none" strike="noStrike">
                          <a:effectLst/>
                        </a:rPr>
                        <a:t>3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496172778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effectLst/>
                        </a:rPr>
                        <a:t>Estudiantes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u="none" strike="noStrike" dirty="0">
                          <a:effectLst/>
                        </a:rPr>
                        <a:t>1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u="none" strike="noStrike" dirty="0">
                          <a:effectLst/>
                        </a:rPr>
                        <a:t>2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u="none" strike="noStrike">
                          <a:effectLst/>
                        </a:rPr>
                        <a:t>3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448723378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>
                          <a:effectLst/>
                        </a:rPr>
                        <a:t>Total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u="none" strike="noStrike">
                          <a:effectLst/>
                        </a:rPr>
                        <a:t>4</a:t>
                      </a:r>
                      <a:endParaRPr lang="es-MX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u="none" strike="noStrike" dirty="0">
                          <a:effectLst/>
                        </a:rPr>
                        <a:t>5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1" u="none" strike="noStrike" dirty="0">
                          <a:effectLst/>
                        </a:rPr>
                        <a:t>9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541186273"/>
                  </a:ext>
                </a:extLst>
              </a:tr>
            </a:tbl>
          </a:graphicData>
        </a:graphic>
      </p:graphicFrame>
      <p:pic>
        <p:nvPicPr>
          <p:cNvPr id="5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821365" cy="85129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46" y="384081"/>
            <a:ext cx="1320733" cy="74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3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9547" y="1268760"/>
            <a:ext cx="8229600" cy="1143000"/>
          </a:xfrm>
        </p:spPr>
        <p:txBody>
          <a:bodyPr>
            <a:normAutofit/>
          </a:bodyPr>
          <a:lstStyle/>
          <a:p>
            <a:r>
              <a:rPr lang="es-UY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Mejoras a incorporar</a:t>
            </a:r>
            <a:endParaRPr lang="es-UY" sz="2400" b="1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9547" y="2060848"/>
            <a:ext cx="8712968" cy="4525963"/>
          </a:xfrm>
        </p:spPr>
        <p:txBody>
          <a:bodyPr>
            <a:normAutofit/>
          </a:bodyPr>
          <a:lstStyle/>
          <a:p>
            <a:r>
              <a:rPr lang="es-UY" sz="2000" b="1" dirty="0" err="1"/>
              <a:t>FormA</a:t>
            </a:r>
            <a:r>
              <a:rPr lang="es-UY" sz="2000" b="1" dirty="0"/>
              <a:t>-Estudiantes:</a:t>
            </a:r>
          </a:p>
          <a:p>
            <a:pPr marL="0" indent="0">
              <a:buNone/>
            </a:pPr>
            <a:r>
              <a:rPr lang="es-UY" sz="2000" dirty="0"/>
              <a:t> Se incorpora la pregunta de género en 2020 y las preguntas de cuidados en 2021</a:t>
            </a:r>
          </a:p>
          <a:p>
            <a:r>
              <a:rPr lang="es-UY" sz="2000" b="1" dirty="0" err="1"/>
              <a:t>FormA</a:t>
            </a:r>
            <a:r>
              <a:rPr lang="es-UY" sz="2000" b="1" dirty="0"/>
              <a:t>-Docente: </a:t>
            </a:r>
          </a:p>
          <a:p>
            <a:pPr marL="0" indent="0">
              <a:buNone/>
            </a:pPr>
            <a:r>
              <a:rPr lang="es-UY" sz="2000" dirty="0"/>
              <a:t>Comienza en 2021 con ambas preguntas</a:t>
            </a:r>
          </a:p>
          <a:p>
            <a:r>
              <a:rPr lang="es-UY" sz="2000" b="1" dirty="0" err="1"/>
              <a:t>FormA</a:t>
            </a:r>
            <a:r>
              <a:rPr lang="es-UY" sz="2000" b="1" dirty="0"/>
              <a:t>-TAS:</a:t>
            </a:r>
          </a:p>
          <a:p>
            <a:pPr marL="0" indent="0">
              <a:buNone/>
            </a:pPr>
            <a:r>
              <a:rPr lang="es-UY" sz="2000" dirty="0"/>
              <a:t>Comienza en 2022 con ambas preguntas</a:t>
            </a:r>
          </a:p>
          <a:p>
            <a:pPr marL="0" indent="0">
              <a:buNone/>
            </a:pPr>
            <a:endParaRPr lang="es-UY" sz="2000" dirty="0"/>
          </a:p>
          <a:p>
            <a:pPr marL="0" indent="0">
              <a:buNone/>
            </a:pPr>
            <a:r>
              <a:rPr lang="es-UY" sz="2000" dirty="0"/>
              <a:t>A partir del segundo relevamiento </a:t>
            </a:r>
            <a:r>
              <a:rPr lang="es-UY" sz="2000" dirty="0" err="1"/>
              <a:t>FormA</a:t>
            </a:r>
            <a:r>
              <a:rPr lang="es-UY" sz="2000" dirty="0"/>
              <a:t>-Docente(2023) se incorporarán nuevas preguntas sobre cuidados y género, las que serán incluidas en los </a:t>
            </a:r>
            <a:r>
              <a:rPr lang="es-UY" sz="2000" dirty="0" err="1"/>
              <a:t>FormA</a:t>
            </a:r>
            <a:r>
              <a:rPr lang="es-UY" sz="2000" dirty="0"/>
              <a:t>-Estudiantes de grado y posgrado, </a:t>
            </a:r>
            <a:r>
              <a:rPr lang="es-UY" sz="2000" dirty="0" err="1"/>
              <a:t>FormA</a:t>
            </a:r>
            <a:r>
              <a:rPr lang="es-UY" sz="2000" dirty="0"/>
              <a:t>-Egreso y </a:t>
            </a:r>
            <a:r>
              <a:rPr lang="es-UY" sz="2000" dirty="0" err="1"/>
              <a:t>FormA</a:t>
            </a:r>
            <a:r>
              <a:rPr lang="es-UY" sz="2000" dirty="0"/>
              <a:t>-TAS a partir 2024.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1959"/>
            <a:ext cx="875318" cy="136081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8" y="384081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2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/>
              <a:t>Rendición de Cuentas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5323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UY" b="1" i="1" dirty="0"/>
              <a:t>Informe Políticas de Igualdad de género </a:t>
            </a:r>
          </a:p>
          <a:p>
            <a:pPr marL="0" indent="0">
              <a:buNone/>
            </a:pPr>
            <a:r>
              <a:rPr lang="es-UY" sz="2800" dirty="0" smtClean="0"/>
              <a:t>Desde 2018 – reporta información en forma anual desde 2015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800" dirty="0" smtClean="0"/>
              <a:t>Resumen </a:t>
            </a:r>
            <a:r>
              <a:rPr lang="es-MX" sz="2800" dirty="0"/>
              <a:t>de los principales hitos relacionados con las políticas de igualdad de género llevadas adelante por </a:t>
            </a:r>
            <a:r>
              <a:rPr lang="es-MX" sz="2800" dirty="0" smtClean="0"/>
              <a:t>la </a:t>
            </a:r>
            <a:r>
              <a:rPr lang="es-MX" sz="2800" dirty="0" err="1" smtClean="0"/>
              <a:t>Udelar</a:t>
            </a:r>
            <a:endParaRPr lang="es-MX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MX" sz="2800" dirty="0" smtClean="0"/>
              <a:t>Acciones </a:t>
            </a:r>
            <a:r>
              <a:rPr lang="es-MX" sz="2800" dirty="0"/>
              <a:t>realizadas por las diferentes </a:t>
            </a:r>
            <a:r>
              <a:rPr lang="es-MX" sz="2800" dirty="0" smtClean="0"/>
              <a:t>Servicios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UY" sz="2800" dirty="0" smtClean="0"/>
              <a:t>CAEG – Servicios – </a:t>
            </a:r>
            <a:r>
              <a:rPr lang="es-UY" sz="2800" dirty="0" err="1" smtClean="0"/>
              <a:t>DGPlan</a:t>
            </a:r>
            <a:r>
              <a:rPr lang="es-UY" sz="2800" dirty="0" smtClean="0"/>
              <a:t> - CPP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UY" sz="2800" dirty="0" smtClean="0"/>
              <a:t>Aprobación: Consejo Directivo Central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0" y="71050"/>
            <a:ext cx="792088" cy="123142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40" y="90076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0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75EAAF2-841A-9D8E-B60B-12B9642B5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2584939"/>
            <a:ext cx="7913077" cy="3333751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                              </a:t>
            </a:r>
            <a:r>
              <a:rPr lang="es-AR" b="1" dirty="0" smtClean="0"/>
              <a:t>Muchas gracias</a:t>
            </a:r>
          </a:p>
          <a:p>
            <a:pPr marL="0" indent="0" algn="ctr">
              <a:buNone/>
            </a:pPr>
            <a:endParaRPr lang="es-AR" b="1" dirty="0" smtClean="0"/>
          </a:p>
          <a:p>
            <a:pPr marL="0" indent="0" algn="ctr">
              <a:buNone/>
            </a:pPr>
            <a:r>
              <a:rPr lang="es-AR" b="1" dirty="0" smtClean="0"/>
              <a:t>Alba </a:t>
            </a:r>
            <a:r>
              <a:rPr lang="es-AR" b="1" dirty="0" err="1" smtClean="0"/>
              <a:t>Porrini</a:t>
            </a:r>
            <a:endParaRPr lang="es-AR" b="1" dirty="0" smtClean="0"/>
          </a:p>
          <a:p>
            <a:pPr marL="0" indent="0">
              <a:buNone/>
            </a:pPr>
            <a:endParaRPr lang="es-AR" sz="4062" b="1" dirty="0"/>
          </a:p>
          <a:p>
            <a:pPr marL="0" indent="0">
              <a:buNone/>
            </a:pPr>
            <a:r>
              <a:rPr lang="es-AR" sz="2585" b="1" dirty="0">
                <a:hlinkClick r:id="rId2"/>
              </a:rPr>
              <a:t>https://planeamiento.udelar.edu.uy/</a:t>
            </a:r>
            <a:endParaRPr lang="es-AR" sz="2585" b="1" dirty="0"/>
          </a:p>
          <a:p>
            <a:pPr marL="0" indent="0">
              <a:buNone/>
            </a:pPr>
            <a:endParaRPr lang="es-AR" sz="2585" b="1" dirty="0"/>
          </a:p>
          <a:p>
            <a:pPr marL="0" indent="0">
              <a:buNone/>
            </a:pPr>
            <a:endParaRPr lang="es-AR" sz="4062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ECBB0A9-3BE7-F7FA-C065-47FA89270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96" y="546797"/>
            <a:ext cx="1549018" cy="86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821365" cy="8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4056" y="2212697"/>
            <a:ext cx="8496944" cy="4249389"/>
          </a:xfrm>
        </p:spPr>
        <p:txBody>
          <a:bodyPr>
            <a:normAutofit fontScale="92500" lnSpcReduction="10000"/>
          </a:bodyPr>
          <a:lstStyle/>
          <a:p>
            <a:pPr marL="0" lvl="1" indent="0" algn="ctr">
              <a:spcBef>
                <a:spcPct val="0"/>
              </a:spcBef>
              <a:buNone/>
              <a:defRPr/>
            </a:pPr>
            <a:r>
              <a:rPr lang="es-UY" sz="2400" b="1" dirty="0">
                <a:latin typeface="+mj-lt"/>
                <a:ea typeface="+mj-ea"/>
                <a:cs typeface="+mj-cs"/>
              </a:rPr>
              <a:t>El Proyecto </a:t>
            </a:r>
            <a:r>
              <a:rPr lang="es-UY" sz="2400" b="1" dirty="0" err="1">
                <a:latin typeface="+mj-lt"/>
                <a:ea typeface="+mj-ea"/>
                <a:cs typeface="+mj-cs"/>
              </a:rPr>
              <a:t>FormA</a:t>
            </a:r>
            <a:r>
              <a:rPr lang="es-UY" sz="2400" b="1" dirty="0">
                <a:latin typeface="+mj-lt"/>
                <a:ea typeface="+mj-ea"/>
                <a:cs typeface="+mj-cs"/>
              </a:rPr>
              <a:t> implica:</a:t>
            </a:r>
          </a:p>
          <a:p>
            <a:pPr marL="0" lvl="1" indent="0">
              <a:buNone/>
              <a:defRPr/>
            </a:pPr>
            <a:endParaRPr lang="es-UY" sz="2400" u="sng" dirty="0"/>
          </a:p>
          <a:p>
            <a:pPr marL="0" lvl="1" indent="0">
              <a:buNone/>
              <a:defRPr/>
            </a:pPr>
            <a:r>
              <a:rPr lang="es-UY" sz="2300" dirty="0"/>
              <a:t>	Nueva estrategia de gestión de </a:t>
            </a:r>
            <a:r>
              <a:rPr lang="es-UY" sz="2300" dirty="0" smtClean="0"/>
              <a:t>datos</a:t>
            </a:r>
            <a:endParaRPr lang="es-UY" sz="2300" dirty="0"/>
          </a:p>
          <a:p>
            <a:pPr marL="0" lvl="1" indent="0" algn="just">
              <a:buNone/>
              <a:defRPr/>
            </a:pPr>
            <a:endParaRPr lang="es-UY" sz="2300" dirty="0"/>
          </a:p>
          <a:p>
            <a:pPr marL="0" lvl="1" indent="0" algn="just">
              <a:buNone/>
              <a:defRPr/>
            </a:pPr>
            <a:r>
              <a:rPr lang="es-UY" sz="2300" dirty="0"/>
              <a:t>	Mejora continua de los procesos de capturas de </a:t>
            </a:r>
            <a:r>
              <a:rPr lang="es-UY" sz="2300" dirty="0" smtClean="0"/>
              <a:t>datos</a:t>
            </a:r>
            <a:endParaRPr lang="es-UY" sz="2300" dirty="0"/>
          </a:p>
          <a:p>
            <a:pPr marL="0" lvl="1" indent="0" algn="just">
              <a:buNone/>
              <a:defRPr/>
            </a:pPr>
            <a:r>
              <a:rPr lang="es-UY" sz="2300" dirty="0"/>
              <a:t>	</a:t>
            </a:r>
          </a:p>
          <a:p>
            <a:pPr marL="0" lvl="1" indent="0" algn="just">
              <a:buNone/>
              <a:defRPr/>
            </a:pPr>
            <a:r>
              <a:rPr lang="es-UY" sz="2300" dirty="0"/>
              <a:t>	Relevamientos continuos de carácter </a:t>
            </a:r>
            <a:r>
              <a:rPr lang="es-UY" sz="2300" dirty="0" smtClean="0"/>
              <a:t>longitudinal</a:t>
            </a:r>
            <a:endParaRPr lang="es-UY" sz="2300" dirty="0"/>
          </a:p>
          <a:p>
            <a:pPr marL="0" lvl="1" indent="0" algn="just">
              <a:buNone/>
              <a:defRPr/>
            </a:pPr>
            <a:endParaRPr lang="es-UY" sz="2300" dirty="0" smtClean="0"/>
          </a:p>
          <a:p>
            <a:pPr marL="0" lvl="1" indent="0" algn="just">
              <a:buNone/>
              <a:defRPr/>
            </a:pPr>
            <a:r>
              <a:rPr lang="es-UY" sz="2300" dirty="0" smtClean="0"/>
              <a:t>	Unificar </a:t>
            </a:r>
            <a:r>
              <a:rPr lang="es-UY" sz="2300" dirty="0"/>
              <a:t>distintos tipos de </a:t>
            </a:r>
            <a:r>
              <a:rPr lang="es-UY" sz="2300" dirty="0" smtClean="0"/>
              <a:t>relevamientos </a:t>
            </a:r>
          </a:p>
          <a:p>
            <a:pPr marL="0" lvl="1" indent="0" algn="just">
              <a:buNone/>
              <a:defRPr/>
            </a:pPr>
            <a:endParaRPr lang="es-UY" sz="2300" dirty="0" smtClean="0"/>
          </a:p>
          <a:p>
            <a:pPr marL="0" lvl="1" indent="0" algn="just">
              <a:buNone/>
              <a:defRPr/>
            </a:pPr>
            <a:r>
              <a:rPr lang="es-UY" sz="2300" dirty="0"/>
              <a:t>	Disponer de información </a:t>
            </a:r>
            <a:r>
              <a:rPr lang="es-UY" sz="2300" dirty="0" smtClean="0"/>
              <a:t>oportuna para la toma de decisiones</a:t>
            </a:r>
            <a:endParaRPr lang="es-UY" sz="2300" dirty="0"/>
          </a:p>
          <a:p>
            <a:pPr marL="0" indent="0">
              <a:buNone/>
            </a:pPr>
            <a:endParaRPr lang="es-UY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80" y="51959"/>
            <a:ext cx="875318" cy="136081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9040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6197" y="2924944"/>
            <a:ext cx="233435" cy="42833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6197" y="3645024"/>
            <a:ext cx="233435" cy="42833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6197" y="4337392"/>
            <a:ext cx="233435" cy="42833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6197" y="5733256"/>
            <a:ext cx="233435" cy="42833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6197" y="5013176"/>
            <a:ext cx="233435" cy="42833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83568" y="1457610"/>
            <a:ext cx="831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accent4">
                    <a:lumMod val="75000"/>
                  </a:schemeClr>
                </a:solidFill>
              </a:rPr>
              <a:t>Formularios </a:t>
            </a:r>
            <a:r>
              <a:rPr lang="es-UY" sz="2400" b="1" dirty="0" err="1" smtClean="0">
                <a:solidFill>
                  <a:schemeClr val="accent4">
                    <a:lumMod val="75000"/>
                  </a:schemeClr>
                </a:solidFill>
              </a:rPr>
              <a:t>autogestionados</a:t>
            </a:r>
            <a:r>
              <a:rPr lang="es-UY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UY" sz="2400" b="1" dirty="0" err="1" smtClean="0">
                <a:solidFill>
                  <a:schemeClr val="accent4">
                    <a:lumMod val="75000"/>
                  </a:schemeClr>
                </a:solidFill>
              </a:rPr>
              <a:t>FormA</a:t>
            </a:r>
            <a:r>
              <a:rPr lang="es-UY" sz="2400" b="1" dirty="0" smtClean="0">
                <a:solidFill>
                  <a:schemeClr val="accent4">
                    <a:lumMod val="75000"/>
                  </a:schemeClr>
                </a:solidFill>
              </a:rPr>
              <a:t> - relevamientos continuos</a:t>
            </a:r>
            <a:endParaRPr lang="es-UY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6" name="Google Shape;1916;g181924d3ed1_0_0"/>
          <p:cNvGrpSpPr/>
          <p:nvPr/>
        </p:nvGrpSpPr>
        <p:grpSpPr>
          <a:xfrm>
            <a:off x="466162" y="2644825"/>
            <a:ext cx="2282791" cy="2138326"/>
            <a:chOff x="466173" y="1983669"/>
            <a:chExt cx="2282848" cy="1603785"/>
          </a:xfrm>
        </p:grpSpPr>
        <p:sp>
          <p:nvSpPr>
            <p:cNvPr id="1917" name="Google Shape;1917;g181924d3ed1_0_0"/>
            <p:cNvSpPr/>
            <p:nvPr/>
          </p:nvSpPr>
          <p:spPr>
            <a:xfrm>
              <a:off x="902781" y="3080265"/>
              <a:ext cx="15345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g181924d3ed1_0_0"/>
            <p:cNvSpPr txBox="1"/>
            <p:nvPr/>
          </p:nvSpPr>
          <p:spPr>
            <a:xfrm>
              <a:off x="466173" y="3216054"/>
              <a:ext cx="871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AR" sz="1600" b="1" dirty="0">
                  <a:latin typeface="Roboto"/>
                  <a:ea typeface="Roboto"/>
                  <a:cs typeface="Roboto"/>
                  <a:sym typeface="Roboto"/>
                </a:rPr>
                <a:t>2018</a:t>
              </a:r>
              <a:endParaRPr sz="16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919" name="Google Shape;1919;g181924d3ed1_0_0"/>
            <p:cNvGrpSpPr/>
            <p:nvPr/>
          </p:nvGrpSpPr>
          <p:grpSpPr>
            <a:xfrm>
              <a:off x="851208" y="2800855"/>
              <a:ext cx="92400" cy="411825"/>
              <a:chOff x="845575" y="2563700"/>
              <a:chExt cx="92400" cy="411825"/>
            </a:xfrm>
          </p:grpSpPr>
          <p:cxnSp>
            <p:nvCxnSpPr>
              <p:cNvPr id="1920" name="Google Shape;1920;g181924d3ed1_0_0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921" name="Google Shape;1921;g181924d3ed1_0_0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922" name="Google Shape;1922;g181924d3ed1_0_0"/>
            <p:cNvSpPr txBox="1"/>
            <p:nvPr/>
          </p:nvSpPr>
          <p:spPr>
            <a:xfrm>
              <a:off x="725814" y="1983669"/>
              <a:ext cx="2023207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2100"/>
                </a:spcBef>
                <a:spcAft>
                  <a:spcPts val="2100"/>
                </a:spcAft>
                <a:buNone/>
              </a:pPr>
              <a:r>
                <a:rPr lang="es-AR" sz="1400" b="1" dirty="0" err="1" smtClean="0">
                  <a:latin typeface="Roboto"/>
                  <a:ea typeface="Roboto"/>
                  <a:cs typeface="Roboto"/>
                  <a:sym typeface="Roboto"/>
                </a:rPr>
                <a:t>FormA</a:t>
              </a:r>
              <a:r>
                <a:rPr lang="es-AR" sz="1400" b="1" dirty="0">
                  <a:latin typeface="Roboto"/>
                  <a:ea typeface="Roboto"/>
                  <a:cs typeface="Roboto"/>
                  <a:sym typeface="Roboto"/>
                </a:rPr>
                <a:t>-</a:t>
              </a:r>
              <a:r>
                <a:rPr lang="es-AR" sz="1400" b="1" dirty="0" smtClean="0">
                  <a:latin typeface="Roboto"/>
                  <a:ea typeface="Roboto"/>
                  <a:cs typeface="Roboto"/>
                  <a:sym typeface="Roboto"/>
                </a:rPr>
                <a:t>Estudiantes</a:t>
              </a:r>
              <a:endParaRPr sz="14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23" name="Google Shape;1923;g181924d3ed1_0_0"/>
          <p:cNvGrpSpPr/>
          <p:nvPr/>
        </p:nvGrpSpPr>
        <p:grpSpPr>
          <a:xfrm>
            <a:off x="2071653" y="3604426"/>
            <a:ext cx="2500233" cy="2310775"/>
            <a:chOff x="2071705" y="2703387"/>
            <a:chExt cx="2500294" cy="1733124"/>
          </a:xfrm>
        </p:grpSpPr>
        <p:sp>
          <p:nvSpPr>
            <p:cNvPr id="1924" name="Google Shape;1924;g181924d3ed1_0_0"/>
            <p:cNvSpPr/>
            <p:nvPr/>
          </p:nvSpPr>
          <p:spPr>
            <a:xfrm>
              <a:off x="2437281" y="3080265"/>
              <a:ext cx="15345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g181924d3ed1_0_0"/>
            <p:cNvSpPr txBox="1"/>
            <p:nvPr/>
          </p:nvSpPr>
          <p:spPr>
            <a:xfrm>
              <a:off x="2323951" y="3492711"/>
              <a:ext cx="2248048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AR" sz="1600" b="1" dirty="0" err="1">
                  <a:latin typeface="Roboto"/>
                  <a:ea typeface="Roboto"/>
                  <a:cs typeface="Roboto"/>
                  <a:sym typeface="Roboto"/>
                </a:rPr>
                <a:t>FormA</a:t>
              </a:r>
              <a:r>
                <a:rPr lang="es-AR" sz="1600" b="1" dirty="0">
                  <a:latin typeface="Roboto"/>
                  <a:ea typeface="Roboto"/>
                  <a:cs typeface="Roboto"/>
                  <a:sym typeface="Roboto"/>
                </a:rPr>
                <a:t>-Posgrado</a:t>
              </a:r>
              <a:endParaRPr sz="16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6" name="Google Shape;1926;g181924d3ed1_0_0"/>
            <p:cNvSpPr txBox="1"/>
            <p:nvPr/>
          </p:nvSpPr>
          <p:spPr>
            <a:xfrm>
              <a:off x="2071705" y="2703387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AR" sz="1600" b="1" dirty="0">
                  <a:latin typeface="Roboto"/>
                  <a:ea typeface="Roboto"/>
                  <a:cs typeface="Roboto"/>
                  <a:sym typeface="Roboto"/>
                </a:rPr>
                <a:t>2019</a:t>
              </a:r>
              <a:endParaRPr sz="16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927" name="Google Shape;1927;g181924d3ed1_0_0"/>
            <p:cNvGrpSpPr/>
            <p:nvPr/>
          </p:nvGrpSpPr>
          <p:grpSpPr>
            <a:xfrm rot="10800000">
              <a:off x="2395183" y="3080258"/>
              <a:ext cx="92400" cy="411825"/>
              <a:chOff x="2070100" y="2563700"/>
              <a:chExt cx="92400" cy="411825"/>
            </a:xfrm>
          </p:grpSpPr>
          <p:cxnSp>
            <p:nvCxnSpPr>
              <p:cNvPr id="1928" name="Google Shape;1928;g181924d3ed1_0_0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929" name="Google Shape;1929;g181924d3ed1_0_0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0" name="Google Shape;1930;g181924d3ed1_0_0"/>
          <p:cNvGrpSpPr/>
          <p:nvPr/>
        </p:nvGrpSpPr>
        <p:grpSpPr>
          <a:xfrm>
            <a:off x="3642816" y="2624545"/>
            <a:ext cx="1950398" cy="2158593"/>
            <a:chOff x="3642907" y="1968458"/>
            <a:chExt cx="1950448" cy="1618985"/>
          </a:xfrm>
        </p:grpSpPr>
        <p:sp>
          <p:nvSpPr>
            <p:cNvPr id="1931" name="Google Shape;1931;g181924d3ed1_0_0"/>
            <p:cNvSpPr/>
            <p:nvPr/>
          </p:nvSpPr>
          <p:spPr>
            <a:xfrm>
              <a:off x="3971778" y="3080265"/>
              <a:ext cx="15345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2" name="Google Shape;1932;g181924d3ed1_0_0"/>
            <p:cNvGrpSpPr/>
            <p:nvPr/>
          </p:nvGrpSpPr>
          <p:grpSpPr>
            <a:xfrm>
              <a:off x="3924544" y="2800855"/>
              <a:ext cx="92400" cy="411825"/>
              <a:chOff x="845575" y="2563700"/>
              <a:chExt cx="92400" cy="411825"/>
            </a:xfrm>
          </p:grpSpPr>
          <p:cxnSp>
            <p:nvCxnSpPr>
              <p:cNvPr id="1933" name="Google Shape;1933;g181924d3ed1_0_0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934" name="Google Shape;1934;g181924d3ed1_0_0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5" name="Google Shape;1935;g181924d3ed1_0_0"/>
            <p:cNvSpPr txBox="1"/>
            <p:nvPr/>
          </p:nvSpPr>
          <p:spPr>
            <a:xfrm>
              <a:off x="3642907" y="3216043"/>
              <a:ext cx="995039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AR" sz="1600" b="1" dirty="0"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 sz="16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6" name="Google Shape;1936;g181924d3ed1_0_0"/>
            <p:cNvSpPr txBox="1"/>
            <p:nvPr/>
          </p:nvSpPr>
          <p:spPr>
            <a:xfrm>
              <a:off x="3811655" y="1968458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2100"/>
                </a:spcBef>
                <a:spcAft>
                  <a:spcPts val="2100"/>
                </a:spcAft>
                <a:buNone/>
              </a:pPr>
              <a:r>
                <a:rPr lang="es-AR" sz="1400" b="1" dirty="0" err="1">
                  <a:latin typeface="Roboto"/>
                  <a:ea typeface="Roboto"/>
                  <a:cs typeface="Roboto"/>
                  <a:sym typeface="Roboto"/>
                </a:rPr>
                <a:t>FormA</a:t>
              </a:r>
              <a:r>
                <a:rPr lang="es-AR" sz="1400" b="1" dirty="0">
                  <a:latin typeface="Roboto"/>
                  <a:ea typeface="Roboto"/>
                  <a:cs typeface="Roboto"/>
                  <a:sym typeface="Roboto"/>
                </a:rPr>
                <a:t>-Egreso</a:t>
              </a:r>
              <a:endParaRPr sz="14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37" name="Google Shape;1937;g181924d3ed1_0_0"/>
          <p:cNvGrpSpPr/>
          <p:nvPr/>
        </p:nvGrpSpPr>
        <p:grpSpPr>
          <a:xfrm>
            <a:off x="5131162" y="3604426"/>
            <a:ext cx="2020808" cy="2310775"/>
            <a:chOff x="5131289" y="2703387"/>
            <a:chExt cx="2020859" cy="1733124"/>
          </a:xfrm>
        </p:grpSpPr>
        <p:sp>
          <p:nvSpPr>
            <p:cNvPr id="1938" name="Google Shape;1938;g181924d3ed1_0_0"/>
            <p:cNvSpPr/>
            <p:nvPr/>
          </p:nvSpPr>
          <p:spPr>
            <a:xfrm>
              <a:off x="5506276" y="3080265"/>
              <a:ext cx="15345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9" name="Google Shape;1939;g181924d3ed1_0_0"/>
            <p:cNvGrpSpPr/>
            <p:nvPr/>
          </p:nvGrpSpPr>
          <p:grpSpPr>
            <a:xfrm rot="10800000">
              <a:off x="5455515" y="3080258"/>
              <a:ext cx="92400" cy="411825"/>
              <a:chOff x="2070100" y="2563700"/>
              <a:chExt cx="92400" cy="411825"/>
            </a:xfrm>
          </p:grpSpPr>
          <p:cxnSp>
            <p:nvCxnSpPr>
              <p:cNvPr id="1940" name="Google Shape;1940;g181924d3ed1_0_0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941" name="Google Shape;1941;g181924d3ed1_0_0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2" name="Google Shape;1942;g181924d3ed1_0_0"/>
            <p:cNvSpPr txBox="1"/>
            <p:nvPr/>
          </p:nvSpPr>
          <p:spPr>
            <a:xfrm>
              <a:off x="5131289" y="2703387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AR" sz="1600" b="1" dirty="0">
                  <a:latin typeface="Roboto"/>
                  <a:ea typeface="Roboto"/>
                  <a:cs typeface="Roboto"/>
                  <a:sym typeface="Roboto"/>
                </a:rPr>
                <a:t>2021</a:t>
              </a:r>
              <a:endParaRPr sz="16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3" name="Google Shape;1943;g181924d3ed1_0_0"/>
            <p:cNvSpPr txBox="1"/>
            <p:nvPr/>
          </p:nvSpPr>
          <p:spPr>
            <a:xfrm>
              <a:off x="5370448" y="3492711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AR" sz="1600" b="1" dirty="0" err="1">
                  <a:latin typeface="Roboto"/>
                  <a:ea typeface="Roboto"/>
                  <a:cs typeface="Roboto"/>
                  <a:sym typeface="Roboto"/>
                </a:rPr>
                <a:t>FormA</a:t>
              </a:r>
              <a:r>
                <a:rPr lang="es-AR" sz="1600" b="1" dirty="0">
                  <a:latin typeface="Roboto"/>
                  <a:ea typeface="Roboto"/>
                  <a:cs typeface="Roboto"/>
                  <a:sym typeface="Roboto"/>
                </a:rPr>
                <a:t>-Docente</a:t>
              </a:r>
              <a:endParaRPr sz="16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44" name="Google Shape;1944;g181924d3ed1_0_0"/>
          <p:cNvGrpSpPr/>
          <p:nvPr/>
        </p:nvGrpSpPr>
        <p:grpSpPr>
          <a:xfrm>
            <a:off x="6670856" y="2631938"/>
            <a:ext cx="2023617" cy="2151200"/>
            <a:chOff x="6671021" y="1974003"/>
            <a:chExt cx="2023667" cy="1613440"/>
          </a:xfrm>
        </p:grpSpPr>
        <p:sp>
          <p:nvSpPr>
            <p:cNvPr id="1945" name="Google Shape;1945;g181924d3ed1_0_0"/>
            <p:cNvSpPr/>
            <p:nvPr/>
          </p:nvSpPr>
          <p:spPr>
            <a:xfrm>
              <a:off x="7040782" y="3080271"/>
              <a:ext cx="16197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6" name="Google Shape;1946;g181924d3ed1_0_0"/>
            <p:cNvGrpSpPr/>
            <p:nvPr/>
          </p:nvGrpSpPr>
          <p:grpSpPr>
            <a:xfrm>
              <a:off x="6994658" y="2800855"/>
              <a:ext cx="92400" cy="411825"/>
              <a:chOff x="845575" y="2563700"/>
              <a:chExt cx="92400" cy="411825"/>
            </a:xfrm>
          </p:grpSpPr>
          <p:cxnSp>
            <p:nvCxnSpPr>
              <p:cNvPr id="1947" name="Google Shape;1947;g181924d3ed1_0_0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948" name="Google Shape;1948;g181924d3ed1_0_0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9" name="Google Shape;1949;g181924d3ed1_0_0"/>
            <p:cNvSpPr txBox="1"/>
            <p:nvPr/>
          </p:nvSpPr>
          <p:spPr>
            <a:xfrm>
              <a:off x="6671021" y="3216043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AR" sz="1600" b="1" dirty="0">
                  <a:latin typeface="Roboto"/>
                  <a:ea typeface="Roboto"/>
                  <a:cs typeface="Roboto"/>
                  <a:sym typeface="Roboto"/>
                </a:rPr>
                <a:t>2022</a:t>
              </a:r>
              <a:endParaRPr sz="16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0" name="Google Shape;1950;g181924d3ed1_0_0"/>
            <p:cNvSpPr txBox="1"/>
            <p:nvPr/>
          </p:nvSpPr>
          <p:spPr>
            <a:xfrm>
              <a:off x="6912988" y="1974003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2100"/>
                </a:spcBef>
                <a:spcAft>
                  <a:spcPts val="2100"/>
                </a:spcAft>
                <a:buNone/>
              </a:pPr>
              <a:r>
                <a:rPr lang="es-AR" sz="1400" b="1" dirty="0" err="1">
                  <a:latin typeface="Roboto"/>
                  <a:ea typeface="Roboto"/>
                  <a:cs typeface="Roboto"/>
                  <a:sym typeface="Roboto"/>
                </a:rPr>
                <a:t>FormA</a:t>
              </a:r>
              <a:r>
                <a:rPr lang="es-AR" sz="1400" b="1" dirty="0">
                  <a:latin typeface="Roboto"/>
                  <a:ea typeface="Roboto"/>
                  <a:cs typeface="Roboto"/>
                  <a:sym typeface="Roboto"/>
                </a:rPr>
                <a:t>-TAS</a:t>
              </a:r>
              <a:endParaRPr sz="14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51" name="Google Shape;1951;g181924d3ed1_0_0"/>
          <p:cNvSpPr txBox="1"/>
          <p:nvPr/>
        </p:nvSpPr>
        <p:spPr>
          <a:xfrm>
            <a:off x="685575" y="1884250"/>
            <a:ext cx="777262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i="1" dirty="0">
                <a:latin typeface="Calibri"/>
                <a:ea typeface="Calibri"/>
                <a:cs typeface="Calibri"/>
                <a:sym typeface="Calibri"/>
              </a:rPr>
              <a:t>Proyecto </a:t>
            </a:r>
            <a:r>
              <a:rPr lang="es-AR" sz="2000" b="1" i="1" dirty="0" err="1">
                <a:latin typeface="Calibri"/>
                <a:ea typeface="Calibri"/>
                <a:cs typeface="Calibri"/>
                <a:sym typeface="Calibri"/>
              </a:rPr>
              <a:t>FormA</a:t>
            </a:r>
            <a:r>
              <a:rPr lang="es-AR" sz="2000" b="1" i="1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AR" sz="2000" b="1" i="1" dirty="0" smtClean="0">
                <a:latin typeface="Calibri"/>
                <a:ea typeface="Calibri"/>
                <a:cs typeface="Calibri"/>
                <a:sym typeface="Calibri"/>
              </a:rPr>
              <a:t>relevamientos </a:t>
            </a:r>
            <a:r>
              <a:rPr lang="es-AR" sz="2000" b="1" i="1" dirty="0">
                <a:latin typeface="Calibri"/>
                <a:ea typeface="Calibri"/>
                <a:cs typeface="Calibri"/>
                <a:sym typeface="Calibri"/>
              </a:rPr>
              <a:t>continuos</a:t>
            </a:r>
            <a:endParaRPr sz="20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2" name="Google Shape;1952;g181924d3ed1_0_0"/>
          <p:cNvSpPr txBox="1"/>
          <p:nvPr/>
        </p:nvSpPr>
        <p:spPr>
          <a:xfrm>
            <a:off x="241907" y="1410266"/>
            <a:ext cx="876630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Evolución de los relevamientos en DGPlan - Udelar (2018-2022)</a:t>
            </a:r>
            <a:endParaRPr sz="2400" b="1" dirty="0">
              <a:solidFill>
                <a:schemeClr val="accent4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1959"/>
            <a:ext cx="875318" cy="1360817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8" y="384081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337340" y="6093296"/>
            <a:ext cx="690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 smtClean="0"/>
              <a:t>Programa de Seguimiento de egresados a partir de 2016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725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4819"/>
            <a:ext cx="2057400" cy="25321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64" y="521681"/>
            <a:ext cx="1393599" cy="78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1497714" y="1539628"/>
            <a:ext cx="6325475" cy="948849"/>
          </a:xfrm>
          <a:prstGeom prst="rect">
            <a:avLst/>
          </a:prstGeom>
        </p:spPr>
        <p:txBody>
          <a:bodyPr/>
          <a:lstStyle>
            <a:lvl1pPr algn="ctr" defTabSz="536387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UY" sz="1846" b="1" dirty="0">
                <a:latin typeface="Arial" charset="0"/>
                <a:cs typeface="DejaVu Sans" pitchFamily="34" charset="0"/>
              </a:rPr>
              <a:t>Universidad de la República (1849)</a:t>
            </a:r>
            <a:br>
              <a:rPr lang="es-ES_tradnl" altLang="es-UY" sz="1846" b="1" dirty="0">
                <a:latin typeface="Arial" charset="0"/>
                <a:cs typeface="DejaVu Sans" pitchFamily="34" charset="0"/>
              </a:rPr>
            </a:br>
            <a:r>
              <a:rPr lang="es-ES_tradnl" altLang="es-UY" sz="1477" b="1" i="1" dirty="0">
                <a:latin typeface="Arial" charset="0"/>
                <a:cs typeface="DejaVu Sans" pitchFamily="34" charset="0"/>
              </a:rPr>
              <a:t>pública, gratuita, autónoma y cogobernada</a:t>
            </a:r>
            <a:endParaRPr lang="es-UY" sz="2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231461" y="2712488"/>
            <a:ext cx="2758288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62" b="1" dirty="0"/>
              <a:t>149.887   Estudiantes Activos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0" y="2488477"/>
            <a:ext cx="723990" cy="56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00" y="2419637"/>
            <a:ext cx="604077" cy="58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536336" y="2626543"/>
            <a:ext cx="3212128" cy="34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UY" sz="1662" b="1" dirty="0"/>
              <a:t>10.490 Estudiantes de Posgrado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3" y="2497477"/>
            <a:ext cx="667314" cy="59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2123727" y="4320177"/>
            <a:ext cx="2866021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62" b="1" dirty="0" smtClean="0"/>
              <a:t>11.625 Puestos Docentes </a:t>
            </a: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79" y="2824076"/>
            <a:ext cx="725440" cy="54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5536336" y="4283833"/>
            <a:ext cx="2236827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62" b="1" dirty="0"/>
              <a:t>6.315 Puestos TAS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071588" y="3555399"/>
            <a:ext cx="2500411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62" b="1" dirty="0"/>
              <a:t>6.914    Egresos de grado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5536336" y="3582303"/>
            <a:ext cx="2709714" cy="34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UY" sz="1662" b="1" dirty="0"/>
              <a:t>1.298  Egresos de Posgrado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5061055" y="6079239"/>
            <a:ext cx="2887192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292" i="1" dirty="0"/>
              <a:t>Datos 2021.</a:t>
            </a:r>
          </a:p>
          <a:p>
            <a:r>
              <a:rPr lang="es-UY" sz="1292" i="1" dirty="0"/>
              <a:t>Ingresos de grado y presupuesto : 2022 </a:t>
            </a: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81" y="2865844"/>
            <a:ext cx="604077" cy="58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0" y="3247932"/>
            <a:ext cx="725440" cy="54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1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283382"/>
            <a:ext cx="8013576" cy="840346"/>
          </a:xfrm>
        </p:spPr>
        <p:txBody>
          <a:bodyPr>
            <a:normAutofit/>
          </a:bodyPr>
          <a:lstStyle/>
          <a:p>
            <a:r>
              <a:rPr lang="es-UY" sz="2400" b="1" dirty="0">
                <a:solidFill>
                  <a:schemeClr val="accent4">
                    <a:lumMod val="75000"/>
                  </a:schemeClr>
                </a:solidFill>
              </a:rPr>
              <a:t>Evolución de la composición por sexo de la matrícula estudiantil de grado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1959"/>
            <a:ext cx="792088" cy="123142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8" y="244343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26 Gráfico"/>
          <p:cNvGraphicFramePr>
            <a:graphicFrameLocks/>
          </p:cNvGraphicFramePr>
          <p:nvPr>
            <p:extLst/>
          </p:nvPr>
        </p:nvGraphicFramePr>
        <p:xfrm>
          <a:off x="539552" y="2123728"/>
          <a:ext cx="7767312" cy="4232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059832" y="6459768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/>
              <a:t>Fuente: Censos y </a:t>
            </a:r>
            <a:r>
              <a:rPr lang="es-UY" sz="1400" dirty="0" err="1"/>
              <a:t>FormA</a:t>
            </a:r>
            <a:r>
              <a:rPr lang="es-UY" sz="1400" dirty="0"/>
              <a:t> - Estudiantes</a:t>
            </a:r>
          </a:p>
        </p:txBody>
      </p:sp>
    </p:spTree>
    <p:extLst>
      <p:ext uri="{BB962C8B-B14F-4D97-AF65-F5344CB8AC3E}">
        <p14:creationId xmlns:p14="http://schemas.microsoft.com/office/powerpoint/2010/main" val="29261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1488" y="788940"/>
            <a:ext cx="7772400" cy="1470025"/>
          </a:xfrm>
        </p:spPr>
        <p:txBody>
          <a:bodyPr>
            <a:normAutofit/>
          </a:bodyPr>
          <a:lstStyle/>
          <a:p>
            <a:r>
              <a:rPr lang="es-UY" sz="2400" dirty="0" smtClean="0"/>
              <a:t>Evolución de la participación de la mujer en el total de los estudiantes de grado</a:t>
            </a:r>
            <a:endParaRPr lang="es-UY" sz="2400" dirty="0"/>
          </a:p>
        </p:txBody>
      </p:sp>
      <p:graphicFrame>
        <p:nvGraphicFramePr>
          <p:cNvPr id="4" name="3 Gráfico"/>
          <p:cNvGraphicFramePr>
            <a:graphicFrameLocks/>
          </p:cNvGraphicFramePr>
          <p:nvPr>
            <p:extLst/>
          </p:nvPr>
        </p:nvGraphicFramePr>
        <p:xfrm>
          <a:off x="1151620" y="1844824"/>
          <a:ext cx="6876763" cy="441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275856" y="6290652"/>
            <a:ext cx="284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400" dirty="0" smtClean="0"/>
              <a:t>Fuente: Censos y </a:t>
            </a:r>
            <a:r>
              <a:rPr lang="es-UY" sz="1400" dirty="0" err="1" smtClean="0"/>
              <a:t>FormA</a:t>
            </a:r>
            <a:r>
              <a:rPr lang="es-UY" sz="1400" dirty="0" smtClean="0"/>
              <a:t>-Estudiantes</a:t>
            </a:r>
            <a:endParaRPr lang="es-UY" sz="14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959"/>
            <a:ext cx="792088" cy="123142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8" y="244343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600800" y="390670"/>
            <a:ext cx="35187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30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Estudiantes de grado</a:t>
            </a:r>
            <a:endParaRPr lang="es-UY" sz="3000" b="1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36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667668"/>
            <a:ext cx="5904656" cy="749969"/>
          </a:xfrm>
        </p:spPr>
        <p:txBody>
          <a:bodyPr>
            <a:normAutofit/>
          </a:bodyPr>
          <a:lstStyle/>
          <a:p>
            <a:r>
              <a:rPr lang="es-UY" altLang="es-UY" sz="2400" b="1" dirty="0">
                <a:solidFill>
                  <a:schemeClr val="accent4">
                    <a:lumMod val="75000"/>
                  </a:schemeClr>
                </a:solidFill>
              </a:rPr>
              <a:t>Estudiantes</a:t>
            </a:r>
            <a:r>
              <a:rPr lang="es-UY" altLang="es-UY" sz="2800" b="1" dirty="0">
                <a:solidFill>
                  <a:schemeClr val="accent4">
                    <a:lumMod val="75000"/>
                  </a:schemeClr>
                </a:solidFill>
              </a:rPr>
              <a:t> de grado</a:t>
            </a:r>
            <a:endParaRPr lang="es-UY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/>
          </p:nvPr>
        </p:nvGraphicFramePr>
        <p:xfrm>
          <a:off x="5940152" y="2199498"/>
          <a:ext cx="2604485" cy="2287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94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0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7940"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Identidad de género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%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106">
                <a:tc>
                  <a:txBody>
                    <a:bodyPr/>
                    <a:lstStyle/>
                    <a:p>
                      <a:pPr algn="l" fontAlgn="t"/>
                      <a:r>
                        <a:rPr lang="es-UY" sz="1600" u="none" strike="noStrike" dirty="0">
                          <a:effectLst/>
                        </a:rPr>
                        <a:t>Mujer</a:t>
                      </a:r>
                      <a:endParaRPr lang="es-U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600" u="none" strike="noStrike">
                          <a:effectLst/>
                        </a:rPr>
                        <a:t>64,5</a:t>
                      </a:r>
                      <a:endParaRPr lang="es-UY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106">
                <a:tc>
                  <a:txBody>
                    <a:bodyPr/>
                    <a:lstStyle/>
                    <a:p>
                      <a:pPr algn="l" fontAlgn="t"/>
                      <a:r>
                        <a:rPr lang="es-UY" sz="1600" u="none" strike="noStrike" dirty="0">
                          <a:effectLst/>
                        </a:rPr>
                        <a:t>Varón</a:t>
                      </a:r>
                      <a:endParaRPr lang="es-U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600" u="none" strike="noStrike" dirty="0">
                          <a:effectLst/>
                        </a:rPr>
                        <a:t>34,9</a:t>
                      </a:r>
                      <a:endParaRPr lang="es-U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106">
                <a:tc>
                  <a:txBody>
                    <a:bodyPr/>
                    <a:lstStyle/>
                    <a:p>
                      <a:pPr algn="l" fontAlgn="t"/>
                      <a:r>
                        <a:rPr lang="es-UY" sz="1600" u="none" strike="noStrike" dirty="0">
                          <a:effectLst/>
                        </a:rPr>
                        <a:t>Mujer </a:t>
                      </a:r>
                      <a:r>
                        <a:rPr lang="es-UY" sz="1600" u="none" strike="noStrike" dirty="0" err="1">
                          <a:effectLst/>
                        </a:rPr>
                        <a:t>Trans</a:t>
                      </a:r>
                      <a:endParaRPr lang="es-U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600" u="none" strike="noStrike" dirty="0">
                          <a:effectLst/>
                        </a:rPr>
                        <a:t>0,0</a:t>
                      </a:r>
                      <a:endParaRPr lang="es-U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106">
                <a:tc>
                  <a:txBody>
                    <a:bodyPr/>
                    <a:lstStyle/>
                    <a:p>
                      <a:pPr algn="l" fontAlgn="t"/>
                      <a:r>
                        <a:rPr lang="es-UY" sz="1600" u="none" strike="noStrike" dirty="0">
                          <a:effectLst/>
                        </a:rPr>
                        <a:t>Varón </a:t>
                      </a:r>
                      <a:r>
                        <a:rPr lang="es-UY" sz="1600" u="none" strike="noStrike" dirty="0" err="1">
                          <a:effectLst/>
                        </a:rPr>
                        <a:t>Trans</a:t>
                      </a:r>
                      <a:endParaRPr lang="es-U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600" u="none" strike="noStrike" dirty="0">
                          <a:effectLst/>
                        </a:rPr>
                        <a:t>0,1</a:t>
                      </a:r>
                      <a:endParaRPr lang="es-U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106">
                <a:tc>
                  <a:txBody>
                    <a:bodyPr/>
                    <a:lstStyle/>
                    <a:p>
                      <a:pPr algn="l" fontAlgn="t"/>
                      <a:r>
                        <a:rPr lang="es-UY" sz="1600" u="none" strike="noStrike" dirty="0">
                          <a:effectLst/>
                        </a:rPr>
                        <a:t>No definido</a:t>
                      </a:r>
                      <a:endParaRPr lang="es-U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600" u="none" strike="noStrike" dirty="0">
                          <a:effectLst/>
                        </a:rPr>
                        <a:t>0,3</a:t>
                      </a:r>
                      <a:endParaRPr lang="es-U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106">
                <a:tc>
                  <a:txBody>
                    <a:bodyPr/>
                    <a:lstStyle/>
                    <a:p>
                      <a:pPr algn="l" fontAlgn="t"/>
                      <a:r>
                        <a:rPr lang="es-UY" sz="1600" u="none" strike="noStrike" dirty="0">
                          <a:effectLst/>
                        </a:rPr>
                        <a:t>Otra</a:t>
                      </a:r>
                      <a:endParaRPr lang="es-U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600" u="none" strike="noStrike" dirty="0">
                          <a:effectLst/>
                        </a:rPr>
                        <a:t>0,2</a:t>
                      </a:r>
                      <a:endParaRPr lang="es-U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106">
                <a:tc>
                  <a:txBody>
                    <a:bodyPr/>
                    <a:lstStyle/>
                    <a:p>
                      <a:pPr algn="l" fontAlgn="t"/>
                      <a:r>
                        <a:rPr lang="es-UY" sz="1600" b="1" u="none" strike="noStrike" dirty="0">
                          <a:effectLst/>
                        </a:rPr>
                        <a:t>Total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UY" sz="1600" b="1" u="none" strike="noStrike" dirty="0">
                          <a:effectLst/>
                        </a:rPr>
                        <a:t>100,0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5" y="-45749"/>
            <a:ext cx="792088" cy="123142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8" y="244343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11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611560" y="1916832"/>
            <a:ext cx="5040560" cy="324036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3275856" y="6021288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/>
              <a:t>Fuente: </a:t>
            </a:r>
            <a:r>
              <a:rPr lang="es-UY" sz="1400" dirty="0" err="1"/>
              <a:t>FormA</a:t>
            </a:r>
            <a:r>
              <a:rPr lang="es-UY" sz="1400" dirty="0"/>
              <a:t>-Estudiantes 2021</a:t>
            </a:r>
          </a:p>
        </p:txBody>
      </p:sp>
      <p:sp>
        <p:nvSpPr>
          <p:cNvPr id="3" name="5 CuadroTexto">
            <a:extLst>
              <a:ext uri="{FF2B5EF4-FFF2-40B4-BE49-F238E27FC236}">
                <a16:creationId xmlns:a16="http://schemas.microsoft.com/office/drawing/2014/main" xmlns="" id="{430FCBD6-8AA3-702A-335C-1E8E732BD917}"/>
              </a:ext>
            </a:extLst>
          </p:cNvPr>
          <p:cNvSpPr txBox="1"/>
          <p:nvPr/>
        </p:nvSpPr>
        <p:spPr>
          <a:xfrm>
            <a:off x="1318309" y="1383140"/>
            <a:ext cx="822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/>
              <a:t>Sexo e identidad de género de los estudiantes de grado de la Udelar</a:t>
            </a:r>
          </a:p>
        </p:txBody>
      </p:sp>
    </p:spTree>
    <p:extLst>
      <p:ext uri="{BB962C8B-B14F-4D97-AF65-F5344CB8AC3E}">
        <p14:creationId xmlns:p14="http://schemas.microsoft.com/office/powerpoint/2010/main" val="28315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18309" y="931215"/>
            <a:ext cx="5976664" cy="508918"/>
          </a:xfrm>
        </p:spPr>
        <p:txBody>
          <a:bodyPr>
            <a:normAutofit fontScale="90000"/>
          </a:bodyPr>
          <a:lstStyle/>
          <a:p>
            <a:r>
              <a:rPr lang="es-UY" altLang="es-UY" sz="2800" b="1" dirty="0">
                <a:solidFill>
                  <a:schemeClr val="accent4">
                    <a:lumMod val="75000"/>
                  </a:schemeClr>
                </a:solidFill>
              </a:rPr>
              <a:t>Estudiantes de grado</a:t>
            </a:r>
            <a:endParaRPr lang="es-UY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5" y="-45749"/>
            <a:ext cx="792088" cy="123142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8" y="244343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412756" y="618931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/>
              <a:t>Fuente: </a:t>
            </a:r>
            <a:r>
              <a:rPr lang="es-UY" sz="1400" dirty="0" err="1"/>
              <a:t>FormA</a:t>
            </a:r>
            <a:r>
              <a:rPr lang="es-UY" sz="1400" dirty="0"/>
              <a:t>-Estudiantes 2021</a:t>
            </a:r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/>
          </p:nvPr>
        </p:nvGraphicFramePr>
        <p:xfrm>
          <a:off x="251520" y="1996978"/>
          <a:ext cx="3918267" cy="3736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922265" y="1568748"/>
            <a:ext cx="2565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600" b="1" dirty="0"/>
              <a:t>Tareas de cuidados por sexo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335880" y="1573508"/>
            <a:ext cx="2885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600" b="1" dirty="0"/>
              <a:t>Condición de actividad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7DFE6322-B56C-A190-46B5-45A9E7EA0CC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211960" y="2352525"/>
          <a:ext cx="4680520" cy="367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899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904</Words>
  <Application>Microsoft Office PowerPoint</Application>
  <PresentationFormat>Presentación en pantalla (4:3)</PresentationFormat>
  <Paragraphs>257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Información con perspectiva de género en la Universidad de la República   Dirección General de Planeamiento  Escuela de Verano – Invierno 24/11/2022 Núcleo de Evaluación Institucional, Planeamiento Estratégico y Gestión Universitaria</vt:lpstr>
      <vt:lpstr>Presentación de PowerPoint</vt:lpstr>
      <vt:lpstr>Presentación de PowerPoint</vt:lpstr>
      <vt:lpstr>Presentación de PowerPoint</vt:lpstr>
      <vt:lpstr>Presentación de PowerPoint</vt:lpstr>
      <vt:lpstr>Evolución de la composición por sexo de la matrícula estudiantil de grado</vt:lpstr>
      <vt:lpstr>Evolución de la participación de la mujer en el total de los estudiantes de grado</vt:lpstr>
      <vt:lpstr>Estudiantes de grado</vt:lpstr>
      <vt:lpstr>Estudiantes de grado</vt:lpstr>
      <vt:lpstr>Estudiantes de posgrado</vt:lpstr>
      <vt:lpstr>Estudiantes de posgrado</vt:lpstr>
      <vt:lpstr>Egresados de grado</vt:lpstr>
      <vt:lpstr>Docentes por sexo</vt:lpstr>
      <vt:lpstr>Evolución de la participación de la mujer docente según grado, 2009-2021 </vt:lpstr>
      <vt:lpstr>Docentes</vt:lpstr>
      <vt:lpstr>Presentación de PowerPoint</vt:lpstr>
      <vt:lpstr>Evolución de la participación femenina en el régimen de Dedicación Total</vt:lpstr>
      <vt:lpstr>Evolución de la participación de la mujer en el régimen de DT según grado</vt:lpstr>
      <vt:lpstr>Presentación de PowerPoint</vt:lpstr>
      <vt:lpstr>Presentación de PowerPoint</vt:lpstr>
      <vt:lpstr>Porcentaje de funcionarios TAS según sexo</vt:lpstr>
      <vt:lpstr>Funcionarios TAS</vt:lpstr>
      <vt:lpstr>Autoridades universitarias</vt:lpstr>
      <vt:lpstr>Cogobierno          </vt:lpstr>
      <vt:lpstr>Mejoras a incorporar</vt:lpstr>
      <vt:lpstr>Rendición de Cuentas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Fuentes de información</dc:title>
  <dc:creator>Andrea Basilio</dc:creator>
  <cp:lastModifiedBy>Agustina Cano</cp:lastModifiedBy>
  <cp:revision>115</cp:revision>
  <dcterms:created xsi:type="dcterms:W3CDTF">2022-06-09T14:20:26Z</dcterms:created>
  <dcterms:modified xsi:type="dcterms:W3CDTF">2022-12-05T19:36:45Z</dcterms:modified>
</cp:coreProperties>
</file>