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57" r:id="rId9"/>
    <p:sldMasterId id="2147483769" r:id="rId10"/>
    <p:sldMasterId id="2147483781" r:id="rId11"/>
    <p:sldMasterId id="2147483793" r:id="rId12"/>
  </p:sldMasterIdLst>
  <p:notesMasterIdLst>
    <p:notesMasterId r:id="rId56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87" r:id="rId19"/>
    <p:sldId id="263" r:id="rId20"/>
    <p:sldId id="288" r:id="rId21"/>
    <p:sldId id="289" r:id="rId22"/>
    <p:sldId id="290" r:id="rId23"/>
    <p:sldId id="267" r:id="rId24"/>
    <p:sldId id="268" r:id="rId25"/>
    <p:sldId id="271" r:id="rId26"/>
    <p:sldId id="272" r:id="rId27"/>
    <p:sldId id="273" r:id="rId28"/>
    <p:sldId id="321" r:id="rId29"/>
    <p:sldId id="286" r:id="rId30"/>
    <p:sldId id="279" r:id="rId31"/>
    <p:sldId id="297" r:id="rId32"/>
    <p:sldId id="314" r:id="rId33"/>
    <p:sldId id="292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6" r:id="rId44"/>
    <p:sldId id="307" r:id="rId45"/>
    <p:sldId id="308" r:id="rId46"/>
    <p:sldId id="309" r:id="rId47"/>
    <p:sldId id="312" r:id="rId48"/>
    <p:sldId id="322" r:id="rId49"/>
    <p:sldId id="319" r:id="rId50"/>
    <p:sldId id="323" r:id="rId51"/>
    <p:sldId id="324" r:id="rId52"/>
    <p:sldId id="327" r:id="rId53"/>
    <p:sldId id="325" r:id="rId54"/>
    <p:sldId id="326" r:id="rId5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ntina Diaz" initials="" lastIdx="6" clrIdx="0"/>
  <p:cmAuthor id="1" name="Romina Zapata Tommasiello" initials="" lastIdx="5" clrIdx="1"/>
  <p:cmAuthor id="2" name="Mujeres Libres" initials="" lastIdx="1" clrIdx="2"/>
  <p:cmAuthor id="3" name="constanza ituarte" initials="ci" lastIdx="1" clrIdx="3">
    <p:extLst>
      <p:ext uri="{19B8F6BF-5375-455C-9EA6-DF929625EA0E}">
        <p15:presenceInfo xmlns:p15="http://schemas.microsoft.com/office/powerpoint/2012/main" userId="0f44305f7127b7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1-22T15:30:48.038" idx="1">
    <p:pos x="0" y="100"/>
    <p:text>cambiar carátula por la del informe final</p:text>
  </p:cm>
  <p:cm authorId="1" dt="2022-11-22T18:04:42.989" idx="3">
    <p:pos x="0" y="0"/>
    <p:text>cambiar logo de institucionales</p:text>
  </p:cm>
  <p:cm authorId="1" dt="2022-11-23T12:10:03.982" idx="4">
    <p:pos x="0" y="200"/>
    <p:text>usaria el color del informe final</p:text>
  </p:cm>
  <p:cm authorId="0" dt="2022-11-23T12:10:03.982" idx="3">
    <p:pos x="0" y="200"/>
    <p:text>Si, hay que cambiar el color también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2T18:16:44.956" idx="5">
    <p:pos x="0" y="-1"/>
    <p:text>cambiar logos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4880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444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53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53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00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00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d335e134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d335e134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61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1f0408d0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1f0408d0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1f0408d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1f0408d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cb7a09f7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cb7a09f7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963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cb7a09f7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cb7a09f7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cb7a09f7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cb7a09f7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e36d89c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e36d89c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f9601de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f9601de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e36d89c8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e36d89c8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e36d89c8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e36d89c8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fe34318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fe34318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edd78ed6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edd78ed6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0af67d4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0af67d4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e36d89c8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e36d89c8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488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e36d89c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e36d89c8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e5c22a6d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e5c22a6d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e36d89c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e36d89c8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e36d89c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e36d89c8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620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e36d89c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e36d89c8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05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e36d89c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e36d89c8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620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e36d89c8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e36d89c8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620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edd78ed6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2edd78ed6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e36d89c8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e36d89c8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edd78ed6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2edd78ed6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10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70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32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7eb0fc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57eb0fc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55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83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6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3420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065" lvl="1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098" lvl="2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130" lvl="3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30" lvl="4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194" lvl="5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60" lvl="6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127" lvl="7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225" lvl="8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890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766" tIns="121766" rIns="121766" bIns="12176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447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11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marL="608803" lvl="0" indent="-4566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700" lvl="1" indent="-4228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6533" lvl="2" indent="-422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5398" lvl="3" indent="-422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4200" lvl="4" indent="-4228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3003" lvl="5" indent="-422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1867" lvl="6" indent="-422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0714" lvl="7" indent="-4228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9598" lvl="8" indent="-422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550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marL="608803" lvl="0" indent="-422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7700" lvl="1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6533" lvl="2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5398" lvl="3" indent="-4059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4200" lvl="4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3003" lvl="5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1867" lvl="6" indent="-4059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0714" lvl="7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9598" lvl="8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marL="608803" lvl="0" indent="-422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7700" lvl="1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6533" lvl="2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5398" lvl="3" indent="-4059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4200" lvl="4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3003" lvl="5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1867" lvl="6" indent="-4059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0714" lvl="7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9598" lvl="8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794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790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766" tIns="121766" rIns="121766" bIns="121766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marL="608803" lvl="0" indent="-4059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7700" lvl="1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6533" lvl="2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5398" lvl="3" indent="-4059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4200" lvl="4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3003" lvl="5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1867" lvl="6" indent="-4059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0714" lvl="7" indent="-4059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9598" lvl="8" indent="-4059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51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25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66" tIns="121766" rIns="121766" bIns="121766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66" tIns="121766" rIns="121766" bIns="12176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marL="608803" lvl="0" indent="-4566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700" lvl="1" indent="-4228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6533" lvl="2" indent="-422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5398" lvl="3" indent="-422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4200" lvl="4" indent="-4228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3003" lvl="5" indent="-422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1867" lvl="6" indent="-422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0714" lvl="7" indent="-4228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9598" lvl="8" indent="-422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401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marL="608803" lvl="0" indent="-30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6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3420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065" lvl="1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098" lvl="2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130" lvl="3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30" lvl="4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194" lvl="5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60" lvl="6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127" lvl="7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225" lvl="8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766" tIns="121766" rIns="121766" bIns="12176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766" tIns="121766" rIns="121766" bIns="121766" anchor="t" anchorCtr="0">
            <a:normAutofit/>
          </a:bodyPr>
          <a:lstStyle>
            <a:lvl1pPr marL="608803" lvl="0" indent="-45660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700" lvl="1" indent="-4228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6533" lvl="2" indent="-422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5398" lvl="3" indent="-422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4200" lvl="4" indent="-4228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3003" lvl="5" indent="-422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1867" lvl="6" indent="-422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0714" lvl="7" indent="-4228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9598" lvl="8" indent="-422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38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807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796" tIns="121796" rIns="121796" bIns="12179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21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338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marL="608979" lvl="0" indent="-45673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030" lvl="1" indent="-42291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032" lvl="2" indent="-42291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058" lvl="3" indent="-42291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5036" lvl="4" indent="-42291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4015" lvl="5" indent="-42291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3040" lvl="6" indent="-42291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2049" lvl="7" indent="-42291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1094" lvl="8" indent="-42291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566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marL="608979" lvl="0" indent="-42291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030" lvl="1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7032" lvl="2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6058" lvl="3" indent="-4060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5036" lvl="4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4015" lvl="5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3040" lvl="6" indent="-4060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2049" lvl="7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1094" lvl="8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marL="608979" lvl="0" indent="-42291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030" lvl="1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7032" lvl="2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6058" lvl="3" indent="-4060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5036" lvl="4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4015" lvl="5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3040" lvl="6" indent="-4060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2049" lvl="7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1094" lvl="8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192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8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796" tIns="121796" rIns="121796" bIns="121796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marL="608979" lvl="0" indent="-4060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030" lvl="1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7032" lvl="2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6058" lvl="3" indent="-4060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5036" lvl="4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4015" lvl="5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3040" lvl="6" indent="-4060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2049" lvl="7" indent="-4060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1094" lvl="8" indent="-4060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4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343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96" tIns="121796" rIns="121796" bIns="121796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96" tIns="121796" rIns="121796" bIns="12179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marL="608979" lvl="0" indent="-45673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030" lvl="1" indent="-42291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032" lvl="2" indent="-42291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058" lvl="3" indent="-42291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5036" lvl="4" indent="-42291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4015" lvl="5" indent="-42291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3040" lvl="6" indent="-42291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2049" lvl="7" indent="-42291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1094" lvl="8" indent="-42291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9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marL="607939" lvl="0" indent="-4559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080" lvl="1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085" lvl="2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158" lvl="3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096" lvl="4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035" lvl="5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130" lvl="6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162" lvl="7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254" lvl="8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29045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marL="608979" lvl="0" indent="-304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33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796" tIns="121796" rIns="121796" bIns="12179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796" tIns="121796" rIns="121796" bIns="121796" anchor="t" anchorCtr="0">
            <a:normAutofit/>
          </a:bodyPr>
          <a:lstStyle>
            <a:lvl1pPr marL="608979" lvl="0" indent="-45673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030" lvl="1" indent="-42291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032" lvl="2" indent="-42291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058" lvl="3" indent="-42291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5036" lvl="4" indent="-42291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4015" lvl="5" indent="-42291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3040" lvl="6" indent="-42291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2049" lvl="7" indent="-42291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1094" lvl="8" indent="-42291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809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706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28" tIns="121828" rIns="121828" bIns="121828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291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020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marL="609171" lvl="0" indent="-45687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390" lvl="1" indent="-4230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576" lvl="2" indent="-4230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778" lvl="3" indent="-4230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5948" lvl="4" indent="-4230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5119" lvl="5" indent="-4230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4320" lvl="6" indent="-4230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3507" lvl="7" indent="-4230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2726" lvl="8" indent="-4230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299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marL="609171" lvl="0" indent="-4230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390" lvl="1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7576" lvl="2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6778" lvl="3" indent="-4061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5948" lvl="4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5119" lvl="5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4320" lvl="6" indent="-4061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3507" lvl="7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2726" lvl="8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marL="609171" lvl="0" indent="-4230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390" lvl="1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7576" lvl="2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6778" lvl="3" indent="-4061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5948" lvl="4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5119" lvl="5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4320" lvl="6" indent="-4061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3507" lvl="7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2726" lvl="8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61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343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28" tIns="121828" rIns="121828" bIns="121828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marL="609171" lvl="0" indent="-4061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390" lvl="1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7576" lvl="2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6778" lvl="3" indent="-4061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5948" lvl="4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5119" lvl="5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4320" lvl="6" indent="-4061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3507" lvl="7" indent="-4061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2726" lvl="8" indent="-4061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10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7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622" tIns="121622" rIns="121622" bIns="121622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020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28" tIns="121828" rIns="121828" bIns="121828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28" tIns="121828" rIns="121828" bIns="121828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marL="609171" lvl="0" indent="-45687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390" lvl="1" indent="-4230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576" lvl="2" indent="-4230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778" lvl="3" indent="-4230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5948" lvl="4" indent="-4230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5119" lvl="5" indent="-4230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4320" lvl="6" indent="-4230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3507" lvl="7" indent="-4230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2726" lvl="8" indent="-4230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282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marL="609171" lvl="0" indent="-3045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28" tIns="121828" rIns="121828" bIns="121828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28" tIns="121828" rIns="121828" bIns="121828" anchor="t" anchorCtr="0">
            <a:normAutofit/>
          </a:bodyPr>
          <a:lstStyle>
            <a:lvl1pPr marL="609171" lvl="0" indent="-45687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390" lvl="1" indent="-4230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576" lvl="2" indent="-4230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778" lvl="3" indent="-4230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5948" lvl="4" indent="-4230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5119" lvl="5" indent="-4230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4320" lvl="6" indent="-4230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3507" lvl="7" indent="-4230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2726" lvl="8" indent="-4230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947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6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marL="607939" lvl="0" indent="-4559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080" lvl="1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085" lvl="2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158" lvl="3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096" lvl="4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035" lvl="5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130" lvl="6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162" lvl="7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254" lvl="8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marL="607939" lvl="0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080" lvl="1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085" lvl="2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158" lvl="3" indent="-405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096" lvl="4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035" lvl="5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130" lvl="6" indent="-405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162" lvl="7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254" lvl="8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marL="607939" lvl="0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080" lvl="1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085" lvl="2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158" lvl="3" indent="-405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096" lvl="4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035" lvl="5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130" lvl="6" indent="-405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162" lvl="7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254" lvl="8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1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622" tIns="121622" rIns="121622" bIns="121622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marL="607939" lvl="0" indent="-405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6080" lvl="1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085" lvl="2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158" lvl="3" indent="-405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096" lvl="4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035" lvl="5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130" lvl="6" indent="-4053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162" lvl="7" indent="-4053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254" lvl="8" indent="-4053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3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5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3420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065" lvl="1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098" lvl="2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130" lvl="3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30" lvl="4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194" lvl="5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60" lvl="6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127" lvl="7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225" lvl="8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622" tIns="121622" rIns="121622" bIns="121622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22" tIns="121622" rIns="121622" bIns="121622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marL="607939" lvl="0" indent="-45595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080" lvl="1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085" lvl="2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158" lvl="3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096" lvl="4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035" lvl="5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130" lvl="6" indent="-42222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162" lvl="7" indent="-42222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254" lvl="8" indent="-42222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48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marL="607939" lvl="0" indent="-3039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68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622" tIns="121622" rIns="121622" bIns="121622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/>
          </a:bodyPr>
          <a:lstStyle>
            <a:lvl1pPr marL="607939" lvl="0" indent="-45595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080" lvl="1" indent="-42222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085" lvl="2" indent="-42222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158" lvl="3" indent="-42222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096" lvl="4" indent="-42222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035" lvl="5" indent="-42222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130" lvl="6" indent="-42222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162" lvl="7" indent="-42222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254" lvl="8" indent="-42222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61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3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628" tIns="121628" rIns="121628" bIns="121628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70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marL="607971" lvl="0" indent="-45597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40" lvl="1" indent="-4222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176" lvl="2" indent="-4222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278" lvl="3" indent="-4222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248" lvl="4" indent="-4222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219" lvl="5" indent="-4222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342" lvl="6" indent="-4222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405" lvl="7" indent="-4222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526" lvl="8" indent="-4222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0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marL="607971" lvl="0" indent="-4222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140" lvl="1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176" lvl="2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278" lvl="3" indent="-405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248" lvl="4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219" lvl="5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342" lvl="6" indent="-405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405" lvl="7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526" lvl="8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marL="607971" lvl="0" indent="-4222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140" lvl="1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176" lvl="2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278" lvl="3" indent="-405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248" lvl="4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219" lvl="5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342" lvl="6" indent="-405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405" lvl="7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526" lvl="8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07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628" tIns="121628" rIns="121628" bIns="121628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marL="607971" lvl="0" indent="-405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6140" lvl="1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176" lvl="2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278" lvl="3" indent="-405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248" lvl="4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219" lvl="5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342" lvl="6" indent="-405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405" lvl="7" indent="-40538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526" lvl="8" indent="-40538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49" y="170974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2280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2065" lvl="1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68098" lvl="2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900">
                <a:solidFill>
                  <a:srgbClr val="888888"/>
                </a:solidFill>
              </a:defRPr>
            </a:lvl3pPr>
            <a:lvl4pPr marL="1824130" lvl="3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0230" lvl="4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36194" lvl="5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2160" lvl="6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48127" lvl="7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04225" lvl="8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9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628" tIns="121628" rIns="121628" bIns="121628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28" tIns="121628" rIns="121628" bIns="121628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marL="607971" lvl="0" indent="-45597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40" lvl="1" indent="-4222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176" lvl="2" indent="-4222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278" lvl="3" indent="-4222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248" lvl="4" indent="-4222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219" lvl="5" indent="-4222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342" lvl="6" indent="-42224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405" lvl="7" indent="-4222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526" lvl="8" indent="-42224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8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marL="607971" lvl="0" indent="-3039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76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628" tIns="121628" rIns="121628" bIns="121628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628" tIns="121628" rIns="121628" bIns="121628" anchor="t" anchorCtr="0">
            <a:normAutofit/>
          </a:bodyPr>
          <a:lstStyle>
            <a:lvl1pPr marL="607971" lvl="0" indent="-45597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40" lvl="1" indent="-4222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176" lvl="2" indent="-4222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278" lvl="3" indent="-4222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248" lvl="4" indent="-4222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219" lvl="5" indent="-4222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342" lvl="6" indent="-4222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405" lvl="7" indent="-4222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526" lvl="8" indent="-4222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69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3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636" tIns="121636" rIns="121636" bIns="12163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34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42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marL="608019" lvl="0" indent="-45601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230" lvl="1" indent="-4222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312" lvl="2" indent="-4222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458" lvl="3" indent="-4222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476" lvl="4" indent="-4222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95" lvl="5" indent="-4222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660" lvl="6" indent="-4222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769" lvl="7" indent="-4222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934" lvl="8" indent="-4222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98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marL="608019" lvl="0" indent="-42227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230" lvl="1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312" lvl="2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458" lvl="3" indent="-4054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476" lvl="4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495" lvl="5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660" lvl="6" indent="-4054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769" lvl="7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934" lvl="8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marL="608019" lvl="0" indent="-42227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230" lvl="1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312" lvl="2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458" lvl="3" indent="-4054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476" lvl="4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495" lvl="5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660" lvl="6" indent="-4054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769" lvl="7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934" lvl="8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5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3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3420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065" lvl="1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098" lvl="2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130" lvl="3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30" lvl="4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194" lvl="5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60" lvl="6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127" lvl="7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225" lvl="8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3420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065" lvl="1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098" lvl="2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130" lvl="3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30" lvl="4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194" lvl="5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60" lvl="6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127" lvl="7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225" lvl="8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636" tIns="121636" rIns="121636" bIns="121636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marL="608019" lvl="0" indent="-4054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6230" lvl="1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312" lvl="2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458" lvl="3" indent="-4054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476" lvl="4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495" lvl="5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6660" lvl="6" indent="-40541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4769" lvl="7" indent="-40541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2934" lvl="8" indent="-40541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5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36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636" tIns="121636" rIns="121636" bIns="121636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36" tIns="121636" rIns="121636" bIns="12163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marL="608019" lvl="0" indent="-45601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230" lvl="1" indent="-4222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312" lvl="2" indent="-4222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458" lvl="3" indent="-4222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476" lvl="4" indent="-4222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95" lvl="5" indent="-4222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660" lvl="6" indent="-4222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769" lvl="7" indent="-4222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934" lvl="8" indent="-4222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8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marL="608019" lvl="0" indent="-30400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23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636" tIns="121636" rIns="121636" bIns="12163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>
            <a:lvl1pPr marL="608019" lvl="0" indent="-45601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230" lvl="1" indent="-42227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312" lvl="2" indent="-42227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458" lvl="3" indent="-42227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476" lvl="4" indent="-42227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95" lvl="5" indent="-42227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660" lvl="6" indent="-42227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769" lvl="7" indent="-42227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934" lvl="8" indent="-42227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4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9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646" tIns="121646" rIns="121646" bIns="12164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86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16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marL="608083" lvl="0" indent="-45606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350" lvl="1" indent="-42232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493" lvl="2" indent="-42232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698" lvl="3" indent="-42232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780" lvl="4" indent="-42232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863" lvl="5" indent="-42232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7084" lvl="6" indent="-42232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5254" lvl="7" indent="-42232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3478" lvl="8" indent="-42232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8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marL="608083" lvl="0" indent="-42232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350" lvl="1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493" lvl="2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698" lvl="3" indent="-4054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780" lvl="4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863" lvl="5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7084" lvl="6" indent="-4054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5254" lvl="7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3478" lvl="8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marL="608083" lvl="0" indent="-42232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350" lvl="1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493" lvl="2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698" lvl="3" indent="-4054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780" lvl="4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863" lvl="5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7084" lvl="6" indent="-4054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5254" lvl="7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3478" lvl="8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b" anchorCtr="0"/>
          <a:lstStyle>
            <a:lvl1pPr marL="455967" lvl="0" indent="-2280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2065" lvl="1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68098" lvl="2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 b="1"/>
            </a:lvl3pPr>
            <a:lvl4pPr marL="1824130" lvl="3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0230" lvl="4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36194" lvl="5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2160" lvl="6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48127" lvl="7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04225" lvl="8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3420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065" lvl="1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098" lvl="2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130" lvl="3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30" lvl="4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194" lvl="5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60" lvl="6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127" lvl="7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225" lvl="8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b" anchorCtr="0"/>
          <a:lstStyle>
            <a:lvl1pPr marL="455967" lvl="0" indent="-2280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2065" lvl="1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68098" lvl="2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 b="1"/>
            </a:lvl3pPr>
            <a:lvl4pPr marL="1824130" lvl="3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0230" lvl="4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36194" lvl="5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2160" lvl="6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48127" lvl="7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04225" lvl="8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3420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2065" lvl="1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68098" lvl="2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4130" lvl="3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0230" lvl="4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36194" lvl="5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2160" lvl="6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48127" lvl="7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04225" lvl="8" indent="-3420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1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646" tIns="121646" rIns="121646" bIns="121646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marL="608083" lvl="0" indent="-4054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6350" lvl="1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493" lvl="2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698" lvl="3" indent="-4054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0780" lvl="4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8863" lvl="5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7084" lvl="6" indent="-4054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5254" lvl="7" indent="-4054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3478" lvl="8" indent="-4054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94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17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646" tIns="121646" rIns="121646" bIns="121646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46" tIns="121646" rIns="121646" bIns="12164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marL="608083" lvl="0" indent="-45606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350" lvl="1" indent="-42232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493" lvl="2" indent="-42232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698" lvl="3" indent="-42232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780" lvl="4" indent="-42232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863" lvl="5" indent="-42232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7084" lvl="6" indent="-42232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5254" lvl="7" indent="-42232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3478" lvl="8" indent="-42232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3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marL="608083" lvl="0" indent="-3040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32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646" tIns="121646" rIns="121646" bIns="12164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/>
          </a:bodyPr>
          <a:lstStyle>
            <a:lvl1pPr marL="608083" lvl="0" indent="-45606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350" lvl="1" indent="-42232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493" lvl="2" indent="-42232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698" lvl="3" indent="-42232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780" lvl="4" indent="-42232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863" lvl="5" indent="-42232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7084" lvl="6" indent="-42232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5254" lvl="7" indent="-42232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3478" lvl="8" indent="-42232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77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6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660" tIns="121660" rIns="121660" bIns="12166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93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05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marL="608163" lvl="0" indent="-4561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500" lvl="1" indent="-42237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720" lvl="2" indent="-42237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998" lvl="3" indent="-42237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1160" lvl="4" indent="-42237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9323" lvl="5" indent="-42237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7614" lvl="6" indent="-42237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5861" lvl="7" indent="-42237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4158" lvl="8" indent="-42237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1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marL="608163" lvl="0" indent="-42237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500" lvl="1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720" lvl="2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998" lvl="3" indent="-4055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1160" lvl="4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9323" lvl="5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7614" lvl="6" indent="-4055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5861" lvl="7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4158" lvl="8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marL="608163" lvl="0" indent="-42237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500" lvl="1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720" lvl="2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998" lvl="3" indent="-4055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1160" lvl="4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9323" lvl="5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7614" lvl="6" indent="-4055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5861" lvl="7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4158" lvl="8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44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27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660" tIns="121660" rIns="121660" bIns="12166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marL="608163" lvl="0" indent="-4055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6500" lvl="1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720" lvl="2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2998" lvl="3" indent="-4055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1160" lvl="4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9323" lvl="5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7614" lvl="6" indent="-4055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5861" lvl="7" indent="-4055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4158" lvl="8" indent="-4055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72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660" tIns="121660" rIns="121660" bIns="121660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60" tIns="121660" rIns="121660" bIns="12166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marL="608163" lvl="0" indent="-45612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500" lvl="1" indent="-42237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720" lvl="2" indent="-42237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998" lvl="3" indent="-42237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1160" lvl="4" indent="-42237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9323" lvl="5" indent="-42237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7614" lvl="6" indent="-42237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5861" lvl="7" indent="-42237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4158" lvl="8" indent="-42237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74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marL="608163" lvl="0" indent="-304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57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660" tIns="121660" rIns="121660" bIns="12166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660" tIns="121660" rIns="121660" bIns="121660" anchor="t" anchorCtr="0">
            <a:normAutofit/>
          </a:bodyPr>
          <a:lstStyle>
            <a:lvl1pPr marL="608163" lvl="0" indent="-45612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500" lvl="1" indent="-42237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720" lvl="2" indent="-42237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998" lvl="3" indent="-42237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1160" lvl="4" indent="-42237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9323" lvl="5" indent="-42237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7614" lvl="6" indent="-42237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5861" lvl="7" indent="-42237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4158" lvl="8" indent="-42237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53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7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676" tIns="121676" rIns="121676" bIns="12167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49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1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marL="608259" lvl="0" indent="-4561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680" lvl="1" indent="-4224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992" lvl="2" indent="-4224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3358" lvl="3" indent="-4224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1616" lvl="4" indent="-4224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9875" lvl="5" indent="-4224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8250" lvl="6" indent="-4224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6589" lvl="7" indent="-4224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4974" lvl="8" indent="-4224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21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marL="608259" lvl="0" indent="-42243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680" lvl="1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992" lvl="2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3358" lvl="3" indent="-4055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1616" lvl="4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9875" lvl="5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8250" lvl="6" indent="-4055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6589" lvl="7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4974" lvl="8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marL="608259" lvl="0" indent="-42243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680" lvl="1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992" lvl="2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3358" lvl="3" indent="-4055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1616" lvl="4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9875" lvl="5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8250" lvl="6" indent="-4055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6589" lvl="7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4974" lvl="8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067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51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676" tIns="121676" rIns="121676" bIns="121676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marL="608259" lvl="0" indent="-4055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6680" lvl="1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4992" lvl="2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3358" lvl="3" indent="-4055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1616" lvl="4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49875" lvl="5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8250" lvl="6" indent="-40556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6589" lvl="7" indent="-40556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4974" lvl="8" indent="-40556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41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8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676" tIns="121676" rIns="121676" bIns="121676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76" tIns="121676" rIns="121676" bIns="12167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marL="608259" lvl="0" indent="-4561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680" lvl="1" indent="-4224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992" lvl="2" indent="-4224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3358" lvl="3" indent="-4224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1616" lvl="4" indent="-4224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9875" lvl="5" indent="-4224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8250" lvl="6" indent="-42243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6589" lvl="7" indent="-42243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4974" lvl="8" indent="-42243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9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marL="608259" lvl="0" indent="-30412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17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676" tIns="121676" rIns="121676" bIns="121676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676" tIns="121676" rIns="121676" bIns="121676" anchor="t" anchorCtr="0">
            <a:normAutofit/>
          </a:bodyPr>
          <a:lstStyle>
            <a:lvl1pPr marL="608259" lvl="0" indent="-45619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680" lvl="1" indent="-42243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992" lvl="2" indent="-42243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3358" lvl="3" indent="-42243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1616" lvl="4" indent="-42243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9875" lvl="5" indent="-42243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8250" lvl="6" indent="-42243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6589" lvl="7" indent="-42243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4974" lvl="8" indent="-42243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72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085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694" tIns="121694" rIns="121694" bIns="121694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5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43070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2065" lvl="1" indent="-40537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68098" lvl="2" indent="-38003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4130" lvl="3" indent="-3547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0230" lvl="4" indent="-3547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36194" lvl="5" indent="-3547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192160" lvl="6" indent="-3547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48127" lvl="7" indent="-3547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04225" lvl="8" indent="-3547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2280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2065" lvl="1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2pPr>
            <a:lvl3pPr marL="1368098" lvl="2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4130" lvl="3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0230" lvl="4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36194" lvl="5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192160" lvl="6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48127" lvl="7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04225" lvl="8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114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marL="608371" lvl="0" indent="-45627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890" lvl="1" indent="-4225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5309" lvl="2" indent="-4225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3778" lvl="3" indent="-4225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2148" lvl="4" indent="-4225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0519" lvl="5" indent="-4225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8992" lvl="6" indent="-4225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7438" lvl="7" indent="-4225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5926" lvl="8" indent="-4225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16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marL="608371" lvl="0" indent="-4225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890" lvl="1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5309" lvl="2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3778" lvl="3" indent="-4056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2148" lvl="4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0519" lvl="5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8992" lvl="6" indent="-4056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7438" lvl="7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5926" lvl="8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marL="608371" lvl="0" indent="-4225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6890" lvl="1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5309" lvl="2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3778" lvl="3" indent="-4056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2148" lvl="4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0519" lvl="5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8992" lvl="6" indent="-4056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7438" lvl="7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5926" lvl="8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754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139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694" tIns="121694" rIns="121694" bIns="121694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marL="608371" lvl="0" indent="-4056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6890" lvl="1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5309" lvl="2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3778" lvl="3" indent="-4056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2148" lvl="4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0519" lvl="5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58992" lvl="6" indent="-40563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7438" lvl="7" indent="-40563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5926" lvl="8" indent="-40563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00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42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694" tIns="121694" rIns="121694" bIns="121694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94" tIns="121694" rIns="121694" bIns="121694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marL="608371" lvl="0" indent="-45627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890" lvl="1" indent="-4225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5309" lvl="2" indent="-4225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3778" lvl="3" indent="-4225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2148" lvl="4" indent="-4225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0519" lvl="5" indent="-4225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8992" lvl="6" indent="-4225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7438" lvl="7" indent="-4225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5926" lvl="8" indent="-4225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61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marL="608371" lvl="0" indent="-3041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1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694" tIns="121694" rIns="121694" bIns="121694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694" tIns="121694" rIns="121694" bIns="121694" anchor="t" anchorCtr="0">
            <a:normAutofit/>
          </a:bodyPr>
          <a:lstStyle>
            <a:lvl1pPr marL="608371" lvl="0" indent="-45627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890" lvl="1" indent="-4225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5309" lvl="2" indent="-4225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3778" lvl="3" indent="-4225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2148" lvl="4" indent="-4225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0519" lvl="5" indent="-4225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8992" lvl="6" indent="-4225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7438" lvl="7" indent="-4225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5926" lvl="8" indent="-4225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06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5967" lvl="0" indent="-2280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2065" lvl="1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2pPr>
            <a:lvl3pPr marL="1368098" lvl="2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4130" lvl="3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0230" lvl="4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36194" lvl="5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192160" lvl="6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48127" lvl="7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04225" lvl="8" indent="-228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740" tIns="121740" rIns="121740" bIns="12174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381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marL="608643" lvl="0" indent="-4564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400" lvl="1" indent="-4226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6080" lvl="2" indent="-4226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4798" lvl="3" indent="-4226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3440" lvl="4" indent="-4226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2083" lvl="5" indent="-4226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0800" lvl="6" indent="-4226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9501" lvl="7" indent="-4226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8238" lvl="8" indent="-4226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229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marL="608643" lvl="0" indent="-42269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7400" lvl="1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6080" lvl="2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4798" lvl="3" indent="-4058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3440" lvl="4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2083" lvl="5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0800" lvl="6" indent="-4058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9501" lvl="7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8238" lvl="8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marL="608643" lvl="0" indent="-42269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7400" lvl="1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6080" lvl="2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4798" lvl="3" indent="-4058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3440" lvl="4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2083" lvl="5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0800" lvl="6" indent="-4058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9501" lvl="7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8238" lvl="8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006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32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740" tIns="121740" rIns="121740" bIns="12174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marL="608643" lvl="0" indent="-4058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7400" lvl="1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6080" lvl="2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4798" lvl="3" indent="-4058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3440" lvl="4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2083" lvl="5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0800" lvl="6" indent="-4058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69501" lvl="7" indent="-4058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78238" lvl="8" indent="-4058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35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95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40" tIns="121740" rIns="121740" bIns="121740" anchor="ctr" anchorCtr="0">
            <a:noAutofit/>
          </a:bodyPr>
          <a:lstStyle/>
          <a:p>
            <a:endParaRPr sz="1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40" tIns="121740" rIns="121740" bIns="12174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marL="608643" lvl="0" indent="-4564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400" lvl="1" indent="-4226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6080" lvl="2" indent="-4226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4798" lvl="3" indent="-4226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3440" lvl="4" indent="-4226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2083" lvl="5" indent="-4226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0800" lvl="6" indent="-42269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9501" lvl="7" indent="-42269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8238" lvl="8" indent="-42269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00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marL="608643" lvl="0" indent="-30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25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740" tIns="121740" rIns="121740" bIns="12174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740" tIns="121740" rIns="121740" bIns="121740" anchor="t" anchorCtr="0">
            <a:normAutofit/>
          </a:bodyPr>
          <a:lstStyle>
            <a:lvl1pPr marL="608643" lvl="0" indent="-45648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400" lvl="1" indent="-42269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6080" lvl="2" indent="-42269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4798" lvl="3" indent="-42269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3440" lvl="4" indent="-42269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2083" lvl="5" indent="-42269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0800" lvl="6" indent="-42269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9501" lvl="7" indent="-42269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8238" lvl="8" indent="-42269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9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698" rIns="91218" bIns="45698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6" tIns="121766" rIns="121766" bIns="12176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6" tIns="121766" rIns="121766" bIns="121766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6" tIns="121766" rIns="121766" bIns="1217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65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6" tIns="121796" rIns="121796" bIns="12179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6" tIns="121796" rIns="121796" bIns="121796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6" tIns="121796" rIns="121796" bIns="12179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5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8" tIns="121828" rIns="121828" bIns="1218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8" tIns="121828" rIns="121828" bIns="121828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8" tIns="121828" rIns="121828" bIns="121828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17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2" tIns="121622" rIns="121622" bIns="121622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2" tIns="121622" rIns="121622" bIns="121622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2" tIns="121622" rIns="121622" bIns="121622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134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8" tIns="121628" rIns="121628" bIns="121628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8" tIns="121628" rIns="121628" bIns="121628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8" tIns="121628" rIns="121628" bIns="121628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6" tIns="121636" rIns="121636" bIns="12163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6" tIns="121636" rIns="121636" bIns="121636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6" tIns="121636" rIns="121636" bIns="12163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69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46" tIns="121646" rIns="121646" bIns="12164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46" tIns="121646" rIns="121646" bIns="121646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46" tIns="121646" rIns="121646" bIns="12164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71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0" tIns="121660" rIns="121660" bIns="12166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0" tIns="121660" rIns="121660" bIns="12166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0" tIns="121660" rIns="121660" bIns="12166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47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76" tIns="121676" rIns="121676" bIns="121676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76" tIns="121676" rIns="121676" bIns="121676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76" tIns="121676" rIns="121676" bIns="12167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0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4" tIns="121694" rIns="121694" bIns="121694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4" tIns="121694" rIns="121694" bIns="121694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4" tIns="121694" rIns="121694" bIns="121694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83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0" tIns="121740" rIns="121740" bIns="12174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0" tIns="121740" rIns="121740" bIns="12174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40" tIns="121740" rIns="121740" bIns="12174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AR" smtClean="0">
                <a:solidFill>
                  <a:srgbClr val="595959"/>
                </a:solidFill>
              </a:rPr>
              <a:pPr/>
              <a:t>‹Nº›</a:t>
            </a:fld>
            <a:endParaRPr lang="es-AR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98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4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9704" y="162704"/>
            <a:ext cx="6695303" cy="6695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carreras típicamente feminizadas y masculinizadas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3" y="1824040"/>
            <a:ext cx="7678449" cy="43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93" y="2059572"/>
            <a:ext cx="2838451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17" y="4270571"/>
            <a:ext cx="203835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66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4" y="1099921"/>
            <a:ext cx="7544233" cy="465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42" y="3710857"/>
            <a:ext cx="18764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43" y="1452424"/>
            <a:ext cx="2409825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52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50759" y="165639"/>
            <a:ext cx="6320245" cy="632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70551" y="303551"/>
            <a:ext cx="6250900" cy="62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D752F63-463E-8835-3D60-56FD8E3B0CA2}"/>
              </a:ext>
            </a:extLst>
          </p:cNvPr>
          <p:cNvSpPr txBox="1"/>
          <p:nvPr/>
        </p:nvSpPr>
        <p:spPr>
          <a:xfrm>
            <a:off x="4346916" y="1674056"/>
            <a:ext cx="703385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2021</a:t>
            </a:r>
            <a:endParaRPr lang="es-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10019" y="343019"/>
            <a:ext cx="6171964" cy="617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81661" y="234777"/>
            <a:ext cx="6028683" cy="602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751" y="152400"/>
            <a:ext cx="6553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751" y="152400"/>
            <a:ext cx="65532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88" y="1168703"/>
            <a:ext cx="5586608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132" y="1239567"/>
            <a:ext cx="10006064" cy="563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22" tIns="121622" rIns="121622" bIns="121622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36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2" tIns="121622" rIns="121622" bIns="121622" anchor="t" anchorCtr="0">
            <a:spAutoFit/>
          </a:bodyPr>
          <a:lstStyle/>
          <a:p>
            <a:pPr algn="ctr"/>
            <a:r>
              <a:rPr lang="es" sz="4300" b="1" dirty="0">
                <a:solidFill>
                  <a:schemeClr val="lt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Secretarías sustanciales</a:t>
            </a:r>
            <a:endParaRPr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185832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6117" y="244164"/>
            <a:ext cx="8679766" cy="636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30880" y="226104"/>
            <a:ext cx="6405799" cy="6405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A635FA-C1AC-537E-29C7-CA6405FFC0B3}"/>
              </a:ext>
            </a:extLst>
          </p:cNvPr>
          <p:cNvSpPr txBox="1"/>
          <p:nvPr/>
        </p:nvSpPr>
        <p:spPr>
          <a:xfrm>
            <a:off x="3319975" y="5528603"/>
            <a:ext cx="34747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Primera etapa:   Años 2009-2017</a:t>
            </a:r>
          </a:p>
          <a:p>
            <a:r>
              <a:rPr lang="es-ES" dirty="0"/>
              <a:t>Segunda etapa: Años 2017-2022</a:t>
            </a:r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t="14524" r="-3659" b="46672"/>
          <a:stretch/>
        </p:blipFill>
        <p:spPr>
          <a:xfrm>
            <a:off x="464236" y="1179210"/>
            <a:ext cx="5137598" cy="411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t="18149" b="43283"/>
          <a:stretch/>
        </p:blipFill>
        <p:spPr>
          <a:xfrm>
            <a:off x="6096000" y="1179211"/>
            <a:ext cx="4906935" cy="4110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80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121933" y="262433"/>
            <a:ext cx="11955200" cy="8692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22" tIns="121622" rIns="121622" bIns="121622" anchor="ctr" anchorCtr="0">
            <a:noAutofit/>
          </a:bodyPr>
          <a:lstStyle/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02700" y="262433"/>
            <a:ext cx="11360800" cy="7636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 fontScale="90000"/>
          </a:bodyPr>
          <a:lstStyle/>
          <a:p>
            <a:r>
              <a:rPr lang="es"/>
              <a:t>Año 2019:  Reforma del Estatuto Universitario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627972" y="1617808"/>
            <a:ext cx="11360800" cy="4555200"/>
          </a:xfrm>
          <a:prstGeom prst="rect">
            <a:avLst/>
          </a:prstGeom>
        </p:spPr>
        <p:txBody>
          <a:bodyPr spcFirstLastPara="1" wrap="square" lIns="121622" tIns="121622" rIns="121622" bIns="121622"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s" dirty="0"/>
              <a:t>Incorporación de la</a:t>
            </a:r>
            <a:r>
              <a:rPr lang="es" b="1" dirty="0">
                <a:highlight>
                  <a:srgbClr val="FABC43"/>
                </a:highlight>
              </a:rPr>
              <a:t> PARIDAD de GÉNERO </a:t>
            </a:r>
            <a:endParaRPr b="1" dirty="0">
              <a:highlight>
                <a:srgbClr val="FABC43"/>
              </a:highlight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s" dirty="0"/>
              <a:t>Proceso participativo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s" dirty="0"/>
              <a:t>Abrir el debate sobre la participación política de las mujeres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s" dirty="0"/>
              <a:t>La Universidad Nacional de Cuyo fue la primera en el país en implementar la paridad no sólo para las listas de los órganos colegiados, sino también para las de cargos a Decanato y Rectorado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s" dirty="0"/>
              <a:t>La paridad se estableció como un “piso” y no como un “techo”, es decir que </a:t>
            </a:r>
            <a:r>
              <a:rPr lang="es" b="1" dirty="0"/>
              <a:t>al menos un 50% de las listas deben estar conformadas por mujeres</a:t>
            </a:r>
            <a:r>
              <a:rPr lang="es" dirty="0"/>
              <a:t> pero no hay un máximo.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b="1" dirty="0">
                <a:highlight>
                  <a:srgbClr val="FABC43"/>
                </a:highlight>
              </a:rPr>
              <a:t>Año 2022: primeras elecciones en las que se aplicó esta norma </a:t>
            </a:r>
            <a:endParaRPr b="1" dirty="0">
              <a:highlight>
                <a:srgbClr val="FABC43"/>
              </a:highlight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9" y="2144154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9" y="2698572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9" y="3389375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9" y="4634838"/>
            <a:ext cx="506033" cy="50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04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1"/>
            <a:ext cx="12192004" cy="6857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382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207" y="1096835"/>
            <a:ext cx="8779601" cy="3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1278267" y="2334400"/>
            <a:ext cx="10114800" cy="642400"/>
          </a:xfrm>
          <a:prstGeom prst="rect">
            <a:avLst/>
          </a:prstGeom>
        </p:spPr>
        <p:txBody>
          <a:bodyPr spcFirstLastPara="1" wrap="square" lIns="121620" tIns="121620" rIns="121620" bIns="12162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Participación política en los </a:t>
            </a:r>
            <a:r>
              <a:rPr lang="es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procesos electorales universitarios desde 2014 a 2022.</a:t>
            </a:r>
            <a:endParaRPr sz="17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1278267" y="3035933"/>
            <a:ext cx="9662800" cy="1108000"/>
          </a:xfrm>
          <a:prstGeom prst="rect">
            <a:avLst/>
          </a:prstGeom>
        </p:spPr>
        <p:txBody>
          <a:bodyPr spcFirstLastPara="1" wrap="square" lIns="121620" tIns="121620" rIns="121620" bIns="12162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Participación de mujeres en la política estudiantil.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Representación en la Federación Universitaria de Cuyo.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127200" y="386867"/>
            <a:ext cx="9937600" cy="1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0" tIns="121620" rIns="121620" bIns="121620" anchor="t" anchorCtr="0">
            <a:spAutoFit/>
          </a:bodyPr>
          <a:lstStyle/>
          <a:p>
            <a:pPr algn="ctr"/>
            <a:r>
              <a:rPr lang="es" sz="2900" i="1" dirty="0"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Esta segunda etapa</a:t>
            </a:r>
            <a:r>
              <a:rPr lang="es" sz="2900" b="1" i="1" dirty="0">
                <a:latin typeface="Alegreya Sans SC"/>
                <a:ea typeface="Alegreya Sans SC"/>
                <a:cs typeface="Alegreya Sans SC"/>
                <a:sym typeface="Alegreya Sans SC"/>
              </a:rPr>
              <a:t> </a:t>
            </a:r>
            <a:r>
              <a:rPr lang="es" sz="2900" i="1" dirty="0"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 profundiza en</a:t>
            </a:r>
            <a:endParaRPr sz="2900" i="1" dirty="0">
              <a:latin typeface="Alegreya Sans SC Medium"/>
              <a:ea typeface="Alegreya Sans SC Medium"/>
              <a:cs typeface="Alegreya Sans SC Medium"/>
              <a:sym typeface="Alegreya Sans SC Medium"/>
            </a:endParaRPr>
          </a:p>
          <a:p>
            <a:pPr algn="ctr"/>
            <a:r>
              <a:rPr lang="es" sz="3900" i="1" dirty="0"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 </a:t>
            </a:r>
            <a:r>
              <a:rPr lang="es" sz="3900" b="1" dirty="0">
                <a:latin typeface="Alegreya Sans SC"/>
                <a:ea typeface="Alegreya Sans SC"/>
                <a:cs typeface="Alegreya Sans SC"/>
                <a:sym typeface="Alegreya Sans SC"/>
              </a:rPr>
              <a:t>la participación política de las mujeres</a:t>
            </a:r>
            <a:endParaRPr sz="3900" b="1" dirty="0"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algn="ctr"/>
            <a:r>
              <a:rPr lang="es" sz="2900" i="1" dirty="0"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a través del análisis de:</a:t>
            </a:r>
            <a:endParaRPr sz="500" i="1" dirty="0">
              <a:latin typeface="Alegreya Sans SC Medium"/>
              <a:ea typeface="Alegreya Sans SC Medium"/>
              <a:cs typeface="Alegreya Sans SC Medium"/>
              <a:sym typeface="Alegreya Sans SC Medium"/>
            </a:endParaRPr>
          </a:p>
        </p:txBody>
      </p:sp>
      <p:cxnSp>
        <p:nvCxnSpPr>
          <p:cNvPr id="143" name="Google Shape;143;p21"/>
          <p:cNvCxnSpPr/>
          <p:nvPr/>
        </p:nvCxnSpPr>
        <p:spPr>
          <a:xfrm rot="10800000">
            <a:off x="637867" y="3022867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263" y="2334540"/>
            <a:ext cx="506033" cy="506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1"/>
          <p:cNvCxnSpPr/>
          <p:nvPr/>
        </p:nvCxnSpPr>
        <p:spPr>
          <a:xfrm rot="10800000">
            <a:off x="637867" y="4119767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263" y="3126640"/>
            <a:ext cx="506033" cy="506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1"/>
          <p:cNvCxnSpPr/>
          <p:nvPr/>
        </p:nvCxnSpPr>
        <p:spPr>
          <a:xfrm rot="10800000">
            <a:off x="637867" y="4887933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406" y="4074757"/>
            <a:ext cx="506033" cy="506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1348400" y="4091962"/>
            <a:ext cx="9716400" cy="642400"/>
          </a:xfrm>
          <a:prstGeom prst="rect">
            <a:avLst/>
          </a:prstGeom>
        </p:spPr>
        <p:txBody>
          <a:bodyPr spcFirstLastPara="1" wrap="square" lIns="121620" tIns="121620" rIns="121620" bIns="121620" anchor="t" anchorCtr="0">
            <a:noAutofit/>
          </a:bodyPr>
          <a:lstStyle/>
          <a:p>
            <a:pPr marL="0" indent="0">
              <a:buNone/>
            </a:pPr>
            <a:r>
              <a:rPr lang="es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Violencia política en el proceso electoral.</a:t>
            </a: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4744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944367" y="2010667"/>
            <a:ext cx="7760800" cy="1198000"/>
          </a:xfrm>
          <a:prstGeom prst="rect">
            <a:avLst/>
          </a:prstGeom>
        </p:spPr>
        <p:txBody>
          <a:bodyPr spcFirstLastPara="1" wrap="square" lIns="121625" tIns="121625" rIns="121625" bIns="1216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b="1">
                <a:solidFill>
                  <a:srgbClr val="FABC43"/>
                </a:solidFill>
                <a:latin typeface="Alegreya Sans"/>
                <a:ea typeface="Alegreya Sans"/>
                <a:cs typeface="Alegreya Sans"/>
                <a:sym typeface="Alegreya Sans"/>
              </a:rPr>
              <a:t>•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Actas de la Junta Electoral General y Particulares   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 disponibles en Digesto y sitios institucionales.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97" name="Google Shape;97;p17"/>
          <p:cNvCxnSpPr/>
          <p:nvPr/>
        </p:nvCxnSpPr>
        <p:spPr>
          <a:xfrm rot="10800000">
            <a:off x="3944367" y="3105467"/>
            <a:ext cx="64728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944367" y="3107067"/>
            <a:ext cx="5740000" cy="1198000"/>
          </a:xfrm>
          <a:prstGeom prst="rect">
            <a:avLst/>
          </a:prstGeom>
        </p:spPr>
        <p:txBody>
          <a:bodyPr spcFirstLastPara="1" wrap="square" lIns="121625" tIns="121625" rIns="121625" bIns="1216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b="1">
                <a:solidFill>
                  <a:srgbClr val="FABC43"/>
                </a:solidFill>
                <a:latin typeface="Alegreya Sans"/>
                <a:ea typeface="Alegreya Sans"/>
                <a:cs typeface="Alegreya Sans"/>
                <a:sym typeface="Alegreya Sans"/>
              </a:rPr>
              <a:t>•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Libro de Actas de las elecciones de la   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  Federación Universitaria de Cuyo (FUCUYO).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99" name="Google Shape;99;p17"/>
          <p:cNvCxnSpPr/>
          <p:nvPr/>
        </p:nvCxnSpPr>
        <p:spPr>
          <a:xfrm rot="10800000">
            <a:off x="3944367" y="4201867"/>
            <a:ext cx="64728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944367" y="4201867"/>
            <a:ext cx="6472800" cy="1198000"/>
          </a:xfrm>
          <a:prstGeom prst="rect">
            <a:avLst/>
          </a:prstGeom>
        </p:spPr>
        <p:txBody>
          <a:bodyPr spcFirstLastPara="1" wrap="square" lIns="121625" tIns="121625" rIns="121625" bIns="1216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 b="1">
                <a:solidFill>
                  <a:srgbClr val="FABC43"/>
                </a:solidFill>
                <a:latin typeface="Alegreya Sans"/>
                <a:ea typeface="Alegreya Sans"/>
                <a:cs typeface="Alegreya Sans"/>
                <a:sym typeface="Alegreya Sans"/>
              </a:rPr>
              <a:t>•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Páginas web institucionales de Rectorado, UUAA e Institutos con una corroboración telefónica de datos.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101" name="Google Shape;101;p17"/>
          <p:cNvCxnSpPr/>
          <p:nvPr/>
        </p:nvCxnSpPr>
        <p:spPr>
          <a:xfrm rot="10800000">
            <a:off x="3944367" y="5296667"/>
            <a:ext cx="64728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944367" y="5298267"/>
            <a:ext cx="6099600" cy="614400"/>
          </a:xfrm>
          <a:prstGeom prst="rect">
            <a:avLst/>
          </a:prstGeom>
        </p:spPr>
        <p:txBody>
          <a:bodyPr spcFirstLastPara="1" wrap="square" lIns="121625" tIns="121625" rIns="121625" bIns="121625" anchor="t" anchorCtr="0">
            <a:noAutofit/>
          </a:bodyPr>
          <a:lstStyle/>
          <a:p>
            <a:pPr marL="0" indent="0">
              <a:buNone/>
            </a:pPr>
            <a:r>
              <a:rPr lang="es" b="1">
                <a:solidFill>
                  <a:srgbClr val="FABC43"/>
                </a:solidFill>
                <a:latin typeface="Alegreya Sans"/>
                <a:ea typeface="Alegreya Sans"/>
                <a:cs typeface="Alegreya Sans"/>
                <a:sym typeface="Alegreya Sans"/>
              </a:rPr>
              <a:t>•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Artículos de prensa sobre las Elecciones 2022.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871" y="1318319"/>
            <a:ext cx="1917601" cy="19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25" tIns="121625" rIns="121625" bIns="121625" anchor="ctr" anchorCtr="0">
            <a:noAutofit/>
          </a:bodyPr>
          <a:lstStyle/>
          <a:p>
            <a:endParaRPr sz="1900"/>
          </a:p>
        </p:txBody>
      </p:sp>
      <p:sp>
        <p:nvSpPr>
          <p:cNvPr id="105" name="Google Shape;105;p17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25" tIns="121625" rIns="121625" bIns="121625" anchor="t" anchorCtr="0">
            <a:spAutoFit/>
          </a:bodyPr>
          <a:lstStyle/>
          <a:p>
            <a:pPr algn="ctr"/>
            <a:r>
              <a:rPr lang="es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Fuentes utilizadas </a:t>
            </a:r>
            <a:endParaRPr sz="1900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3696233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003" y="1553035"/>
            <a:ext cx="7084364" cy="3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772367" y="1356400"/>
            <a:ext cx="108928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3" tIns="121633" rIns="121633" bIns="121633" anchor="t" anchorCtr="0">
            <a:spAutoFit/>
          </a:bodyPr>
          <a:lstStyle/>
          <a:p>
            <a:pPr algn="ctr"/>
            <a:r>
              <a:rPr lang="es" sz="2900" b="1" i="1">
                <a:latin typeface="Alegreya Sans SC"/>
                <a:ea typeface="Alegreya Sans SC"/>
                <a:cs typeface="Alegreya Sans SC"/>
                <a:sym typeface="Alegreya Sans SC"/>
              </a:rPr>
              <a:t>2. Definición de criterios </a:t>
            </a:r>
            <a:endParaRPr sz="2900" b="1" i="1"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algn="ctr">
              <a:buSzPts val="1100"/>
            </a:pPr>
            <a:r>
              <a:rPr lang="es" sz="2900" i="1"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para el análisis de listas/autoridades electas/equipos de gestión:</a:t>
            </a:r>
            <a:endParaRPr sz="2900" i="1">
              <a:latin typeface="Alegreya Sans SC Medium"/>
              <a:ea typeface="Alegreya Sans SC Medium"/>
              <a:cs typeface="Alegreya Sans SC Medium"/>
              <a:sym typeface="Alegreya Sans SC Medium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572600" y="3916767"/>
            <a:ext cx="3036000" cy="2279200"/>
          </a:xfrm>
          <a:prstGeom prst="rect">
            <a:avLst/>
          </a:prstGeom>
        </p:spPr>
        <p:txBody>
          <a:bodyPr spcFirstLastPara="1" wrap="square" lIns="121633" tIns="121633" rIns="121633" bIns="121633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" sz="32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feminizados</a:t>
            </a:r>
            <a:endParaRPr sz="3200" b="1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indent="0" algn="ctr">
              <a:lnSpc>
                <a:spcPct val="100000"/>
              </a:lnSpc>
              <a:spcBef>
                <a:spcPts val="1067"/>
              </a:spcBef>
              <a:buNone/>
            </a:pPr>
            <a:r>
              <a:rPr lang="es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Más del 60% presencia femenina;</a:t>
            </a: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o 1 mujer/1 mujer.</a:t>
            </a: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just">
              <a:lnSpc>
                <a:spcPct val="100000"/>
              </a:lnSpc>
              <a:spcBef>
                <a:spcPts val="1067"/>
              </a:spcBef>
              <a:buNone/>
            </a:pPr>
            <a:endParaRPr b="1" dirty="0">
              <a:solidFill>
                <a:srgbClr val="FABC43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196219" y="3916767"/>
            <a:ext cx="3304248" cy="2279200"/>
          </a:xfrm>
          <a:prstGeom prst="rect">
            <a:avLst/>
          </a:prstGeom>
        </p:spPr>
        <p:txBody>
          <a:bodyPr spcFirstLastPara="1" wrap="square" lIns="121633" tIns="121633" rIns="121633" bIns="121633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" sz="3200" b="1" dirty="0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masculinizados</a:t>
            </a:r>
            <a:endParaRPr sz="3200" b="1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indent="0" algn="ctr">
              <a:lnSpc>
                <a:spcPct val="100000"/>
              </a:lnSpc>
              <a:spcBef>
                <a:spcPts val="1067"/>
              </a:spcBef>
              <a:buNone/>
            </a:pPr>
            <a:r>
              <a:rPr lang="es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Más del 60% presencia masculina;</a:t>
            </a: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" dirty="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o 1 varón/1 varón.</a:t>
            </a:r>
            <a:endParaRPr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b="1" dirty="0">
              <a:solidFill>
                <a:srgbClr val="FABC43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56333" y="3916767"/>
            <a:ext cx="3036000" cy="2279200"/>
          </a:xfrm>
          <a:prstGeom prst="rect">
            <a:avLst/>
          </a:prstGeom>
        </p:spPr>
        <p:txBody>
          <a:bodyPr spcFirstLastPara="1" wrap="square" lIns="121633" tIns="121633" rIns="121633" bIns="121633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" sz="3200" b="1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paritarios</a:t>
            </a:r>
            <a:endParaRPr sz="3200" b="1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indent="0" algn="ctr">
              <a:lnSpc>
                <a:spcPct val="100000"/>
              </a:lnSpc>
              <a:spcBef>
                <a:spcPts val="1067"/>
              </a:spcBef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entre el 50 y el 59%;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o 1 mujer/1 varón</a:t>
            </a:r>
            <a:endParaRPr sz="2900">
              <a:solidFill>
                <a:srgbClr val="FABC43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33" tIns="121633" rIns="121633" bIns="121633" anchor="ctr" anchorCtr="0">
            <a:noAutofit/>
          </a:bodyPr>
          <a:lstStyle/>
          <a:p>
            <a:endParaRPr sz="1900"/>
          </a:p>
        </p:txBody>
      </p:sp>
      <p:sp>
        <p:nvSpPr>
          <p:cNvPr id="116" name="Google Shape;116;p18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3" tIns="121633" rIns="121633" bIns="121633" anchor="t" anchorCtr="0">
            <a:spAutoFit/>
          </a:bodyPr>
          <a:lstStyle/>
          <a:p>
            <a:pPr algn="ctr"/>
            <a:r>
              <a:rPr lang="es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Metodología</a:t>
            </a:r>
            <a:endParaRPr sz="1900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443" y="2631866"/>
            <a:ext cx="1438781" cy="14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4465" y="2631866"/>
            <a:ext cx="1439999" cy="14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8231" y="2631866"/>
            <a:ext cx="1439999" cy="143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812467" y="2875567"/>
            <a:ext cx="3568800" cy="28232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rmAutofit/>
          </a:bodyPr>
          <a:lstStyle/>
          <a:p>
            <a:pPr marL="0" indent="0">
              <a:lnSpc>
                <a:spcPct val="95000"/>
              </a:lnSpc>
              <a:buSzPts val="935"/>
              <a:buNone/>
            </a:pPr>
            <a:r>
              <a:rPr lang="es" sz="25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Conformación de candidaturas y resultados</a:t>
            </a:r>
            <a:r>
              <a:rPr lang="es" sz="25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electorales de  2014, 2016 </a:t>
            </a:r>
            <a:r>
              <a:rPr lang="es" sz="25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(elecciones de medio término de Consejo),  </a:t>
            </a:r>
            <a:r>
              <a:rPr lang="es" sz="25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2018 y 2022 de: </a:t>
            </a:r>
            <a:endParaRPr sz="25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338600" y="1468367"/>
            <a:ext cx="3514800" cy="916000"/>
          </a:xfrm>
          <a:prstGeom prst="rect">
            <a:avLst/>
          </a:prstGeom>
        </p:spPr>
        <p:txBody>
          <a:bodyPr spcFirstLastPara="1" wrap="square" lIns="121636" tIns="121636" rIns="121636" bIns="121636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600"/>
              </a:spcBef>
              <a:buNone/>
            </a:pPr>
            <a:r>
              <a:rPr lang="es" sz="4500" b="1">
                <a:solidFill>
                  <a:schemeClr val="dk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2014 a 2022</a:t>
            </a:r>
            <a:endParaRPr sz="4500" b="1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7539767" y="2875567"/>
            <a:ext cx="4000000" cy="222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6" tIns="121636" rIns="121636" bIns="121636"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s" sz="31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Rectorado</a:t>
            </a:r>
            <a:endParaRPr sz="31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>
              <a:lnSpc>
                <a:spcPct val="95000"/>
              </a:lnSpc>
              <a:spcBef>
                <a:spcPts val="1600"/>
              </a:spcBef>
            </a:pPr>
            <a:r>
              <a:rPr lang="es" sz="31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Decanatos </a:t>
            </a:r>
            <a:endParaRPr sz="31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</a:pPr>
            <a:r>
              <a:rPr lang="es" sz="3100" b="1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Consejo Superior </a:t>
            </a:r>
            <a:endParaRPr sz="2400" b="1" dirty="0"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859" y="2875698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859" y="3582395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859" y="4187539"/>
            <a:ext cx="506033" cy="506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36" tIns="121636" rIns="121636" bIns="121636" anchor="ctr" anchorCtr="0">
            <a:noAutofit/>
          </a:bodyPr>
          <a:lstStyle/>
          <a:p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143600" y="94767"/>
            <a:ext cx="11904800" cy="82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36" tIns="121636" rIns="121636" bIns="121636" anchor="t" anchorCtr="0">
            <a:spAutoFit/>
          </a:bodyPr>
          <a:lstStyle/>
          <a:p>
            <a:pPr algn="ctr"/>
            <a:r>
              <a:rPr lang="es" sz="3700" b="1" dirty="0">
                <a:solidFill>
                  <a:schemeClr val="lt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Participación política en los procesos electorales</a:t>
            </a:r>
            <a:endParaRPr sz="3700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35" y="2739536"/>
            <a:ext cx="2277868" cy="2277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20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20"/>
          <p:cNvGraphicFramePr/>
          <p:nvPr/>
        </p:nvGraphicFramePr>
        <p:xfrm>
          <a:off x="1270000" y="2090512"/>
          <a:ext cx="9652000" cy="34493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8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Año</a:t>
                      </a:r>
                      <a:endParaRPr sz="21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Listas</a:t>
                      </a:r>
                      <a:endParaRPr sz="21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Mujeres Encabezando</a:t>
                      </a:r>
                      <a:endParaRPr sz="21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Resultados</a:t>
                      </a:r>
                      <a:endParaRPr sz="21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2014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3 paritarias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 masculinizada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5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0</a:t>
                      </a:r>
                      <a:endParaRPr sz="25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 Rector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2018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 masculinizadas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 paritaria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5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</a:t>
                      </a:r>
                      <a:endParaRPr sz="25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 Rector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2022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 paritarias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5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</a:t>
                      </a:r>
                      <a:endParaRPr sz="25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 Rectora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" name="Google Shape;119;p20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44" tIns="121644" rIns="121644" bIns="121644" anchor="ctr" anchorCtr="0">
            <a:noAutofit/>
          </a:bodyPr>
          <a:lstStyle/>
          <a:p>
            <a:endParaRPr sz="1900"/>
          </a:p>
        </p:txBody>
      </p:sp>
      <p:sp>
        <p:nvSpPr>
          <p:cNvPr id="120" name="Google Shape;120;p20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44" tIns="121644" rIns="121644" bIns="121644" anchor="t" anchorCtr="0">
            <a:spAutoFit/>
          </a:bodyPr>
          <a:lstStyle/>
          <a:p>
            <a:pPr algn="ctr"/>
            <a:r>
              <a:rPr lang="es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Fórmulas de gobierno </a:t>
            </a:r>
            <a:r>
              <a:rPr lang="es" sz="4300" b="1" u="sng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Rectorado</a:t>
            </a:r>
            <a:endParaRPr sz="1900" u="sng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817823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408" y="3848368"/>
            <a:ext cx="7883599" cy="53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232833" y="1963900"/>
            <a:ext cx="7883600" cy="2490000"/>
          </a:xfrm>
          <a:prstGeom prst="rect">
            <a:avLst/>
          </a:prstGeom>
        </p:spPr>
        <p:txBody>
          <a:bodyPr spcFirstLastPara="1" wrap="square" lIns="121646" tIns="121646" rIns="121646" bIns="121646" anchor="t" anchorCtr="0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" sz="2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Es la primera vez que las 2 fórmulas al Rectorado fueron encabezadas por mujeres.</a:t>
            </a:r>
            <a:r>
              <a:rPr lang="es" sz="27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A 83 años de la creación de la Universidad Nacional de Cuyo </a:t>
            </a:r>
            <a:r>
              <a:rPr lang="es" sz="2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la institución tiene a su segunda Rectora en la historia.</a:t>
            </a:r>
            <a:endParaRPr sz="2700" b="1"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501" y="1689501"/>
            <a:ext cx="2110467" cy="2897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514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4780" y="997567"/>
            <a:ext cx="11701410" cy="585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57" tIns="121657" rIns="121657" bIns="121657" anchor="ctr" anchorCtr="0">
            <a:noAutofit/>
          </a:bodyPr>
          <a:lstStyle/>
          <a:p>
            <a:endParaRPr sz="1900"/>
          </a:p>
        </p:txBody>
      </p:sp>
      <p:sp>
        <p:nvSpPr>
          <p:cNvPr id="185" name="Google Shape;185;p25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57" tIns="121657" rIns="121657" bIns="121657" anchor="t" anchorCtr="0">
            <a:spAutoFit/>
          </a:bodyPr>
          <a:lstStyle/>
          <a:p>
            <a:pPr algn="ctr"/>
            <a:r>
              <a:rPr lang="es" sz="4300" b="1" dirty="0" smtClean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Candidaturas </a:t>
            </a:r>
            <a:r>
              <a:rPr lang="es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de gobierno </a:t>
            </a:r>
            <a:r>
              <a:rPr lang="es" sz="4300" b="1" dirty="0" smtClean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a </a:t>
            </a:r>
            <a:r>
              <a:rPr lang="es" sz="4300" b="1" u="sng" dirty="0" smtClean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Decanatos</a:t>
            </a:r>
            <a:endParaRPr sz="1900" u="sng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19220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2176" y="392920"/>
            <a:ext cx="6072167" cy="607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5758" y="1281813"/>
            <a:ext cx="6972026" cy="557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673" tIns="121673" rIns="121673" bIns="121673" anchor="ctr" anchorCtr="0">
            <a:noAutofit/>
          </a:bodyPr>
          <a:lstStyle/>
          <a:p>
            <a:endParaRPr sz="1900"/>
          </a:p>
        </p:txBody>
      </p:sp>
      <p:sp>
        <p:nvSpPr>
          <p:cNvPr id="192" name="Google Shape;192;p26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73" tIns="121673" rIns="121673" bIns="121673" anchor="t" anchorCtr="0">
            <a:spAutoFit/>
          </a:bodyPr>
          <a:lstStyle/>
          <a:p>
            <a:pPr algn="ctr"/>
            <a:r>
              <a:rPr lang="es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Fórmulas de gobierno </a:t>
            </a:r>
            <a:r>
              <a:rPr lang="es" sz="4300" b="1" u="sng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Decanatos</a:t>
            </a:r>
            <a:endParaRPr sz="1900" u="sng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aphicFrame>
        <p:nvGraphicFramePr>
          <p:cNvPr id="5" name="Google Shape;183;p25"/>
          <p:cNvGraphicFramePr/>
          <p:nvPr>
            <p:extLst>
              <p:ext uri="{D42A27DB-BD31-4B8C-83A1-F6EECF244321}">
                <p14:modId xmlns:p14="http://schemas.microsoft.com/office/powerpoint/2010/main" val="2367819070"/>
              </p:ext>
            </p:extLst>
          </p:nvPr>
        </p:nvGraphicFramePr>
        <p:xfrm>
          <a:off x="6668025" y="2372429"/>
          <a:ext cx="4993707" cy="28183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8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57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Año</a:t>
                      </a:r>
                      <a:endParaRPr sz="1400" b="1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UUAA</a:t>
                      </a:r>
                      <a:endParaRPr sz="1400" b="1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Listas</a:t>
                      </a:r>
                      <a:endParaRPr sz="1400" b="1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Mujeres </a:t>
                      </a:r>
                      <a:endParaRPr sz="1400" b="1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Encabezando</a:t>
                      </a:r>
                      <a:endParaRPr sz="1400" b="1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Resultados</a:t>
                      </a:r>
                      <a:endParaRPr sz="1400" b="1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2014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11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23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12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6  decanas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2018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12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19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8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5  decanas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2022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12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18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8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6 decanas</a:t>
                      </a:r>
                      <a:endParaRPr sz="14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46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1358800" y="2550000"/>
            <a:ext cx="10306800" cy="1655200"/>
          </a:xfrm>
          <a:prstGeom prst="rect">
            <a:avLst/>
          </a:prstGeom>
        </p:spPr>
        <p:txBody>
          <a:bodyPr spcFirstLastPara="1" wrap="square" lIns="121692" tIns="121692" rIns="121692" bIns="121692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Podemos observar el </a:t>
            </a: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impacto de la norma de paridad en el crecimiento de las fórmulas paritarias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presentadas desde 2014 a la actualidad.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De las 13 fórmulas paritarias sólo 3 están encabezadas por mujeres (FI, FCA y FAD)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358800" y="499600"/>
            <a:ext cx="10386400" cy="2050400"/>
          </a:xfrm>
          <a:prstGeom prst="rect">
            <a:avLst/>
          </a:prstGeom>
        </p:spPr>
        <p:txBody>
          <a:bodyPr spcFirstLastPara="1" wrap="square" lIns="121692" tIns="121692" rIns="121692" bIns="121692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La brecha que persiste es la que ilustra los encabezamientos de listas de las fórmulas a Decanatos, donde los varones continúan teniendo una presencia superior al 56% en las candidaturas. 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>
              <a:lnSpc>
                <a:spcPct val="100000"/>
              </a:lnSpc>
              <a:buNone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199" name="Google Shape;199;p27"/>
          <p:cNvCxnSpPr/>
          <p:nvPr/>
        </p:nvCxnSpPr>
        <p:spPr>
          <a:xfrm rot="10800000">
            <a:off x="718400" y="2365251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67" y="499595"/>
            <a:ext cx="506033" cy="50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1500167" y="4445700"/>
            <a:ext cx="10306800" cy="1434400"/>
          </a:xfrm>
          <a:prstGeom prst="rect">
            <a:avLst/>
          </a:prstGeom>
        </p:spPr>
        <p:txBody>
          <a:bodyPr spcFirstLastPara="1" wrap="square" lIns="121692" tIns="121692" rIns="121692" bIns="121692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También hay que destacar el </a:t>
            </a: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crecimiento de las fórmulas feminizadas, 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lo que se manifiesta  en tres facultades (FED, FCPYS y FCEN) </a:t>
            </a:r>
            <a:endParaRPr/>
          </a:p>
        </p:txBody>
      </p:sp>
      <p:cxnSp>
        <p:nvCxnSpPr>
          <p:cNvPr id="202" name="Google Shape;202;p27"/>
          <p:cNvCxnSpPr/>
          <p:nvPr/>
        </p:nvCxnSpPr>
        <p:spPr>
          <a:xfrm rot="10800000">
            <a:off x="942600" y="4261817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67" y="2567186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67" y="4519686"/>
            <a:ext cx="506033" cy="50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54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737" tIns="121737" rIns="121737" bIns="121737" anchor="ctr" anchorCtr="0">
            <a:noAutofit/>
          </a:bodyPr>
          <a:lstStyle/>
          <a:p>
            <a:endParaRPr sz="1900"/>
          </a:p>
        </p:txBody>
      </p:sp>
      <p:sp>
        <p:nvSpPr>
          <p:cNvPr id="222" name="Google Shape;222;p30"/>
          <p:cNvSpPr txBox="1"/>
          <p:nvPr/>
        </p:nvSpPr>
        <p:spPr>
          <a:xfrm>
            <a:off x="471057" y="94769"/>
            <a:ext cx="11236035" cy="73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37" tIns="121737" rIns="121737" bIns="121737" anchor="t" anchorCtr="0">
            <a:spAutoFit/>
          </a:bodyPr>
          <a:lstStyle/>
          <a:p>
            <a:pPr algn="ctr"/>
            <a:r>
              <a:rPr lang="es" sz="32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Autoridades electas </a:t>
            </a:r>
            <a:r>
              <a:rPr lang="es" sz="3200" b="1" u="sng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Consejo  Superior por claustro y género</a:t>
            </a:r>
            <a:endParaRPr sz="3200" u="sng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0122A7-4385-3864-CFCE-E550E0577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3" y="1575582"/>
            <a:ext cx="9551962" cy="42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73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1278267" y="2335833"/>
            <a:ext cx="9974000" cy="1685600"/>
          </a:xfrm>
          <a:prstGeom prst="rect">
            <a:avLst/>
          </a:prstGeom>
        </p:spPr>
        <p:txBody>
          <a:bodyPr spcFirstLastPara="1" wrap="square" lIns="121764" tIns="121764" rIns="121764" bIns="121764" anchor="t" anchorCtr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En la conformación del Consejo Superior en 2022, la representación estudiantil vuelve a estar feminizada, con 8 mujeres y 4 varones representando al claustro. </a:t>
            </a: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Se mantiene la composición de la representación de egresados/as .</a:t>
            </a:r>
            <a:endParaRPr i="1"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1278267" y="720000"/>
            <a:ext cx="9974000" cy="1332000"/>
          </a:xfrm>
          <a:prstGeom prst="rect">
            <a:avLst/>
          </a:prstGeom>
        </p:spPr>
        <p:txBody>
          <a:bodyPr spcFirstLastPara="1" wrap="square" lIns="121764" tIns="121764" rIns="121764" bIns="121764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Amplia presencia de mujeres en Consejo Superior 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que se sostiene desde el 2014 en adelante, lo que se acentuó en las primeras elecciones con normativa de paridad de género.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230" name="Google Shape;230;p31"/>
          <p:cNvCxnSpPr/>
          <p:nvPr/>
        </p:nvCxnSpPr>
        <p:spPr>
          <a:xfrm rot="10800000">
            <a:off x="637867" y="2185400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34" y="720027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451" y="2318884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451" y="4258084"/>
            <a:ext cx="506033" cy="506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1"/>
          <p:cNvCxnSpPr/>
          <p:nvPr/>
        </p:nvCxnSpPr>
        <p:spPr>
          <a:xfrm rot="10800000">
            <a:off x="637867" y="4079800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xfrm>
            <a:off x="1278267" y="4230200"/>
            <a:ext cx="9974000" cy="1376000"/>
          </a:xfrm>
          <a:prstGeom prst="rect">
            <a:avLst/>
          </a:prstGeom>
        </p:spPr>
        <p:txBody>
          <a:bodyPr spcFirstLastPara="1" wrap="square" lIns="121764" tIns="121764" rIns="121764" bIns="121764" anchor="t" anchorCtr="0"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1067"/>
              </a:spcAft>
              <a:buNone/>
            </a:pPr>
            <a:r>
              <a:rPr lang="es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</a:t>
            </a:r>
            <a:r>
              <a:rPr lang="es" b="1" i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Se destaca que por primera vez desde las elecciones directas, una mujer  representa al personal de apoyo académico. </a:t>
            </a:r>
            <a:endParaRPr b="1" i="1"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  <p:extLst>
      <p:ext uri="{BB962C8B-B14F-4D97-AF65-F5344CB8AC3E}">
        <p14:creationId xmlns:p14="http://schemas.microsoft.com/office/powerpoint/2010/main" val="317908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Google Shape;240;p32"/>
          <p:cNvGraphicFramePr/>
          <p:nvPr>
            <p:extLst>
              <p:ext uri="{D42A27DB-BD31-4B8C-83A1-F6EECF244321}">
                <p14:modId xmlns:p14="http://schemas.microsoft.com/office/powerpoint/2010/main" val="1162757705"/>
              </p:ext>
            </p:extLst>
          </p:nvPr>
        </p:nvGraphicFramePr>
        <p:xfrm>
          <a:off x="1691200" y="2534187"/>
          <a:ext cx="8701200" cy="35004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8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Año</a:t>
                      </a:r>
                      <a:endParaRPr sz="2100" b="1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Listas</a:t>
                      </a:r>
                      <a:endParaRPr sz="21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Mujeres Encabezando</a:t>
                      </a:r>
                      <a:endParaRPr sz="21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Resultados</a:t>
                      </a:r>
                      <a:endParaRPr sz="21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2017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8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6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 varón pte.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2019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5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4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2100" b="1">
                          <a:solidFill>
                            <a:schemeClr val="dk1"/>
                          </a:solidFill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1 varón pte.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1562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2022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4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3</a:t>
                      </a:r>
                      <a:endParaRPr sz="2100" b="1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100" b="1" dirty="0">
                          <a:latin typeface="Alegreya Sans"/>
                          <a:ea typeface="Alegreya Sans"/>
                          <a:cs typeface="Alegreya Sans"/>
                          <a:sym typeface="Alegreya Sans"/>
                        </a:rPr>
                        <a:t>       1 mujer pte.</a:t>
                      </a:r>
                      <a:endParaRPr sz="2100" b="1" dirty="0">
                        <a:latin typeface="Alegreya Sans"/>
                        <a:ea typeface="Alegreya Sans"/>
                        <a:cs typeface="Alegreya Sans"/>
                        <a:sym typeface="Alegreya Sans"/>
                      </a:endParaRPr>
                    </a:p>
                  </a:txBody>
                  <a:tcPr marL="121900" marR="121900" marT="121900" marB="1219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C43">
                        <a:alpha val="4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1" name="Google Shape;241;p32"/>
          <p:cNvSpPr txBox="1"/>
          <p:nvPr/>
        </p:nvSpPr>
        <p:spPr>
          <a:xfrm>
            <a:off x="576867" y="1539800"/>
            <a:ext cx="110452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t" anchorCtr="0">
            <a:spAutoFit/>
          </a:bodyPr>
          <a:lstStyle/>
          <a:p>
            <a:pPr algn="ctr"/>
            <a:r>
              <a:rPr lang="es" sz="2900" b="1" i="1">
                <a:latin typeface="Alegreya Sans SC"/>
                <a:ea typeface="Alegreya Sans SC"/>
                <a:cs typeface="Alegreya Sans SC"/>
                <a:sym typeface="Alegreya Sans SC"/>
              </a:rPr>
              <a:t>Representación de mujeres en la FUCUYO (Junta Ejecutiva)</a:t>
            </a:r>
            <a:endParaRPr sz="500" b="1" i="1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endParaRPr sz="1900"/>
          </a:p>
        </p:txBody>
      </p:sp>
      <p:sp>
        <p:nvSpPr>
          <p:cNvPr id="243" name="Google Shape;243;p32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t" anchorCtr="0">
            <a:spAutoFit/>
          </a:bodyPr>
          <a:lstStyle/>
          <a:p>
            <a:pPr algn="ctr"/>
            <a:r>
              <a:rPr lang="es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Participación estudiantil</a:t>
            </a:r>
            <a:endParaRPr sz="1900" u="sng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3533973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body" idx="1"/>
          </p:nvPr>
        </p:nvSpPr>
        <p:spPr>
          <a:xfrm>
            <a:off x="1344967" y="937533"/>
            <a:ext cx="9827600" cy="14196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067"/>
              </a:spcAft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Se visualiza un </a:t>
            </a: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crecimiento de la representación política de las mujeres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en la Federación Universitaria en el período  2017-2022, de manera coincidente con la elección directa.</a:t>
            </a:r>
            <a:endParaRPr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cxnSp>
        <p:nvCxnSpPr>
          <p:cNvPr id="249" name="Google Shape;249;p33"/>
          <p:cNvCxnSpPr/>
          <p:nvPr/>
        </p:nvCxnSpPr>
        <p:spPr>
          <a:xfrm rot="10800000">
            <a:off x="637867" y="2458733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63" y="999287"/>
            <a:ext cx="506033" cy="50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1344967" y="2661933"/>
            <a:ext cx="9707600" cy="14196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Se observa que desde el 2017 en adelante la conducción de la FUCUYO es paritaria en términos de género sin embargo </a:t>
            </a: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la presidencia de la misma viene siendo ocupada por un varón.</a:t>
            </a:r>
            <a:endParaRPr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1344967" y="4161267"/>
            <a:ext cx="9707600" cy="13084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es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En el 2022 una mujer asumió la presidencia del órgano estudiantil</a:t>
            </a:r>
            <a:r>
              <a:rPr lang="es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. Sin embargo, en el resto de la junta ejecutiva se identifica una composición masculinizada del cuerpo, con 5 mujeres y 8 varones.</a:t>
            </a:r>
            <a:endParaRPr b="1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cxnSp>
        <p:nvCxnSpPr>
          <p:cNvPr id="253" name="Google Shape;253;p33"/>
          <p:cNvCxnSpPr/>
          <p:nvPr/>
        </p:nvCxnSpPr>
        <p:spPr>
          <a:xfrm rot="10800000">
            <a:off x="637867" y="4121400"/>
            <a:ext cx="10755200" cy="0"/>
          </a:xfrm>
          <a:prstGeom prst="straightConnector1">
            <a:avLst/>
          </a:prstGeom>
          <a:noFill/>
          <a:ln w="19050" cap="flat" cmpd="sng">
            <a:solidFill>
              <a:srgbClr val="FABC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63" y="2661970"/>
            <a:ext cx="506033" cy="50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263" y="4228804"/>
            <a:ext cx="506033" cy="50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905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/>
        </p:nvSpPr>
        <p:spPr>
          <a:xfrm>
            <a:off x="687703" y="1539816"/>
            <a:ext cx="11045200" cy="467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000" dirty="0"/>
              <a:t>Se diseñó una breve encuesta que se realizó entre julio y agosto de 2022, dirigida a candidatas a Decanas, Vicedecanas y estudiantes candidatas a la conducción de la Federación Universitaria de Cuyo quienes respondieron de manera anónima.</a:t>
            </a:r>
          </a:p>
          <a:p>
            <a:pPr marL="457200" indent="-45720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/>
              <a:t>En total contestaron 16 personas:</a:t>
            </a:r>
          </a:p>
          <a:p>
            <a:pPr marL="457047" indent="-457047">
              <a:spcBef>
                <a:spcPts val="1600"/>
              </a:spcBef>
              <a:buFont typeface="Arial" pitchFamily="34" charset="0"/>
              <a:buChar char="•"/>
            </a:pPr>
            <a:r>
              <a:rPr lang="es-ES" sz="2000" dirty="0"/>
              <a:t>37,5% fueron candidatas a Decanas</a:t>
            </a:r>
          </a:p>
          <a:p>
            <a:pPr marL="457047" indent="-457047">
              <a:spcBef>
                <a:spcPts val="1600"/>
              </a:spcBef>
              <a:buFont typeface="Arial" pitchFamily="34" charset="0"/>
              <a:buChar char="•"/>
            </a:pPr>
            <a:r>
              <a:rPr lang="es-ES" sz="2000" dirty="0"/>
              <a:t>50% candidatas a Vicedecanas</a:t>
            </a:r>
          </a:p>
          <a:p>
            <a:pPr marL="457047" indent="-457047">
              <a:spcBef>
                <a:spcPts val="1600"/>
              </a:spcBef>
              <a:buFont typeface="Arial" pitchFamily="34" charset="0"/>
              <a:buChar char="•"/>
            </a:pPr>
            <a:r>
              <a:rPr lang="es-ES" sz="2000" dirty="0"/>
              <a:t>12,5% candidatas a la presidencia de la FUCUYO</a:t>
            </a:r>
          </a:p>
          <a:p>
            <a:pPr marL="342900" indent="-34290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/>
              <a:t>El 100% de las encuestadas considera a la Reforma de la Paridad como una medida positiva que ha democratizado la organización del espacio político que integran.</a:t>
            </a:r>
          </a:p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sp>
        <p:nvSpPr>
          <p:cNvPr id="242" name="Google Shape;242;p32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endParaRPr sz="1900"/>
          </a:p>
        </p:txBody>
      </p:sp>
      <p:sp>
        <p:nvSpPr>
          <p:cNvPr id="243" name="Google Shape;243;p32"/>
          <p:cNvSpPr txBox="1"/>
          <p:nvPr/>
        </p:nvSpPr>
        <p:spPr>
          <a:xfrm>
            <a:off x="839796" y="94769"/>
            <a:ext cx="10512400" cy="90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t" anchorCtr="0">
            <a:spAutoFit/>
          </a:bodyPr>
          <a:lstStyle/>
          <a:p>
            <a:pPr algn="ctr"/>
            <a:r>
              <a:rPr lang="es-AR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Violencia</a:t>
            </a:r>
            <a:r>
              <a:rPr lang="es" sz="4300" b="1" dirty="0">
                <a:solidFill>
                  <a:srgbClr val="FFFFFF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politica contra las mujeres</a:t>
            </a:r>
            <a:endParaRPr sz="1900" u="sng" dirty="0"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3245977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/>
        </p:nvSpPr>
        <p:spPr>
          <a:xfrm>
            <a:off x="687703" y="1180050"/>
            <a:ext cx="4560702" cy="537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t" anchorCtr="0">
            <a:spAutoFit/>
          </a:bodyPr>
          <a:lstStyle/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La </a:t>
            </a:r>
            <a:r>
              <a:rPr lang="es-ES" sz="2000" dirty="0"/>
              <a:t>mayoría </a:t>
            </a:r>
            <a:r>
              <a:rPr lang="es-ES" sz="2000" dirty="0" smtClean="0"/>
              <a:t> </a:t>
            </a:r>
            <a:r>
              <a:rPr lang="es-ES" sz="2000" dirty="0"/>
              <a:t>experimentó </a:t>
            </a:r>
            <a:r>
              <a:rPr lang="es-ES" sz="2000" dirty="0" smtClean="0"/>
              <a:t>alguna situación de </a:t>
            </a:r>
            <a:r>
              <a:rPr lang="es-ES" sz="2000" dirty="0"/>
              <a:t>violencia, de matices muy diferentes, pero que afectan </a:t>
            </a:r>
            <a:r>
              <a:rPr lang="es-ES" sz="2000" dirty="0" smtClean="0"/>
              <a:t>las trayectorias </a:t>
            </a:r>
            <a:r>
              <a:rPr lang="es-ES" sz="2000" dirty="0"/>
              <a:t>políticas de las mujeres</a:t>
            </a:r>
            <a:r>
              <a:rPr lang="es-ES" sz="2000" dirty="0" smtClean="0"/>
              <a:t>.</a:t>
            </a:r>
          </a:p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Los </a:t>
            </a:r>
            <a:r>
              <a:rPr lang="es-ES" sz="2000" dirty="0"/>
              <a:t>cuestionamientos a </a:t>
            </a:r>
            <a:r>
              <a:rPr lang="es-ES" sz="2000" dirty="0" smtClean="0"/>
              <a:t>la capacidad </a:t>
            </a:r>
            <a:r>
              <a:rPr lang="es-ES" sz="2000" dirty="0"/>
              <a:t>de liderazgo y los impedimentos en el uso </a:t>
            </a:r>
            <a:r>
              <a:rPr lang="es-ES" sz="2000" dirty="0" smtClean="0"/>
              <a:t>de la </a:t>
            </a:r>
            <a:r>
              <a:rPr lang="es-ES" sz="2000" dirty="0"/>
              <a:t>palabra en los espacios públicos son las prácticas </a:t>
            </a:r>
            <a:r>
              <a:rPr lang="es-ES" sz="2000" dirty="0" smtClean="0"/>
              <a:t>más.</a:t>
            </a:r>
          </a:p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 También los comentarios </a:t>
            </a:r>
            <a:r>
              <a:rPr lang="es-ES" sz="2000" dirty="0"/>
              <a:t>sobre su aspecto físico o características de </a:t>
            </a:r>
            <a:r>
              <a:rPr lang="es-ES" sz="2000" dirty="0" smtClean="0"/>
              <a:t>su vida personal.</a:t>
            </a:r>
          </a:p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sp>
        <p:nvSpPr>
          <p:cNvPr id="242" name="Google Shape;242;p32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Situaciones de violencia vividas</a:t>
            </a:r>
            <a:endParaRPr sz="19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01666" y="1539816"/>
            <a:ext cx="10931237" cy="4785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6CDEABA4-A345-0BA0-4135-148B9AE9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24" y="1285199"/>
            <a:ext cx="6035040" cy="2910805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68B121DA-53EA-BC88-6688-CCB9EE627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3" y="4196004"/>
            <a:ext cx="5711482" cy="17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9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/>
        </p:nvSpPr>
        <p:spPr>
          <a:xfrm>
            <a:off x="687703" y="1539816"/>
            <a:ext cx="5262160" cy="404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t" anchorCtr="0">
            <a:spAutoFit/>
          </a:bodyPr>
          <a:lstStyle/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Los </a:t>
            </a:r>
            <a:r>
              <a:rPr lang="es-ES" sz="2000" dirty="0"/>
              <a:t>entornos digitales como el principal </a:t>
            </a:r>
            <a:r>
              <a:rPr lang="es-ES" sz="2000" dirty="0" smtClean="0"/>
              <a:t>espacio donde </a:t>
            </a:r>
            <a:r>
              <a:rPr lang="es-ES" sz="2000" dirty="0"/>
              <a:t>tuvieron lugar las expresiones </a:t>
            </a:r>
            <a:r>
              <a:rPr lang="es-ES" sz="2000" dirty="0" smtClean="0"/>
              <a:t>agresivas</a:t>
            </a:r>
          </a:p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Esto tiene sentido </a:t>
            </a:r>
            <a:r>
              <a:rPr lang="es-ES" sz="2000" dirty="0"/>
              <a:t>en una sociedad altamente digitalizada donde </a:t>
            </a:r>
            <a:r>
              <a:rPr lang="es-ES" sz="2000" dirty="0" smtClean="0"/>
              <a:t>una parte </a:t>
            </a:r>
            <a:r>
              <a:rPr lang="es-ES" sz="2000" dirty="0"/>
              <a:t>importante de la militancia se ejerce en redes </a:t>
            </a:r>
            <a:r>
              <a:rPr lang="es-ES" sz="2000" dirty="0" smtClean="0"/>
              <a:t>sociales y </a:t>
            </a:r>
            <a:r>
              <a:rPr lang="es-ES" sz="2000" dirty="0"/>
              <a:t>espacios virtuales, además los mismos posibilitan el uso </a:t>
            </a:r>
            <a:r>
              <a:rPr lang="es-ES" sz="2000" dirty="0" smtClean="0"/>
              <a:t>del anonimato </a:t>
            </a:r>
            <a:r>
              <a:rPr lang="es-ES" sz="2000" dirty="0"/>
              <a:t>o perfiles falsos, evitando así la </a:t>
            </a:r>
            <a:r>
              <a:rPr lang="es-ES" sz="2000" dirty="0" smtClean="0"/>
              <a:t>responsabilidad por </a:t>
            </a:r>
            <a:r>
              <a:rPr lang="es-ES" sz="2000" dirty="0"/>
              <a:t>los comentarios publicados.</a:t>
            </a:r>
          </a:p>
        </p:txBody>
      </p:sp>
      <p:sp>
        <p:nvSpPr>
          <p:cNvPr id="242" name="Google Shape;242;p32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 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Ámbitos en que se manifiesta la violencia política contra las mujeres</a:t>
            </a:r>
            <a:endParaRPr sz="1900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AC23789-B04B-5357-358A-AE9CA640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3" y="1919279"/>
            <a:ext cx="5654283" cy="23256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19FA2C-0FF2-9A71-3FD1-71228E563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087" y="4244917"/>
            <a:ext cx="5485471" cy="9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8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/>
        </p:nvSpPr>
        <p:spPr>
          <a:xfrm>
            <a:off x="687703" y="1180050"/>
            <a:ext cx="5036692" cy="48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3" tIns="121793" rIns="121793" bIns="121793" anchor="t" anchorCtr="0">
            <a:spAutoFit/>
          </a:bodyPr>
          <a:lstStyle/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/>
              <a:t>S</a:t>
            </a:r>
            <a:r>
              <a:rPr lang="es-ES" sz="2000" dirty="0" smtClean="0"/>
              <a:t>e </a:t>
            </a:r>
            <a:r>
              <a:rPr lang="es-ES" sz="2000" dirty="0"/>
              <a:t>identifica a la cultura machista y </a:t>
            </a:r>
            <a:r>
              <a:rPr lang="es-ES" sz="2000" dirty="0" smtClean="0"/>
              <a:t>las concepciones </a:t>
            </a:r>
            <a:r>
              <a:rPr lang="es-ES" sz="2000" dirty="0"/>
              <a:t>tradicionales de género como el </a:t>
            </a:r>
            <a:r>
              <a:rPr lang="es-ES" sz="2000" dirty="0" smtClean="0"/>
              <a:t>principal </a:t>
            </a:r>
            <a:r>
              <a:rPr lang="es-ES" sz="2000" dirty="0"/>
              <a:t>factor que afecta la participación política de las </a:t>
            </a:r>
            <a:r>
              <a:rPr lang="es-ES" sz="2000" dirty="0" smtClean="0"/>
              <a:t>mujeres, lo </a:t>
            </a:r>
            <a:r>
              <a:rPr lang="es-ES" sz="2000" dirty="0"/>
              <a:t>cual deja en evidencia que no se trata de obstáculos </a:t>
            </a:r>
            <a:r>
              <a:rPr lang="es-ES" sz="2000" dirty="0" smtClean="0"/>
              <a:t>o dificultades </a:t>
            </a:r>
            <a:r>
              <a:rPr lang="es-ES" sz="2000" dirty="0"/>
              <a:t>individuales o partidarias sino de un </a:t>
            </a:r>
            <a:r>
              <a:rPr lang="es-ES" sz="2000" dirty="0" smtClean="0"/>
              <a:t>rasgo estructural </a:t>
            </a:r>
            <a:r>
              <a:rPr lang="es-ES" sz="2000" dirty="0"/>
              <a:t>y </a:t>
            </a:r>
            <a:r>
              <a:rPr lang="es-ES" sz="2000" dirty="0" err="1"/>
              <a:t>estructurante</a:t>
            </a:r>
            <a:r>
              <a:rPr lang="es-ES" sz="2000" dirty="0"/>
              <a:t> de la desigualdad de género. </a:t>
            </a:r>
            <a:endParaRPr lang="es-ES" sz="2000" dirty="0" smtClean="0"/>
          </a:p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endParaRPr lang="es-ES" sz="2000" dirty="0" smtClean="0"/>
          </a:p>
          <a:p>
            <a:pPr marL="457047" indent="-457047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 Otro obstáculo manifestado es el de las responsabilidades familiares </a:t>
            </a:r>
            <a:endParaRPr lang="es-ES" sz="2000" dirty="0"/>
          </a:p>
        </p:txBody>
      </p:sp>
      <p:sp>
        <p:nvSpPr>
          <p:cNvPr id="242" name="Google Shape;242;p32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Factores obstaculizadores de la participación política</a:t>
            </a:r>
            <a:endParaRPr sz="19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01666" y="1539816"/>
            <a:ext cx="10931237" cy="4785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2EBD59D3-DD04-A7DB-1AD2-BB41327A5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100" y="1539815"/>
            <a:ext cx="5022486" cy="42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6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27405" y="553556"/>
            <a:ext cx="5750891" cy="575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793" tIns="121793" rIns="121793" bIns="121793" anchor="ctr" anchorCtr="0"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Medidas y acciones necesarias para prevenir y abordar la violencia política por motivos de genero </a:t>
            </a:r>
            <a:endParaRPr sz="19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01666" y="1539816"/>
            <a:ext cx="10931237" cy="4785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52" y="1499105"/>
            <a:ext cx="52387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4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/>
          <p:nvPr/>
        </p:nvSpPr>
        <p:spPr>
          <a:xfrm>
            <a:off x="-114900" y="-13300"/>
            <a:ext cx="12406000" cy="1144800"/>
          </a:xfrm>
          <a:prstGeom prst="rect">
            <a:avLst/>
          </a:prstGeom>
          <a:solidFill>
            <a:srgbClr val="FABC4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65" name="Google Shape;365;p49"/>
          <p:cNvSpPr txBox="1"/>
          <p:nvPr/>
        </p:nvSpPr>
        <p:spPr>
          <a:xfrm>
            <a:off x="839796" y="94767"/>
            <a:ext cx="105124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 algn="ctr"/>
            <a:r>
              <a:rPr lang="es" sz="4300" b="1" dirty="0">
                <a:solidFill>
                  <a:schemeClr val="lt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</a:t>
            </a:r>
            <a:r>
              <a:rPr lang="es" sz="4300" b="1" dirty="0" smtClean="0">
                <a:solidFill>
                  <a:schemeClr val="lt1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esafíos</a:t>
            </a:r>
            <a:endParaRPr u="sng" dirty="0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366" name="Google Shape;366;p49"/>
          <p:cNvSpPr txBox="1">
            <a:spLocks noGrp="1"/>
          </p:cNvSpPr>
          <p:nvPr>
            <p:ph type="body" idx="1"/>
          </p:nvPr>
        </p:nvSpPr>
        <p:spPr>
          <a:xfrm>
            <a:off x="715000" y="1458017"/>
            <a:ext cx="9523200" cy="159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457200" indent="-457200">
              <a:lnSpc>
                <a:spcPct val="100000"/>
              </a:lnSpc>
              <a:buClr>
                <a:schemeClr val="dk1"/>
              </a:buClr>
              <a:buSzPts val="770"/>
            </a:pPr>
            <a:r>
              <a:rPr lang="es" sz="3500" dirty="0">
                <a:solidFill>
                  <a:schemeClr val="dk1"/>
                </a:solidFill>
                <a:latin typeface="+mj-lt"/>
                <a:ea typeface="Alegreya Sans"/>
                <a:cs typeface="Alegreya Sans"/>
                <a:sym typeface="Alegreya Sans"/>
              </a:rPr>
              <a:t>Transformar la cultura política institucional</a:t>
            </a:r>
            <a:endParaRPr sz="3500" dirty="0">
              <a:solidFill>
                <a:schemeClr val="dk1"/>
              </a:solidFill>
              <a:latin typeface="+mj-lt"/>
              <a:ea typeface="Alegreya Sans"/>
              <a:cs typeface="Alegreya Sans"/>
              <a:sym typeface="Alegreya San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770"/>
              <a:buNone/>
            </a:pPr>
            <a:r>
              <a:rPr lang="es" sz="3500" dirty="0">
                <a:solidFill>
                  <a:schemeClr val="dk1"/>
                </a:solidFill>
                <a:latin typeface="+mj-lt"/>
                <a:ea typeface="Alegreya Sans"/>
                <a:cs typeface="Alegreya Sans"/>
                <a:sym typeface="Alegreya Sans"/>
              </a:rPr>
              <a:t>para    profundizar cambios cualitativos </a:t>
            </a:r>
            <a:endParaRPr lang="es" sz="3500" dirty="0" smtClean="0">
              <a:solidFill>
                <a:schemeClr val="dk1"/>
              </a:solidFill>
              <a:latin typeface="+mj-lt"/>
              <a:ea typeface="Alegreya Sans"/>
              <a:cs typeface="Alegreya Sans"/>
              <a:sym typeface="Alegreya San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770"/>
              <a:buNone/>
            </a:pPr>
            <a:endParaRPr lang="es" sz="3500" dirty="0">
              <a:solidFill>
                <a:schemeClr val="dk1"/>
              </a:solidFill>
              <a:latin typeface="+mj-lt"/>
              <a:ea typeface="Alegreya Sans"/>
              <a:cs typeface="Alegreya Sans"/>
              <a:sym typeface="Alegreya Sans"/>
            </a:endParaRPr>
          </a:p>
          <a:p>
            <a:pPr marL="457200" indent="-457200">
              <a:lnSpc>
                <a:spcPct val="100000"/>
              </a:lnSpc>
              <a:buClr>
                <a:schemeClr val="dk1"/>
              </a:buClr>
              <a:buSzPts val="770"/>
            </a:pPr>
            <a:r>
              <a:rPr lang="es" sz="3500" dirty="0" smtClean="0">
                <a:solidFill>
                  <a:schemeClr val="dk1"/>
                </a:solidFill>
                <a:latin typeface="+mj-lt"/>
                <a:ea typeface="Alegreya Sans"/>
                <a:cs typeface="Alegreya Sans"/>
                <a:sym typeface="Alegreya Sans"/>
              </a:rPr>
              <a:t>Continuar produciendo datos con perspectiva de género que acompañen el diseño y la implementación de politicas en las universidades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84185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>
            <a:spLocks noGrp="1"/>
          </p:cNvSpPr>
          <p:nvPr>
            <p:ph type="body" idx="1"/>
          </p:nvPr>
        </p:nvSpPr>
        <p:spPr>
          <a:xfrm>
            <a:off x="2482000" y="449067"/>
            <a:ext cx="7228000" cy="625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>
                <a:solidFill>
                  <a:srgbClr val="FABC43"/>
                </a:solidFill>
                <a:latin typeface="Alegreya Sans SC ExtraBold"/>
                <a:ea typeface="Alegreya Sans SC ExtraBold"/>
                <a:cs typeface="Alegreya Sans SC ExtraBold"/>
                <a:sym typeface="Alegreya Sans SC ExtraBold"/>
              </a:rPr>
              <a:t>EQUIPO DE TRABAJO</a:t>
            </a:r>
            <a:endParaRPr>
              <a:solidFill>
                <a:srgbClr val="FABC43"/>
              </a:solidFill>
              <a:latin typeface="Alegreya Sans SC ExtraBold"/>
              <a:ea typeface="Alegreya Sans SC ExtraBold"/>
              <a:cs typeface="Alegreya Sans SC ExtraBold"/>
              <a:sym typeface="Alegreya Sans SC ExtraBold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 sz="1900" b="1">
                <a:solidFill>
                  <a:srgbClr val="FABC4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Directora Políticas Públicas y Planificación</a:t>
            </a:r>
            <a:endParaRPr sz="1900" b="1">
              <a:solidFill>
                <a:srgbClr val="FABC43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Abog. Valentina Diaz </a:t>
            </a:r>
            <a:endParaRPr sz="16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 sz="1900" b="1">
                <a:solidFill>
                  <a:srgbClr val="FABC4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Coordinadora Programa Mujeres Libres</a:t>
            </a:r>
            <a:endParaRPr sz="1900" b="1">
              <a:solidFill>
                <a:srgbClr val="FABC43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Rocío Gómez Casciola </a:t>
            </a:r>
            <a:endParaRPr sz="16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 sz="1900" b="1">
                <a:solidFill>
                  <a:srgbClr val="FABC4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Elaboración y análisis de datos</a:t>
            </a:r>
            <a:endParaRPr sz="1900" b="1">
              <a:solidFill>
                <a:srgbClr val="FABC43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Lic.</a:t>
            </a: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Fernanda Bernabé</a:t>
            </a:r>
            <a:r>
              <a:rPr lang="es" sz="16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</a:t>
            </a:r>
            <a:endParaRPr sz="1600" i="1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Abog.</a:t>
            </a: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Valentina Diaz </a:t>
            </a:r>
            <a:r>
              <a:rPr lang="es" sz="16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(Dirección de Políticas Públicas y Planificación)</a:t>
            </a:r>
            <a:endParaRPr sz="1600" i="1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Rocío Gómez Casciola </a:t>
            </a:r>
            <a:r>
              <a:rPr lang="es" sz="16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( Programa Mujeres Libres)</a:t>
            </a:r>
            <a:endParaRPr sz="1600" i="1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Lic.</a:t>
            </a: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Romina Zapata</a:t>
            </a:r>
            <a:r>
              <a:rPr lang="es" sz="16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(Programa Mujeres Libres)</a:t>
            </a:r>
            <a:endParaRPr sz="1600" i="1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Lic.</a:t>
            </a: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Delfina Anunziata </a:t>
            </a:r>
            <a:r>
              <a:rPr lang="es" sz="16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(Programa Mujeres Libres)</a:t>
            </a:r>
            <a:endParaRPr sz="1600" i="1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Lic.</a:t>
            </a: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Constanza Ituarte </a:t>
            </a:r>
            <a:r>
              <a:rPr lang="es" sz="16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(Área de Planificación) </a:t>
            </a:r>
            <a:endParaRPr sz="1600" i="1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Lic.</a:t>
            </a: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 Leticia Sepúlveda </a:t>
            </a:r>
            <a:r>
              <a:rPr lang="es" sz="1600" i="1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(Área de Planificación)</a:t>
            </a:r>
            <a:endParaRPr sz="1600" i="1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16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 sz="1900" b="1">
                <a:solidFill>
                  <a:srgbClr val="FABC4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Diseño y comunicación</a:t>
            </a:r>
            <a:endParaRPr sz="1900" b="1">
              <a:solidFill>
                <a:srgbClr val="FABC43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s" sz="1600">
                <a:solidFill>
                  <a:schemeClr val="dk1"/>
                </a:solidFill>
                <a:latin typeface="Alegreya Sans SC Medium"/>
                <a:ea typeface="Alegreya Sans SC Medium"/>
                <a:cs typeface="Alegreya Sans SC Medium"/>
                <a:sym typeface="Alegreya Sans SC Medium"/>
              </a:rPr>
              <a:t>d.g. </a:t>
            </a:r>
            <a:r>
              <a:rPr lang="es" sz="16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Rosina Pierobon y María Jesús Abril.</a:t>
            </a:r>
            <a:endParaRPr sz="160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877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2984"/>
            <a:ext cx="12191996" cy="686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6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12544" y="545540"/>
            <a:ext cx="5766927" cy="576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75129" y="408128"/>
            <a:ext cx="6041747" cy="6041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 de la matricula de la UNCUYO según género 2009-2020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1876426"/>
            <a:ext cx="7800109" cy="45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747655"/>
            <a:ext cx="1838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2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525" y="178000"/>
            <a:ext cx="6502000" cy="65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 de la UNCUYO según género y área del conocimiento. Años 2009 y 2020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1976437"/>
            <a:ext cx="7651607" cy="410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95" y="4920093"/>
            <a:ext cx="3009900" cy="11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433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1242</Words>
  <Application>Microsoft Office PowerPoint</Application>
  <PresentationFormat>Panorámica</PresentationFormat>
  <Paragraphs>161</Paragraphs>
  <Slides>43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43</vt:i4>
      </vt:variant>
    </vt:vector>
  </HeadingPairs>
  <TitlesOfParts>
    <vt:vector size="63" baseType="lpstr">
      <vt:lpstr>Alegreya Sans</vt:lpstr>
      <vt:lpstr>Alegreya Sans Medium</vt:lpstr>
      <vt:lpstr>Alegreya Sans SC</vt:lpstr>
      <vt:lpstr>Alegreya Sans SC ExtraBold</vt:lpstr>
      <vt:lpstr>Alegreya Sans SC Medium</vt:lpstr>
      <vt:lpstr>Arial</vt:lpstr>
      <vt:lpstr>Calibri</vt:lpstr>
      <vt:lpstr>Wingdings</vt:lpstr>
      <vt:lpstr>Tema de Office</vt:lpstr>
      <vt:lpstr>Simple Light</vt:lpstr>
      <vt:lpstr>1_Simple Light</vt:lpstr>
      <vt:lpstr>2_Simple Light</vt:lpstr>
      <vt:lpstr>3_Simple Light</vt:lpstr>
      <vt:lpstr>4_Simple Light</vt:lpstr>
      <vt:lpstr>5_Simple Light</vt:lpstr>
      <vt:lpstr>6_Simple Light</vt:lpstr>
      <vt:lpstr>8_Simple Light</vt:lpstr>
      <vt:lpstr>9_Simple Light</vt:lpstr>
      <vt:lpstr>10_Simple Light</vt:lpstr>
      <vt:lpstr>11_Simple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de la matricula de la UNCUYO según género 2009-2020</vt:lpstr>
      <vt:lpstr>Presentación de PowerPoint</vt:lpstr>
      <vt:lpstr>Matrícula de la UNCUYO según género y área del conocimiento. Años 2009 y 2020</vt:lpstr>
      <vt:lpstr>Ejemplo de carreras típicamente feminizadas y masculinizadas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Año 2019:  Reforma del Estatuto Universitario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</dc:creator>
  <cp:lastModifiedBy>59894</cp:lastModifiedBy>
  <cp:revision>22</cp:revision>
  <dcterms:modified xsi:type="dcterms:W3CDTF">2022-11-24T12:32:01Z</dcterms:modified>
</cp:coreProperties>
</file>