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5"/>
  </p:sldMasterIdLst>
  <p:notesMasterIdLst>
    <p:notesMasterId r:id="rId22"/>
  </p:notesMasterIdLst>
  <p:sldIdLst>
    <p:sldId id="256" r:id="rId6"/>
    <p:sldId id="257" r:id="rId7"/>
    <p:sldId id="277" r:id="rId8"/>
    <p:sldId id="278" r:id="rId9"/>
    <p:sldId id="351" r:id="rId10"/>
    <p:sldId id="352" r:id="rId11"/>
    <p:sldId id="357" r:id="rId12"/>
    <p:sldId id="359" r:id="rId13"/>
    <p:sldId id="360" r:id="rId14"/>
    <p:sldId id="361" r:id="rId15"/>
    <p:sldId id="355" r:id="rId16"/>
    <p:sldId id="280" r:id="rId17"/>
    <p:sldId id="279" r:id="rId18"/>
    <p:sldId id="294" r:id="rId19"/>
    <p:sldId id="356" r:id="rId20"/>
    <p:sldId id="271" r:id="rId21"/>
  </p:sldIdLst>
  <p:sldSz cx="24384000" cy="13716000"/>
  <p:notesSz cx="6858000" cy="9144000"/>
  <p:defaultTextStyle>
    <a:defPPr>
      <a:defRPr lang="es-AR"/>
    </a:defPPr>
    <a:lvl1pPr algn="ctr" defTabSz="825500" rtl="0" fontAlgn="base" hangingPunct="0">
      <a:spcBef>
        <a:spcPct val="0"/>
      </a:spcBef>
      <a:spcAft>
        <a:spcPct val="0"/>
      </a:spcAft>
      <a:defRPr sz="30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marL="457200" algn="ctr" defTabSz="825500" rtl="0" fontAlgn="base" hangingPunct="0">
      <a:spcBef>
        <a:spcPct val="0"/>
      </a:spcBef>
      <a:spcAft>
        <a:spcPct val="0"/>
      </a:spcAft>
      <a:defRPr sz="30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marL="914400" algn="ctr" defTabSz="825500" rtl="0" fontAlgn="base" hangingPunct="0">
      <a:spcBef>
        <a:spcPct val="0"/>
      </a:spcBef>
      <a:spcAft>
        <a:spcPct val="0"/>
      </a:spcAft>
      <a:defRPr sz="30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marL="1371600" algn="ctr" defTabSz="825500" rtl="0" fontAlgn="base" hangingPunct="0">
      <a:spcBef>
        <a:spcPct val="0"/>
      </a:spcBef>
      <a:spcAft>
        <a:spcPct val="0"/>
      </a:spcAft>
      <a:defRPr sz="30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marL="1828800" algn="ctr" defTabSz="825500" rtl="0" fontAlgn="base" hangingPunct="0">
      <a:spcBef>
        <a:spcPct val="0"/>
      </a:spcBef>
      <a:spcAft>
        <a:spcPct val="0"/>
      </a:spcAft>
      <a:defRPr sz="30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30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6pPr>
    <a:lvl7pPr marL="2743200" algn="l" defTabSz="914400" rtl="0" eaLnBrk="1" latinLnBrk="0" hangingPunct="1">
      <a:defRPr sz="30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7pPr>
    <a:lvl8pPr marL="3200400" algn="l" defTabSz="914400" rtl="0" eaLnBrk="1" latinLnBrk="0" hangingPunct="1">
      <a:defRPr sz="30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8pPr>
    <a:lvl9pPr marL="3657600" algn="l" defTabSz="914400" rtl="0" eaLnBrk="1" latinLnBrk="0" hangingPunct="1">
      <a:defRPr sz="30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75" autoAdjust="0"/>
  </p:normalViewPr>
  <p:slideViewPr>
    <p:cSldViewPr>
      <p:cViewPr varScale="1">
        <p:scale>
          <a:sx n="35" d="100"/>
          <a:sy n="35" d="100"/>
        </p:scale>
        <p:origin x="756" y="9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D731EB-6235-4F60-9F4D-622AC85CE477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84A93A85-6DE1-483C-A455-16C564224150}">
      <dgm:prSet phldrT="[Texto]" custT="1"/>
      <dgm:spPr>
        <a:solidFill>
          <a:schemeClr val="bg2"/>
        </a:solidFill>
      </dgm:spPr>
      <dgm:t>
        <a:bodyPr/>
        <a:lstStyle/>
        <a:p>
          <a:r>
            <a:rPr lang="es-AR" sz="4000" b="0" kern="1200" dirty="0">
              <a:solidFill>
                <a:srgbClr val="000000"/>
              </a:solidFill>
              <a:latin typeface="Montserrat-Light" charset="0"/>
              <a:ea typeface="Montserrat-Light" charset="0"/>
              <a:cs typeface="Montserrat-Light" charset="0"/>
            </a:rPr>
            <a:t>OE 1</a:t>
          </a:r>
          <a:endParaRPr lang="es-ES" sz="4000" b="0" kern="1200" dirty="0">
            <a:solidFill>
              <a:srgbClr val="000000"/>
            </a:solidFill>
            <a:latin typeface="Montserrat-Light" charset="0"/>
            <a:ea typeface="Montserrat-Light" charset="0"/>
            <a:cs typeface="Montserrat-Light" charset="0"/>
          </a:endParaRPr>
        </a:p>
      </dgm:t>
    </dgm:pt>
    <dgm:pt modelId="{C00365A3-8D99-49F1-B10C-EF1BA78F354B}" type="parTrans" cxnId="{E6324033-C110-4DE2-B5C1-01EB34D059C3}">
      <dgm:prSet/>
      <dgm:spPr/>
      <dgm:t>
        <a:bodyPr/>
        <a:lstStyle/>
        <a:p>
          <a:endParaRPr lang="es-ES" sz="1200"/>
        </a:p>
      </dgm:t>
    </dgm:pt>
    <dgm:pt modelId="{F528A9C9-683A-4730-B424-D79E17959A0D}" type="sibTrans" cxnId="{E6324033-C110-4DE2-B5C1-01EB34D059C3}">
      <dgm:prSet/>
      <dgm:spPr/>
      <dgm:t>
        <a:bodyPr/>
        <a:lstStyle/>
        <a:p>
          <a:endParaRPr lang="es-ES" sz="1200"/>
        </a:p>
      </dgm:t>
    </dgm:pt>
    <dgm:pt modelId="{B0425BB0-25F9-44CF-8681-E77F060A8AAA}">
      <dgm:prSet phldrT="[Texto]" custT="1"/>
      <dgm:spPr>
        <a:solidFill>
          <a:schemeClr val="bg2"/>
        </a:solidFill>
      </dgm:spPr>
      <dgm:t>
        <a:bodyPr/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000" b="0" kern="1200" dirty="0">
              <a:solidFill>
                <a:srgbClr val="000000"/>
              </a:solidFill>
              <a:latin typeface="Montserrat-Light" charset="0"/>
              <a:ea typeface="Montserrat-Light" charset="0"/>
              <a:cs typeface="Montserrat-Light" charset="0"/>
              <a:sym typeface="Helvetica Neue" charset="0"/>
            </a:rPr>
            <a:t>Vinculación con actores públicos y privados </a:t>
          </a:r>
          <a:endParaRPr lang="es-ES" sz="4000" b="0" kern="1200" dirty="0">
            <a:solidFill>
              <a:srgbClr val="000000"/>
            </a:solidFill>
            <a:latin typeface="Montserrat-Light" charset="0"/>
            <a:ea typeface="Montserrat-Light" charset="0"/>
            <a:cs typeface="Montserrat-Light" charset="0"/>
            <a:sym typeface="Helvetica Neue" charset="0"/>
          </a:endParaRPr>
        </a:p>
      </dgm:t>
    </dgm:pt>
    <dgm:pt modelId="{C41D8B25-C3F0-465F-86D0-7224740F3EEE}" type="parTrans" cxnId="{A40DE1E1-AEDE-41D6-B8A2-7A02FF8C5124}">
      <dgm:prSet custT="1"/>
      <dgm:spPr/>
      <dgm:t>
        <a:bodyPr/>
        <a:lstStyle/>
        <a:p>
          <a:endParaRPr lang="es-ES" sz="1200"/>
        </a:p>
      </dgm:t>
    </dgm:pt>
    <dgm:pt modelId="{4A307592-9022-4D6F-BD27-AA929BC9DC92}" type="sibTrans" cxnId="{A40DE1E1-AEDE-41D6-B8A2-7A02FF8C5124}">
      <dgm:prSet/>
      <dgm:spPr/>
      <dgm:t>
        <a:bodyPr/>
        <a:lstStyle/>
        <a:p>
          <a:endParaRPr lang="es-ES" sz="1200"/>
        </a:p>
      </dgm:t>
    </dgm:pt>
    <dgm:pt modelId="{C95DADC7-FE49-492B-8E1B-79F897A4A67C}">
      <dgm:prSet phldrT="[Texto]" custT="1"/>
      <dgm:spPr>
        <a:solidFill>
          <a:schemeClr val="bg2"/>
        </a:solidFill>
      </dgm:spPr>
      <dgm:t>
        <a:bodyPr/>
        <a:lstStyle/>
        <a:p>
          <a:r>
            <a:rPr lang="es-AR" sz="3000" dirty="0"/>
            <a:t>Vinculación</a:t>
          </a:r>
          <a:endParaRPr lang="es-ES" sz="3000" dirty="0"/>
        </a:p>
      </dgm:t>
    </dgm:pt>
    <dgm:pt modelId="{A4B58352-1134-471F-A82E-637C45900D76}" type="parTrans" cxnId="{DBC5B799-56FC-464F-A4BA-5CD3529AFC5B}">
      <dgm:prSet custT="1"/>
      <dgm:spPr/>
      <dgm:t>
        <a:bodyPr/>
        <a:lstStyle/>
        <a:p>
          <a:endParaRPr lang="es-ES" sz="1200"/>
        </a:p>
      </dgm:t>
    </dgm:pt>
    <dgm:pt modelId="{881C62B2-70BA-47BE-B52F-4739D5F341F6}" type="sibTrans" cxnId="{DBC5B799-56FC-464F-A4BA-5CD3529AFC5B}">
      <dgm:prSet/>
      <dgm:spPr/>
      <dgm:t>
        <a:bodyPr/>
        <a:lstStyle/>
        <a:p>
          <a:endParaRPr lang="es-ES" sz="1200"/>
        </a:p>
      </dgm:t>
    </dgm:pt>
    <dgm:pt modelId="{CCDDEAD2-5CDA-4F99-9C6E-CB8F75B776A2}">
      <dgm:prSet phldrT="[Texto]" custT="1"/>
      <dgm:spPr>
        <a:solidFill>
          <a:schemeClr val="bg2"/>
        </a:solidFill>
      </dgm:spPr>
      <dgm:t>
        <a:bodyPr/>
        <a:lstStyle/>
        <a:p>
          <a:r>
            <a:rPr lang="es-AR" sz="3000" kern="1200" dirty="0">
              <a:solidFill>
                <a:srgbClr val="5E5E5E">
                  <a:hueOff val="0"/>
                  <a:satOff val="0"/>
                  <a:lumOff val="0"/>
                  <a:alphaOff val="0"/>
                </a:srgbClr>
              </a:solidFill>
              <a:latin typeface="Helvetica Neue"/>
              <a:ea typeface="Helvetica Neue"/>
              <a:cs typeface="Helvetica Neue"/>
            </a:rPr>
            <a:t>Desarrollo Emprendedor</a:t>
          </a:r>
          <a:endParaRPr lang="es-ES" sz="3000" kern="1200" dirty="0">
            <a:solidFill>
              <a:srgbClr val="5E5E5E">
                <a:hueOff val="0"/>
                <a:satOff val="0"/>
                <a:lumOff val="0"/>
                <a:alphaOff val="0"/>
              </a:srgbClr>
            </a:solidFill>
            <a:latin typeface="Helvetica Neue"/>
            <a:ea typeface="Helvetica Neue"/>
            <a:cs typeface="Helvetica Neue"/>
          </a:endParaRPr>
        </a:p>
      </dgm:t>
    </dgm:pt>
    <dgm:pt modelId="{0842F64A-C448-4634-B9D1-B090E93AE9DA}" type="parTrans" cxnId="{CD7B296C-54AE-46CD-956F-0912981B5F6A}">
      <dgm:prSet custT="1"/>
      <dgm:spPr/>
      <dgm:t>
        <a:bodyPr/>
        <a:lstStyle/>
        <a:p>
          <a:endParaRPr lang="es-ES" sz="1200"/>
        </a:p>
      </dgm:t>
    </dgm:pt>
    <dgm:pt modelId="{E01E253A-F124-477F-9B0C-1C21181EE4BF}" type="sibTrans" cxnId="{CD7B296C-54AE-46CD-956F-0912981B5F6A}">
      <dgm:prSet/>
      <dgm:spPr/>
      <dgm:t>
        <a:bodyPr/>
        <a:lstStyle/>
        <a:p>
          <a:endParaRPr lang="es-ES" sz="1200"/>
        </a:p>
      </dgm:t>
    </dgm:pt>
    <dgm:pt modelId="{3FB52D63-6792-4A1B-8FC9-45E185F9FA86}">
      <dgm:prSet phldrT="[Texto]" custT="1"/>
      <dgm:spPr>
        <a:solidFill>
          <a:srgbClr val="D5D5D5"/>
        </a:solidFill>
        <a:ln w="25400" cap="flat" cmpd="sng" algn="ctr">
          <a:solidFill>
            <a:srgbClr val="5E5E5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000" b="1" kern="1200" dirty="0">
              <a:solidFill>
                <a:schemeClr val="tx1"/>
              </a:solidFill>
              <a:latin typeface="Montserrat-Light" charset="0"/>
              <a:ea typeface="Montserrat-Light" charset="0"/>
              <a:cs typeface="Montserrat-Light" charset="0"/>
            </a:rPr>
            <a:t>Aporte a las políticas públicas y al desarrollo territorial</a:t>
          </a:r>
          <a:endParaRPr lang="es-ES" sz="4000" b="1" kern="1200" dirty="0">
            <a:solidFill>
              <a:schemeClr val="tx1"/>
            </a:solidFill>
            <a:latin typeface="Montserrat-Light" charset="0"/>
            <a:ea typeface="Montserrat-Light" charset="0"/>
            <a:cs typeface="Montserrat-Light" charset="0"/>
          </a:endParaRPr>
        </a:p>
      </dgm:t>
    </dgm:pt>
    <dgm:pt modelId="{C9425916-0B92-44B4-AA7D-7A3ED655AB4A}" type="parTrans" cxnId="{D5F71895-5072-4646-9600-94F90152826F}">
      <dgm:prSet custT="1"/>
      <dgm:spPr/>
      <dgm:t>
        <a:bodyPr/>
        <a:lstStyle/>
        <a:p>
          <a:endParaRPr lang="es-ES" sz="1200"/>
        </a:p>
      </dgm:t>
    </dgm:pt>
    <dgm:pt modelId="{E9CD27BD-AB11-479F-B8D3-7D2373ECFA8C}" type="sibTrans" cxnId="{D5F71895-5072-4646-9600-94F90152826F}">
      <dgm:prSet/>
      <dgm:spPr/>
      <dgm:t>
        <a:bodyPr/>
        <a:lstStyle/>
        <a:p>
          <a:endParaRPr lang="es-ES" sz="1200"/>
        </a:p>
      </dgm:t>
    </dgm:pt>
    <dgm:pt modelId="{E758B474-E418-4042-8348-F4DD85AA6F26}">
      <dgm:prSet phldrT="[Texto]" custT="1"/>
      <dgm:spPr>
        <a:solidFill>
          <a:schemeClr val="bg2"/>
        </a:solidFill>
      </dgm:spPr>
      <dgm:t>
        <a:bodyPr/>
        <a:lstStyle/>
        <a:p>
          <a:r>
            <a:rPr lang="es-AR" sz="4000" b="0" kern="1200" dirty="0">
              <a:solidFill>
                <a:srgbClr val="000000"/>
              </a:solidFill>
              <a:latin typeface="Montserrat-Light" charset="0"/>
              <a:ea typeface="Montserrat-Light" charset="0"/>
              <a:cs typeface="Montserrat-Light" charset="0"/>
            </a:rPr>
            <a:t>Políticas Públicas</a:t>
          </a:r>
          <a:endParaRPr lang="es-ES" sz="4000" b="0" kern="1200" dirty="0">
            <a:solidFill>
              <a:srgbClr val="000000"/>
            </a:solidFill>
            <a:latin typeface="Montserrat-Light" charset="0"/>
            <a:ea typeface="Montserrat-Light" charset="0"/>
            <a:cs typeface="Montserrat-Light" charset="0"/>
          </a:endParaRPr>
        </a:p>
      </dgm:t>
    </dgm:pt>
    <dgm:pt modelId="{8C402626-FFC5-4692-96EB-304E70AE8F7B}" type="parTrans" cxnId="{28DC8BB0-ED5D-4516-8C77-5FA3FABF4E9B}">
      <dgm:prSet custT="1"/>
      <dgm:spPr/>
      <dgm:t>
        <a:bodyPr/>
        <a:lstStyle/>
        <a:p>
          <a:endParaRPr lang="es-ES" sz="1200"/>
        </a:p>
      </dgm:t>
    </dgm:pt>
    <dgm:pt modelId="{667443E4-C571-47DA-9671-D5473B416D8B}" type="sibTrans" cxnId="{28DC8BB0-ED5D-4516-8C77-5FA3FABF4E9B}">
      <dgm:prSet/>
      <dgm:spPr/>
      <dgm:t>
        <a:bodyPr/>
        <a:lstStyle/>
        <a:p>
          <a:endParaRPr lang="es-ES" sz="1200"/>
        </a:p>
      </dgm:t>
    </dgm:pt>
    <dgm:pt modelId="{AE187062-751B-42AD-B6B8-266E19B99058}">
      <dgm:prSet phldrT="[Texto]" custT="1"/>
      <dgm:spPr>
        <a:solidFill>
          <a:schemeClr val="bg2"/>
        </a:solidFill>
      </dgm:spPr>
      <dgm:t>
        <a:bodyPr/>
        <a:lstStyle/>
        <a:p>
          <a:r>
            <a:rPr lang="es-AR" sz="4000" b="0" kern="1200" dirty="0">
              <a:solidFill>
                <a:srgbClr val="000000"/>
              </a:solidFill>
              <a:latin typeface="Montserrat-Light" charset="0"/>
              <a:ea typeface="Montserrat-Light" charset="0"/>
              <a:cs typeface="Montserrat-Light" charset="0"/>
            </a:rPr>
            <a:t>Desarrollo Territorial</a:t>
          </a:r>
          <a:endParaRPr lang="es-ES" sz="4000" b="0" kern="1200" dirty="0">
            <a:solidFill>
              <a:srgbClr val="000000"/>
            </a:solidFill>
            <a:latin typeface="Montserrat-Light" charset="0"/>
            <a:ea typeface="Montserrat-Light" charset="0"/>
            <a:cs typeface="Montserrat-Light" charset="0"/>
          </a:endParaRPr>
        </a:p>
      </dgm:t>
    </dgm:pt>
    <dgm:pt modelId="{8068E3A7-11F8-427F-BE79-82F6EAE2A9DB}" type="parTrans" cxnId="{BBC11C0A-3075-4327-8CB9-51422811B3C4}">
      <dgm:prSet custT="1"/>
      <dgm:spPr/>
      <dgm:t>
        <a:bodyPr/>
        <a:lstStyle/>
        <a:p>
          <a:endParaRPr lang="es-ES" sz="1200"/>
        </a:p>
      </dgm:t>
    </dgm:pt>
    <dgm:pt modelId="{FFA7723C-FA67-4FBC-91BF-8BFDEAE8ACCC}" type="sibTrans" cxnId="{BBC11C0A-3075-4327-8CB9-51422811B3C4}">
      <dgm:prSet/>
      <dgm:spPr/>
      <dgm:t>
        <a:bodyPr/>
        <a:lstStyle/>
        <a:p>
          <a:endParaRPr lang="es-ES" sz="1200"/>
        </a:p>
      </dgm:t>
    </dgm:pt>
    <dgm:pt modelId="{7B5E14C3-5623-41A5-937A-247B32471E90}">
      <dgm:prSet phldrT="[Texto]" custT="1"/>
      <dgm:spPr>
        <a:solidFill>
          <a:schemeClr val="bg2"/>
        </a:solidFill>
      </dgm:spPr>
      <dgm:t>
        <a:bodyPr/>
        <a:lstStyle/>
        <a:p>
          <a:r>
            <a:rPr lang="es-AR" sz="4000" b="0" kern="1200" dirty="0">
              <a:solidFill>
                <a:srgbClr val="000000"/>
              </a:solidFill>
              <a:latin typeface="Montserrat-Light" charset="0"/>
              <a:ea typeface="Montserrat-Light" charset="0"/>
              <a:cs typeface="Montserrat-Light" charset="0"/>
            </a:rPr>
            <a:t>I+D+i, extensión, y transferencia, divulgación</a:t>
          </a:r>
          <a:endParaRPr lang="es-ES" sz="4000" b="0" kern="1200" dirty="0">
            <a:solidFill>
              <a:srgbClr val="000000"/>
            </a:solidFill>
            <a:latin typeface="Montserrat-Light" charset="0"/>
            <a:ea typeface="Montserrat-Light" charset="0"/>
            <a:cs typeface="Montserrat-Light" charset="0"/>
          </a:endParaRPr>
        </a:p>
      </dgm:t>
    </dgm:pt>
    <dgm:pt modelId="{A873DA12-C1E9-4A5F-B383-6C585363EE9D}" type="parTrans" cxnId="{3F7841B6-428C-449D-8E8C-2C40C4604599}">
      <dgm:prSet custT="1"/>
      <dgm:spPr/>
      <dgm:t>
        <a:bodyPr/>
        <a:lstStyle/>
        <a:p>
          <a:endParaRPr lang="es-ES" sz="1200"/>
        </a:p>
      </dgm:t>
    </dgm:pt>
    <dgm:pt modelId="{FE0C8A45-C4AF-4A14-8B54-EB2C3D39F353}" type="sibTrans" cxnId="{3F7841B6-428C-449D-8E8C-2C40C4604599}">
      <dgm:prSet/>
      <dgm:spPr/>
      <dgm:t>
        <a:bodyPr/>
        <a:lstStyle/>
        <a:p>
          <a:endParaRPr lang="es-ES" sz="1200"/>
        </a:p>
      </dgm:t>
    </dgm:pt>
    <dgm:pt modelId="{A6F14683-0CB1-4995-89BE-D56A115155C6}">
      <dgm:prSet phldrT="[Texto]" custT="1"/>
      <dgm:spPr>
        <a:solidFill>
          <a:schemeClr val="bg2"/>
        </a:solidFill>
      </dgm:spPr>
      <dgm:t>
        <a:bodyPr/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solidFill>
                <a:srgbClr val="5E5E5E">
                  <a:hueOff val="0"/>
                  <a:satOff val="0"/>
                  <a:lumOff val="0"/>
                  <a:alphaOff val="0"/>
                </a:srgbClr>
              </a:solidFill>
              <a:latin typeface="Helvetica Neue"/>
              <a:ea typeface="Helvetica Neue"/>
              <a:cs typeface="Helvetica Neue"/>
            </a:rPr>
            <a:t>Promoción de la investigación</a:t>
          </a:r>
        </a:p>
      </dgm:t>
    </dgm:pt>
    <dgm:pt modelId="{2DC86E4C-AE2F-43A4-A449-25429661F90B}" type="parTrans" cxnId="{48324BE2-3DF0-4C50-89F8-EA197155B9A6}">
      <dgm:prSet custT="1"/>
      <dgm:spPr/>
      <dgm:t>
        <a:bodyPr/>
        <a:lstStyle/>
        <a:p>
          <a:endParaRPr lang="es-ES" sz="1200"/>
        </a:p>
      </dgm:t>
    </dgm:pt>
    <dgm:pt modelId="{2E56FF75-D23C-4EC7-AEE7-E9739991F400}" type="sibTrans" cxnId="{48324BE2-3DF0-4C50-89F8-EA197155B9A6}">
      <dgm:prSet/>
      <dgm:spPr/>
      <dgm:t>
        <a:bodyPr/>
        <a:lstStyle/>
        <a:p>
          <a:endParaRPr lang="es-ES" sz="1200"/>
        </a:p>
      </dgm:t>
    </dgm:pt>
    <dgm:pt modelId="{8E997B97-818C-4870-9E24-84C180C4F5B9}">
      <dgm:prSet custT="1"/>
      <dgm:spPr>
        <a:solidFill>
          <a:schemeClr val="bg2"/>
        </a:solidFill>
      </dgm:spPr>
      <dgm:t>
        <a:bodyPr/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solidFill>
                <a:srgbClr val="5E5E5E">
                  <a:hueOff val="0"/>
                  <a:satOff val="0"/>
                  <a:lumOff val="0"/>
                  <a:alphaOff val="0"/>
                </a:srgbClr>
              </a:solidFill>
              <a:latin typeface="Helvetica Neue"/>
              <a:ea typeface="Helvetica Neue"/>
              <a:cs typeface="Helvetica Neue"/>
            </a:rPr>
            <a:t>Divulgación y </a:t>
          </a:r>
        </a:p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solidFill>
                <a:srgbClr val="5E5E5E">
                  <a:hueOff val="0"/>
                  <a:satOff val="0"/>
                  <a:lumOff val="0"/>
                  <a:alphaOff val="0"/>
                </a:srgbClr>
              </a:solidFill>
              <a:latin typeface="Helvetica Neue"/>
              <a:ea typeface="Helvetica Neue"/>
              <a:cs typeface="Helvetica Neue"/>
            </a:rPr>
            <a:t>transferencia</a:t>
          </a:r>
        </a:p>
      </dgm:t>
    </dgm:pt>
    <dgm:pt modelId="{9E05D476-3756-4B72-8CFB-06F236392725}" type="parTrans" cxnId="{C2D7E791-C48F-40AB-B5A6-330EA513A386}">
      <dgm:prSet custT="1"/>
      <dgm:spPr/>
      <dgm:t>
        <a:bodyPr/>
        <a:lstStyle/>
        <a:p>
          <a:endParaRPr lang="es-ES" sz="1200"/>
        </a:p>
      </dgm:t>
    </dgm:pt>
    <dgm:pt modelId="{7EA1DF73-A9AD-45AE-9193-6A05EE433B56}" type="sibTrans" cxnId="{C2D7E791-C48F-40AB-B5A6-330EA513A386}">
      <dgm:prSet/>
      <dgm:spPr/>
      <dgm:t>
        <a:bodyPr/>
        <a:lstStyle/>
        <a:p>
          <a:endParaRPr lang="es-ES" sz="1200"/>
        </a:p>
      </dgm:t>
    </dgm:pt>
    <dgm:pt modelId="{D13191D1-9488-411A-AF2D-63D15E634D76}">
      <dgm:prSet custT="1"/>
      <dgm:spPr>
        <a:solidFill>
          <a:schemeClr val="bg2"/>
        </a:solidFill>
      </dgm:spPr>
      <dgm:t>
        <a:bodyPr/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solidFill>
                <a:srgbClr val="5E5E5E">
                  <a:hueOff val="0"/>
                  <a:satOff val="0"/>
                  <a:lumOff val="0"/>
                  <a:alphaOff val="0"/>
                </a:srgbClr>
              </a:solidFill>
              <a:latin typeface="Helvetica Neue"/>
              <a:ea typeface="Helvetica Neue"/>
              <a:cs typeface="Helvetica Neue"/>
            </a:rPr>
            <a:t>Extensión</a:t>
          </a:r>
        </a:p>
      </dgm:t>
    </dgm:pt>
    <dgm:pt modelId="{3A811D59-A8A0-4234-A25C-4A267CA9506F}" type="parTrans" cxnId="{CF30FFE5-76B4-4208-B3B6-A45F17EF8E67}">
      <dgm:prSet custT="1"/>
      <dgm:spPr/>
      <dgm:t>
        <a:bodyPr/>
        <a:lstStyle/>
        <a:p>
          <a:endParaRPr lang="es-ES" sz="1200"/>
        </a:p>
      </dgm:t>
    </dgm:pt>
    <dgm:pt modelId="{B397F0E0-4032-4356-8424-920351D31254}" type="sibTrans" cxnId="{CF30FFE5-76B4-4208-B3B6-A45F17EF8E67}">
      <dgm:prSet/>
      <dgm:spPr/>
      <dgm:t>
        <a:bodyPr/>
        <a:lstStyle/>
        <a:p>
          <a:endParaRPr lang="es-ES" sz="1200"/>
        </a:p>
      </dgm:t>
    </dgm:pt>
    <dgm:pt modelId="{99221A82-F61C-4971-A39A-1C4C2F0484EA}" type="pres">
      <dgm:prSet presAssocID="{0BD731EB-6235-4F60-9F4D-622AC85CE47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2BB6AB2-973E-4D44-928F-F889D10594F6}" type="pres">
      <dgm:prSet presAssocID="{84A93A85-6DE1-483C-A455-16C564224150}" presName="root1" presStyleCnt="0"/>
      <dgm:spPr/>
    </dgm:pt>
    <dgm:pt modelId="{E155EA43-2FF4-415A-90CB-3F3DD3A67195}" type="pres">
      <dgm:prSet presAssocID="{84A93A85-6DE1-483C-A455-16C564224150}" presName="LevelOneTextNode" presStyleLbl="node0" presStyleIdx="0" presStyleCnt="1" custScaleX="78368" custScaleY="167030" custLinFactX="-30191" custLinFactNeighborX="-100000" custLinFactNeighborY="1749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57E8660-F0A7-44EE-AA93-90008FE71F9F}" type="pres">
      <dgm:prSet presAssocID="{84A93A85-6DE1-483C-A455-16C564224150}" presName="level2hierChild" presStyleCnt="0"/>
      <dgm:spPr/>
    </dgm:pt>
    <dgm:pt modelId="{A6B07A5F-BF97-4620-99F4-0B42D4B699B0}" type="pres">
      <dgm:prSet presAssocID="{C41D8B25-C3F0-465F-86D0-7224740F3EEE}" presName="conn2-1" presStyleLbl="parChTrans1D2" presStyleIdx="0" presStyleCnt="3"/>
      <dgm:spPr/>
      <dgm:t>
        <a:bodyPr/>
        <a:lstStyle/>
        <a:p>
          <a:endParaRPr lang="es-AR"/>
        </a:p>
      </dgm:t>
    </dgm:pt>
    <dgm:pt modelId="{42910671-E7BD-411A-B1AF-94EC0FAD1882}" type="pres">
      <dgm:prSet presAssocID="{C41D8B25-C3F0-465F-86D0-7224740F3EEE}" presName="connTx" presStyleLbl="parChTrans1D2" presStyleIdx="0" presStyleCnt="3"/>
      <dgm:spPr/>
      <dgm:t>
        <a:bodyPr/>
        <a:lstStyle/>
        <a:p>
          <a:endParaRPr lang="es-AR"/>
        </a:p>
      </dgm:t>
    </dgm:pt>
    <dgm:pt modelId="{0BEDFAEE-70AA-4618-B2F5-06469D32E60F}" type="pres">
      <dgm:prSet presAssocID="{B0425BB0-25F9-44CF-8681-E77F060A8AAA}" presName="root2" presStyleCnt="0"/>
      <dgm:spPr/>
    </dgm:pt>
    <dgm:pt modelId="{5E4D6AA7-15CE-42AF-B01E-E683B4E22692}" type="pres">
      <dgm:prSet presAssocID="{B0425BB0-25F9-44CF-8681-E77F060A8AAA}" presName="LevelTwoTextNode" presStyleLbl="node2" presStyleIdx="0" presStyleCnt="3" custScaleX="259210" custScaleY="205231" custLinFactNeighborX="-37438" custLinFactNeighborY="4205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83522CA5-C36C-4987-8BED-C58DF274A1C3}" type="pres">
      <dgm:prSet presAssocID="{B0425BB0-25F9-44CF-8681-E77F060A8AAA}" presName="level3hierChild" presStyleCnt="0"/>
      <dgm:spPr/>
    </dgm:pt>
    <dgm:pt modelId="{6BCFB66E-36A5-410A-B419-C85E4405441B}" type="pres">
      <dgm:prSet presAssocID="{A4B58352-1134-471F-A82E-637C45900D76}" presName="conn2-1" presStyleLbl="parChTrans1D3" presStyleIdx="0" presStyleCnt="7"/>
      <dgm:spPr/>
      <dgm:t>
        <a:bodyPr/>
        <a:lstStyle/>
        <a:p>
          <a:endParaRPr lang="es-AR"/>
        </a:p>
      </dgm:t>
    </dgm:pt>
    <dgm:pt modelId="{C740E5FD-0CAA-46CD-AAD1-2E89EB6B0E39}" type="pres">
      <dgm:prSet presAssocID="{A4B58352-1134-471F-A82E-637C45900D76}" presName="connTx" presStyleLbl="parChTrans1D3" presStyleIdx="0" presStyleCnt="7"/>
      <dgm:spPr/>
      <dgm:t>
        <a:bodyPr/>
        <a:lstStyle/>
        <a:p>
          <a:endParaRPr lang="es-AR"/>
        </a:p>
      </dgm:t>
    </dgm:pt>
    <dgm:pt modelId="{ADD00CD9-B4EF-4E66-B50E-6CD7E5DEBEAF}" type="pres">
      <dgm:prSet presAssocID="{C95DADC7-FE49-492B-8E1B-79F897A4A67C}" presName="root2" presStyleCnt="0"/>
      <dgm:spPr/>
    </dgm:pt>
    <dgm:pt modelId="{363561B3-A491-4451-9808-C799CF099659}" type="pres">
      <dgm:prSet presAssocID="{C95DADC7-FE49-492B-8E1B-79F897A4A67C}" presName="LevelTwoTextNode" presStyleLbl="node3" presStyleIdx="0" presStyleCnt="7" custScaleX="186803" custLinFactNeighborX="-1493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BE7EED54-2C79-4BC2-B638-FB3C03426B84}" type="pres">
      <dgm:prSet presAssocID="{C95DADC7-FE49-492B-8E1B-79F897A4A67C}" presName="level3hierChild" presStyleCnt="0"/>
      <dgm:spPr/>
    </dgm:pt>
    <dgm:pt modelId="{078E6AB6-53CE-445E-B9A6-8E9DF11AD69B}" type="pres">
      <dgm:prSet presAssocID="{0842F64A-C448-4634-B9D1-B090E93AE9DA}" presName="conn2-1" presStyleLbl="parChTrans1D3" presStyleIdx="1" presStyleCnt="7"/>
      <dgm:spPr/>
      <dgm:t>
        <a:bodyPr/>
        <a:lstStyle/>
        <a:p>
          <a:endParaRPr lang="es-AR"/>
        </a:p>
      </dgm:t>
    </dgm:pt>
    <dgm:pt modelId="{8468DCB5-2FB9-49B5-A6C6-D9D62D9485CC}" type="pres">
      <dgm:prSet presAssocID="{0842F64A-C448-4634-B9D1-B090E93AE9DA}" presName="connTx" presStyleLbl="parChTrans1D3" presStyleIdx="1" presStyleCnt="7"/>
      <dgm:spPr/>
      <dgm:t>
        <a:bodyPr/>
        <a:lstStyle/>
        <a:p>
          <a:endParaRPr lang="es-AR"/>
        </a:p>
      </dgm:t>
    </dgm:pt>
    <dgm:pt modelId="{F2F72F2D-E63E-4AFD-BCD4-633BBE3A7B8A}" type="pres">
      <dgm:prSet presAssocID="{CCDDEAD2-5CDA-4F99-9C6E-CB8F75B776A2}" presName="root2" presStyleCnt="0"/>
      <dgm:spPr/>
    </dgm:pt>
    <dgm:pt modelId="{D87E13D3-61F6-4B9F-90D1-B7A5087CD007}" type="pres">
      <dgm:prSet presAssocID="{CCDDEAD2-5CDA-4F99-9C6E-CB8F75B776A2}" presName="LevelTwoTextNode" presStyleLbl="node3" presStyleIdx="1" presStyleCnt="7" custScaleX="186803" custLinFactNeighborX="-1493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E0464C2F-B0C4-471C-ABC7-B4053C1BE464}" type="pres">
      <dgm:prSet presAssocID="{CCDDEAD2-5CDA-4F99-9C6E-CB8F75B776A2}" presName="level3hierChild" presStyleCnt="0"/>
      <dgm:spPr/>
    </dgm:pt>
    <dgm:pt modelId="{5CC0F31D-A211-4C2B-B126-FC99336B67F2}" type="pres">
      <dgm:prSet presAssocID="{C9425916-0B92-44B4-AA7D-7A3ED655AB4A}" presName="conn2-1" presStyleLbl="parChTrans1D2" presStyleIdx="1" presStyleCnt="3"/>
      <dgm:spPr/>
      <dgm:t>
        <a:bodyPr/>
        <a:lstStyle/>
        <a:p>
          <a:endParaRPr lang="es-AR"/>
        </a:p>
      </dgm:t>
    </dgm:pt>
    <dgm:pt modelId="{9E084774-9EF0-4862-846A-987EEFD6C1F6}" type="pres">
      <dgm:prSet presAssocID="{C9425916-0B92-44B4-AA7D-7A3ED655AB4A}" presName="connTx" presStyleLbl="parChTrans1D2" presStyleIdx="1" presStyleCnt="3"/>
      <dgm:spPr/>
      <dgm:t>
        <a:bodyPr/>
        <a:lstStyle/>
        <a:p>
          <a:endParaRPr lang="es-AR"/>
        </a:p>
      </dgm:t>
    </dgm:pt>
    <dgm:pt modelId="{551179B0-76CB-4A9D-BB27-D5E1CECE7349}" type="pres">
      <dgm:prSet presAssocID="{3FB52D63-6792-4A1B-8FC9-45E185F9FA86}" presName="root2" presStyleCnt="0"/>
      <dgm:spPr/>
    </dgm:pt>
    <dgm:pt modelId="{A3B67C2B-09E6-4CAE-A696-B61CC1BC6B9B}" type="pres">
      <dgm:prSet presAssocID="{3FB52D63-6792-4A1B-8FC9-45E185F9FA86}" presName="LevelTwoTextNode" presStyleLbl="node2" presStyleIdx="1" presStyleCnt="3" custScaleX="240884" custScaleY="181807" custLinFactNeighborX="-32196" custLinFactNeighborY="46186">
        <dgm:presLayoutVars>
          <dgm:chPref val="3"/>
        </dgm:presLayoutVars>
      </dgm:prSet>
      <dgm:spPr>
        <a:xfrm>
          <a:off x="3178314" y="3762046"/>
          <a:ext cx="6172464" cy="2330095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s-AR"/>
        </a:p>
      </dgm:t>
    </dgm:pt>
    <dgm:pt modelId="{F191DA28-D657-4390-A643-7D1AFA5B00DA}" type="pres">
      <dgm:prSet presAssocID="{3FB52D63-6792-4A1B-8FC9-45E185F9FA86}" presName="level3hierChild" presStyleCnt="0"/>
      <dgm:spPr/>
    </dgm:pt>
    <dgm:pt modelId="{0A3C9178-3A99-435A-B751-2E548AB27F11}" type="pres">
      <dgm:prSet presAssocID="{8C402626-FFC5-4692-96EB-304E70AE8F7B}" presName="conn2-1" presStyleLbl="parChTrans1D3" presStyleIdx="2" presStyleCnt="7"/>
      <dgm:spPr/>
      <dgm:t>
        <a:bodyPr/>
        <a:lstStyle/>
        <a:p>
          <a:endParaRPr lang="es-AR"/>
        </a:p>
      </dgm:t>
    </dgm:pt>
    <dgm:pt modelId="{72FC9BBA-2E73-4732-BC76-B1900E566F46}" type="pres">
      <dgm:prSet presAssocID="{8C402626-FFC5-4692-96EB-304E70AE8F7B}" presName="connTx" presStyleLbl="parChTrans1D3" presStyleIdx="2" presStyleCnt="7"/>
      <dgm:spPr/>
      <dgm:t>
        <a:bodyPr/>
        <a:lstStyle/>
        <a:p>
          <a:endParaRPr lang="es-AR"/>
        </a:p>
      </dgm:t>
    </dgm:pt>
    <dgm:pt modelId="{9C5BF71D-368E-4C59-8D13-B02308665965}" type="pres">
      <dgm:prSet presAssocID="{E758B474-E418-4042-8348-F4DD85AA6F26}" presName="root2" presStyleCnt="0"/>
      <dgm:spPr/>
    </dgm:pt>
    <dgm:pt modelId="{0F367981-F9B9-4096-9613-38E92E296382}" type="pres">
      <dgm:prSet presAssocID="{E758B474-E418-4042-8348-F4DD85AA6F26}" presName="LevelTwoTextNode" presStyleLbl="node3" presStyleIdx="2" presStyleCnt="7" custScaleX="18680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CF2022D5-A880-4B72-A847-88B52E8D0B04}" type="pres">
      <dgm:prSet presAssocID="{E758B474-E418-4042-8348-F4DD85AA6F26}" presName="level3hierChild" presStyleCnt="0"/>
      <dgm:spPr/>
    </dgm:pt>
    <dgm:pt modelId="{7AC223ED-79DF-42B4-8B35-693360A75BF9}" type="pres">
      <dgm:prSet presAssocID="{8068E3A7-11F8-427F-BE79-82F6EAE2A9DB}" presName="conn2-1" presStyleLbl="parChTrans1D3" presStyleIdx="3" presStyleCnt="7"/>
      <dgm:spPr/>
      <dgm:t>
        <a:bodyPr/>
        <a:lstStyle/>
        <a:p>
          <a:endParaRPr lang="es-AR"/>
        </a:p>
      </dgm:t>
    </dgm:pt>
    <dgm:pt modelId="{8C9605EA-414B-497F-A147-59838376426C}" type="pres">
      <dgm:prSet presAssocID="{8068E3A7-11F8-427F-BE79-82F6EAE2A9DB}" presName="connTx" presStyleLbl="parChTrans1D3" presStyleIdx="3" presStyleCnt="7"/>
      <dgm:spPr/>
      <dgm:t>
        <a:bodyPr/>
        <a:lstStyle/>
        <a:p>
          <a:endParaRPr lang="es-AR"/>
        </a:p>
      </dgm:t>
    </dgm:pt>
    <dgm:pt modelId="{7580E477-FA07-445C-9983-56E537C6D0FA}" type="pres">
      <dgm:prSet presAssocID="{AE187062-751B-42AD-B6B8-266E19B99058}" presName="root2" presStyleCnt="0"/>
      <dgm:spPr/>
    </dgm:pt>
    <dgm:pt modelId="{1D2EDA7E-E087-4D03-BB98-B0B8866701B7}" type="pres">
      <dgm:prSet presAssocID="{AE187062-751B-42AD-B6B8-266E19B99058}" presName="LevelTwoTextNode" presStyleLbl="node3" presStyleIdx="3" presStyleCnt="7" custScaleX="18680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EFD4B596-064F-4B4C-97DC-9A2BEAA0F163}" type="pres">
      <dgm:prSet presAssocID="{AE187062-751B-42AD-B6B8-266E19B99058}" presName="level3hierChild" presStyleCnt="0"/>
      <dgm:spPr/>
    </dgm:pt>
    <dgm:pt modelId="{ADE88724-E801-41C4-9A10-9C462306744F}" type="pres">
      <dgm:prSet presAssocID="{A873DA12-C1E9-4A5F-B383-6C585363EE9D}" presName="conn2-1" presStyleLbl="parChTrans1D2" presStyleIdx="2" presStyleCnt="3"/>
      <dgm:spPr/>
      <dgm:t>
        <a:bodyPr/>
        <a:lstStyle/>
        <a:p>
          <a:endParaRPr lang="es-AR"/>
        </a:p>
      </dgm:t>
    </dgm:pt>
    <dgm:pt modelId="{AA712725-BD60-4FFA-92EE-01415C20C5E3}" type="pres">
      <dgm:prSet presAssocID="{A873DA12-C1E9-4A5F-B383-6C585363EE9D}" presName="connTx" presStyleLbl="parChTrans1D2" presStyleIdx="2" presStyleCnt="3"/>
      <dgm:spPr/>
      <dgm:t>
        <a:bodyPr/>
        <a:lstStyle/>
        <a:p>
          <a:endParaRPr lang="es-AR"/>
        </a:p>
      </dgm:t>
    </dgm:pt>
    <dgm:pt modelId="{7A574C5E-B406-4A51-B06C-1F43DD89AEC5}" type="pres">
      <dgm:prSet presAssocID="{7B5E14C3-5623-41A5-937A-247B32471E90}" presName="root2" presStyleCnt="0"/>
      <dgm:spPr/>
    </dgm:pt>
    <dgm:pt modelId="{BC513E41-6FEB-4935-A4AD-F27253474267}" type="pres">
      <dgm:prSet presAssocID="{7B5E14C3-5623-41A5-937A-247B32471E90}" presName="LevelTwoTextNode" presStyleLbl="node2" presStyleIdx="2" presStyleCnt="3" custScaleX="234090" custScaleY="181807" custLinFactNeighborX="-21048" custLinFactNeighborY="1542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58F33385-DEC6-4AAD-B30C-6C98D999A527}" type="pres">
      <dgm:prSet presAssocID="{7B5E14C3-5623-41A5-937A-247B32471E90}" presName="level3hierChild" presStyleCnt="0"/>
      <dgm:spPr/>
    </dgm:pt>
    <dgm:pt modelId="{903705EE-DD48-4D11-9894-6A818327FC32}" type="pres">
      <dgm:prSet presAssocID="{2DC86E4C-AE2F-43A4-A449-25429661F90B}" presName="conn2-1" presStyleLbl="parChTrans1D3" presStyleIdx="4" presStyleCnt="7"/>
      <dgm:spPr/>
      <dgm:t>
        <a:bodyPr/>
        <a:lstStyle/>
        <a:p>
          <a:endParaRPr lang="es-AR"/>
        </a:p>
      </dgm:t>
    </dgm:pt>
    <dgm:pt modelId="{9D73C191-7CD7-47E8-891E-7D29693151AD}" type="pres">
      <dgm:prSet presAssocID="{2DC86E4C-AE2F-43A4-A449-25429661F90B}" presName="connTx" presStyleLbl="parChTrans1D3" presStyleIdx="4" presStyleCnt="7"/>
      <dgm:spPr/>
      <dgm:t>
        <a:bodyPr/>
        <a:lstStyle/>
        <a:p>
          <a:endParaRPr lang="es-AR"/>
        </a:p>
      </dgm:t>
    </dgm:pt>
    <dgm:pt modelId="{EEEBEAED-0870-4286-ACDF-7907A3AEB450}" type="pres">
      <dgm:prSet presAssocID="{A6F14683-0CB1-4995-89BE-D56A115155C6}" presName="root2" presStyleCnt="0"/>
      <dgm:spPr/>
    </dgm:pt>
    <dgm:pt modelId="{511D3065-AF95-4C54-9AA8-E1DCB0E07D74}" type="pres">
      <dgm:prSet presAssocID="{A6F14683-0CB1-4995-89BE-D56A115155C6}" presName="LevelTwoTextNode" presStyleLbl="node3" presStyleIdx="4" presStyleCnt="7" custScaleX="186803" custLinFactNeighborX="17518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CE97E5C-E497-45FF-B0F2-FACA650E607B}" type="pres">
      <dgm:prSet presAssocID="{A6F14683-0CB1-4995-89BE-D56A115155C6}" presName="level3hierChild" presStyleCnt="0"/>
      <dgm:spPr/>
    </dgm:pt>
    <dgm:pt modelId="{A71E3E87-D1B0-4B3E-A1BC-9D0FDE0A1DBD}" type="pres">
      <dgm:prSet presAssocID="{9E05D476-3756-4B72-8CFB-06F236392725}" presName="conn2-1" presStyleLbl="parChTrans1D3" presStyleIdx="5" presStyleCnt="7"/>
      <dgm:spPr/>
      <dgm:t>
        <a:bodyPr/>
        <a:lstStyle/>
        <a:p>
          <a:endParaRPr lang="es-AR"/>
        </a:p>
      </dgm:t>
    </dgm:pt>
    <dgm:pt modelId="{4A43D650-8B2E-463E-9220-BAC3CE855D96}" type="pres">
      <dgm:prSet presAssocID="{9E05D476-3756-4B72-8CFB-06F236392725}" presName="connTx" presStyleLbl="parChTrans1D3" presStyleIdx="5" presStyleCnt="7"/>
      <dgm:spPr/>
      <dgm:t>
        <a:bodyPr/>
        <a:lstStyle/>
        <a:p>
          <a:endParaRPr lang="es-AR"/>
        </a:p>
      </dgm:t>
    </dgm:pt>
    <dgm:pt modelId="{0E3922E3-F04A-4DE8-82D6-1608E17B6B1C}" type="pres">
      <dgm:prSet presAssocID="{8E997B97-818C-4870-9E24-84C180C4F5B9}" presName="root2" presStyleCnt="0"/>
      <dgm:spPr/>
    </dgm:pt>
    <dgm:pt modelId="{D920F0CE-5237-4FB1-B09E-3D623978F059}" type="pres">
      <dgm:prSet presAssocID="{8E997B97-818C-4870-9E24-84C180C4F5B9}" presName="LevelTwoTextNode" presStyleLbl="node3" presStyleIdx="5" presStyleCnt="7" custScaleX="186803" custLinFactNeighborX="1718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BE68B53F-BC54-4ECF-AE2D-ACD14047C6D6}" type="pres">
      <dgm:prSet presAssocID="{8E997B97-818C-4870-9E24-84C180C4F5B9}" presName="level3hierChild" presStyleCnt="0"/>
      <dgm:spPr/>
    </dgm:pt>
    <dgm:pt modelId="{F6CB0276-677F-4963-88DD-207CA26D8443}" type="pres">
      <dgm:prSet presAssocID="{3A811D59-A8A0-4234-A25C-4A267CA9506F}" presName="conn2-1" presStyleLbl="parChTrans1D3" presStyleIdx="6" presStyleCnt="7"/>
      <dgm:spPr/>
      <dgm:t>
        <a:bodyPr/>
        <a:lstStyle/>
        <a:p>
          <a:endParaRPr lang="es-AR"/>
        </a:p>
      </dgm:t>
    </dgm:pt>
    <dgm:pt modelId="{E77F3976-2A72-4325-B4CA-181B350C9BF9}" type="pres">
      <dgm:prSet presAssocID="{3A811D59-A8A0-4234-A25C-4A267CA9506F}" presName="connTx" presStyleLbl="parChTrans1D3" presStyleIdx="6" presStyleCnt="7"/>
      <dgm:spPr/>
      <dgm:t>
        <a:bodyPr/>
        <a:lstStyle/>
        <a:p>
          <a:endParaRPr lang="es-AR"/>
        </a:p>
      </dgm:t>
    </dgm:pt>
    <dgm:pt modelId="{7754CA97-869A-4D49-B569-921705F1EC8F}" type="pres">
      <dgm:prSet presAssocID="{D13191D1-9488-411A-AF2D-63D15E634D76}" presName="root2" presStyleCnt="0"/>
      <dgm:spPr/>
    </dgm:pt>
    <dgm:pt modelId="{4C5FA053-5A39-430D-ACC8-1F170C1541E6}" type="pres">
      <dgm:prSet presAssocID="{D13191D1-9488-411A-AF2D-63D15E634D76}" presName="LevelTwoTextNode" presStyleLbl="node3" presStyleIdx="6" presStyleCnt="7" custScaleX="186803" custLinFactNeighborX="1718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142FCF5-A9F4-4BA3-BC6F-0AA33AAE61E3}" type="pres">
      <dgm:prSet presAssocID="{D13191D1-9488-411A-AF2D-63D15E634D76}" presName="level3hierChild" presStyleCnt="0"/>
      <dgm:spPr/>
    </dgm:pt>
  </dgm:ptLst>
  <dgm:cxnLst>
    <dgm:cxn modelId="{46DFEF06-701A-47B2-8329-58892590D019}" type="presOf" srcId="{3A811D59-A8A0-4234-A25C-4A267CA9506F}" destId="{F6CB0276-677F-4963-88DD-207CA26D8443}" srcOrd="0" destOrd="0" presId="urn:microsoft.com/office/officeart/2005/8/layout/hierarchy2"/>
    <dgm:cxn modelId="{DBC5B799-56FC-464F-A4BA-5CD3529AFC5B}" srcId="{B0425BB0-25F9-44CF-8681-E77F060A8AAA}" destId="{C95DADC7-FE49-492B-8E1B-79F897A4A67C}" srcOrd="0" destOrd="0" parTransId="{A4B58352-1134-471F-A82E-637C45900D76}" sibTransId="{881C62B2-70BA-47BE-B52F-4739D5F341F6}"/>
    <dgm:cxn modelId="{8A344F05-8899-48C8-AFDB-1218D6B7E2F0}" type="presOf" srcId="{C9425916-0B92-44B4-AA7D-7A3ED655AB4A}" destId="{5CC0F31D-A211-4C2B-B126-FC99336B67F2}" srcOrd="0" destOrd="0" presId="urn:microsoft.com/office/officeart/2005/8/layout/hierarchy2"/>
    <dgm:cxn modelId="{C545DC16-7F55-49BE-BEE2-28F44ED414C9}" type="presOf" srcId="{CCDDEAD2-5CDA-4F99-9C6E-CB8F75B776A2}" destId="{D87E13D3-61F6-4B9F-90D1-B7A5087CD007}" srcOrd="0" destOrd="0" presId="urn:microsoft.com/office/officeart/2005/8/layout/hierarchy2"/>
    <dgm:cxn modelId="{ADC1F8C7-54FE-4C18-8AE4-BDFDFF0DFF64}" type="presOf" srcId="{2DC86E4C-AE2F-43A4-A449-25429661F90B}" destId="{9D73C191-7CD7-47E8-891E-7D29693151AD}" srcOrd="1" destOrd="0" presId="urn:microsoft.com/office/officeart/2005/8/layout/hierarchy2"/>
    <dgm:cxn modelId="{C6ED242F-0892-4BC7-B98D-EF754E08391D}" type="presOf" srcId="{8068E3A7-11F8-427F-BE79-82F6EAE2A9DB}" destId="{7AC223ED-79DF-42B4-8B35-693360A75BF9}" srcOrd="0" destOrd="0" presId="urn:microsoft.com/office/officeart/2005/8/layout/hierarchy2"/>
    <dgm:cxn modelId="{CD7B296C-54AE-46CD-956F-0912981B5F6A}" srcId="{B0425BB0-25F9-44CF-8681-E77F060A8AAA}" destId="{CCDDEAD2-5CDA-4F99-9C6E-CB8F75B776A2}" srcOrd="1" destOrd="0" parTransId="{0842F64A-C448-4634-B9D1-B090E93AE9DA}" sibTransId="{E01E253A-F124-477F-9B0C-1C21181EE4BF}"/>
    <dgm:cxn modelId="{A40DE1E1-AEDE-41D6-B8A2-7A02FF8C5124}" srcId="{84A93A85-6DE1-483C-A455-16C564224150}" destId="{B0425BB0-25F9-44CF-8681-E77F060A8AAA}" srcOrd="0" destOrd="0" parTransId="{C41D8B25-C3F0-465F-86D0-7224740F3EEE}" sibTransId="{4A307592-9022-4D6F-BD27-AA929BC9DC92}"/>
    <dgm:cxn modelId="{2EAB7299-0467-43CA-9D88-70EE68DA0FF8}" type="presOf" srcId="{8C402626-FFC5-4692-96EB-304E70AE8F7B}" destId="{0A3C9178-3A99-435A-B751-2E548AB27F11}" srcOrd="0" destOrd="0" presId="urn:microsoft.com/office/officeart/2005/8/layout/hierarchy2"/>
    <dgm:cxn modelId="{84F3E63A-CEAC-4D44-87E3-37DC03B64017}" type="presOf" srcId="{0842F64A-C448-4634-B9D1-B090E93AE9DA}" destId="{8468DCB5-2FB9-49B5-A6C6-D9D62D9485CC}" srcOrd="1" destOrd="0" presId="urn:microsoft.com/office/officeart/2005/8/layout/hierarchy2"/>
    <dgm:cxn modelId="{B3D545D6-6FF8-49F0-A7F2-97EA39DF5ECF}" type="presOf" srcId="{A873DA12-C1E9-4A5F-B383-6C585363EE9D}" destId="{AA712725-BD60-4FFA-92EE-01415C20C5E3}" srcOrd="1" destOrd="0" presId="urn:microsoft.com/office/officeart/2005/8/layout/hierarchy2"/>
    <dgm:cxn modelId="{BC78A194-1F74-4038-91F9-C209E013798D}" type="presOf" srcId="{8C402626-FFC5-4692-96EB-304E70AE8F7B}" destId="{72FC9BBA-2E73-4732-BC76-B1900E566F46}" srcOrd="1" destOrd="0" presId="urn:microsoft.com/office/officeart/2005/8/layout/hierarchy2"/>
    <dgm:cxn modelId="{4A61D9A4-5E03-425C-8BF3-4DBC7B573CA3}" type="presOf" srcId="{9E05D476-3756-4B72-8CFB-06F236392725}" destId="{A71E3E87-D1B0-4B3E-A1BC-9D0FDE0A1DBD}" srcOrd="0" destOrd="0" presId="urn:microsoft.com/office/officeart/2005/8/layout/hierarchy2"/>
    <dgm:cxn modelId="{C2D7E791-C48F-40AB-B5A6-330EA513A386}" srcId="{7B5E14C3-5623-41A5-937A-247B32471E90}" destId="{8E997B97-818C-4870-9E24-84C180C4F5B9}" srcOrd="1" destOrd="0" parTransId="{9E05D476-3756-4B72-8CFB-06F236392725}" sibTransId="{7EA1DF73-A9AD-45AE-9193-6A05EE433B56}"/>
    <dgm:cxn modelId="{FF009D56-D01B-42A5-A121-AA5DCF366DBA}" type="presOf" srcId="{0842F64A-C448-4634-B9D1-B090E93AE9DA}" destId="{078E6AB6-53CE-445E-B9A6-8E9DF11AD69B}" srcOrd="0" destOrd="0" presId="urn:microsoft.com/office/officeart/2005/8/layout/hierarchy2"/>
    <dgm:cxn modelId="{19E19A85-E988-476D-91C5-52E18B39824B}" type="presOf" srcId="{A6F14683-0CB1-4995-89BE-D56A115155C6}" destId="{511D3065-AF95-4C54-9AA8-E1DCB0E07D74}" srcOrd="0" destOrd="0" presId="urn:microsoft.com/office/officeart/2005/8/layout/hierarchy2"/>
    <dgm:cxn modelId="{A80574F8-C10E-4B2B-A477-B55044D69E70}" type="presOf" srcId="{3FB52D63-6792-4A1B-8FC9-45E185F9FA86}" destId="{A3B67C2B-09E6-4CAE-A696-B61CC1BC6B9B}" srcOrd="0" destOrd="0" presId="urn:microsoft.com/office/officeart/2005/8/layout/hierarchy2"/>
    <dgm:cxn modelId="{03AC1088-7976-4DF2-931E-055712BCF1F7}" type="presOf" srcId="{3A811D59-A8A0-4234-A25C-4A267CA9506F}" destId="{E77F3976-2A72-4325-B4CA-181B350C9BF9}" srcOrd="1" destOrd="0" presId="urn:microsoft.com/office/officeart/2005/8/layout/hierarchy2"/>
    <dgm:cxn modelId="{A9E9B1EA-20B0-4BEC-8F6D-D50E37EAAE73}" type="presOf" srcId="{0BD731EB-6235-4F60-9F4D-622AC85CE477}" destId="{99221A82-F61C-4971-A39A-1C4C2F0484EA}" srcOrd="0" destOrd="0" presId="urn:microsoft.com/office/officeart/2005/8/layout/hierarchy2"/>
    <dgm:cxn modelId="{D5F71895-5072-4646-9600-94F90152826F}" srcId="{84A93A85-6DE1-483C-A455-16C564224150}" destId="{3FB52D63-6792-4A1B-8FC9-45E185F9FA86}" srcOrd="1" destOrd="0" parTransId="{C9425916-0B92-44B4-AA7D-7A3ED655AB4A}" sibTransId="{E9CD27BD-AB11-479F-B8D3-7D2373ECFA8C}"/>
    <dgm:cxn modelId="{3F7841B6-428C-449D-8E8C-2C40C4604599}" srcId="{84A93A85-6DE1-483C-A455-16C564224150}" destId="{7B5E14C3-5623-41A5-937A-247B32471E90}" srcOrd="2" destOrd="0" parTransId="{A873DA12-C1E9-4A5F-B383-6C585363EE9D}" sibTransId="{FE0C8A45-C4AF-4A14-8B54-EB2C3D39F353}"/>
    <dgm:cxn modelId="{7E765850-6D91-455D-8F54-5877324C5915}" type="presOf" srcId="{A4B58352-1134-471F-A82E-637C45900D76}" destId="{6BCFB66E-36A5-410A-B419-C85E4405441B}" srcOrd="0" destOrd="0" presId="urn:microsoft.com/office/officeart/2005/8/layout/hierarchy2"/>
    <dgm:cxn modelId="{ED398AE3-FC48-434C-9BFC-2D6561B9CA0B}" type="presOf" srcId="{A4B58352-1134-471F-A82E-637C45900D76}" destId="{C740E5FD-0CAA-46CD-AAD1-2E89EB6B0E39}" srcOrd="1" destOrd="0" presId="urn:microsoft.com/office/officeart/2005/8/layout/hierarchy2"/>
    <dgm:cxn modelId="{48324BE2-3DF0-4C50-89F8-EA197155B9A6}" srcId="{7B5E14C3-5623-41A5-937A-247B32471E90}" destId="{A6F14683-0CB1-4995-89BE-D56A115155C6}" srcOrd="0" destOrd="0" parTransId="{2DC86E4C-AE2F-43A4-A449-25429661F90B}" sibTransId="{2E56FF75-D23C-4EC7-AEE7-E9739991F400}"/>
    <dgm:cxn modelId="{E6324033-C110-4DE2-B5C1-01EB34D059C3}" srcId="{0BD731EB-6235-4F60-9F4D-622AC85CE477}" destId="{84A93A85-6DE1-483C-A455-16C564224150}" srcOrd="0" destOrd="0" parTransId="{C00365A3-8D99-49F1-B10C-EF1BA78F354B}" sibTransId="{F528A9C9-683A-4730-B424-D79E17959A0D}"/>
    <dgm:cxn modelId="{FB9EC9AE-09A7-48CA-8F4A-44C77F79953B}" type="presOf" srcId="{8E997B97-818C-4870-9E24-84C180C4F5B9}" destId="{D920F0CE-5237-4FB1-B09E-3D623978F059}" srcOrd="0" destOrd="0" presId="urn:microsoft.com/office/officeart/2005/8/layout/hierarchy2"/>
    <dgm:cxn modelId="{F332A8FD-999D-4DC9-BA8A-9D4C055FF3CC}" type="presOf" srcId="{9E05D476-3756-4B72-8CFB-06F236392725}" destId="{4A43D650-8B2E-463E-9220-BAC3CE855D96}" srcOrd="1" destOrd="0" presId="urn:microsoft.com/office/officeart/2005/8/layout/hierarchy2"/>
    <dgm:cxn modelId="{DF9BB59F-E372-4043-89D2-F43274ABEB8F}" type="presOf" srcId="{8068E3A7-11F8-427F-BE79-82F6EAE2A9DB}" destId="{8C9605EA-414B-497F-A147-59838376426C}" srcOrd="1" destOrd="0" presId="urn:microsoft.com/office/officeart/2005/8/layout/hierarchy2"/>
    <dgm:cxn modelId="{28DC8BB0-ED5D-4516-8C77-5FA3FABF4E9B}" srcId="{3FB52D63-6792-4A1B-8FC9-45E185F9FA86}" destId="{E758B474-E418-4042-8348-F4DD85AA6F26}" srcOrd="0" destOrd="0" parTransId="{8C402626-FFC5-4692-96EB-304E70AE8F7B}" sibTransId="{667443E4-C571-47DA-9671-D5473B416D8B}"/>
    <dgm:cxn modelId="{C515C143-9952-46C2-9CAA-3DABF3DDDD8B}" type="presOf" srcId="{C9425916-0B92-44B4-AA7D-7A3ED655AB4A}" destId="{9E084774-9EF0-4862-846A-987EEFD6C1F6}" srcOrd="1" destOrd="0" presId="urn:microsoft.com/office/officeart/2005/8/layout/hierarchy2"/>
    <dgm:cxn modelId="{7CAB9A0A-1CCA-4617-B097-00A80DF244FB}" type="presOf" srcId="{AE187062-751B-42AD-B6B8-266E19B99058}" destId="{1D2EDA7E-E087-4D03-BB98-B0B8866701B7}" srcOrd="0" destOrd="0" presId="urn:microsoft.com/office/officeart/2005/8/layout/hierarchy2"/>
    <dgm:cxn modelId="{A145C3FF-9DE0-41F3-A4CC-E69009A6963D}" type="presOf" srcId="{A873DA12-C1E9-4A5F-B383-6C585363EE9D}" destId="{ADE88724-E801-41C4-9A10-9C462306744F}" srcOrd="0" destOrd="0" presId="urn:microsoft.com/office/officeart/2005/8/layout/hierarchy2"/>
    <dgm:cxn modelId="{2D644AA3-3DC6-44C9-B96F-4BEF5F8C9729}" type="presOf" srcId="{B0425BB0-25F9-44CF-8681-E77F060A8AAA}" destId="{5E4D6AA7-15CE-42AF-B01E-E683B4E22692}" srcOrd="0" destOrd="0" presId="urn:microsoft.com/office/officeart/2005/8/layout/hierarchy2"/>
    <dgm:cxn modelId="{66266EDF-9999-46B4-B328-DD4E16A21AAF}" type="presOf" srcId="{D13191D1-9488-411A-AF2D-63D15E634D76}" destId="{4C5FA053-5A39-430D-ACC8-1F170C1541E6}" srcOrd="0" destOrd="0" presId="urn:microsoft.com/office/officeart/2005/8/layout/hierarchy2"/>
    <dgm:cxn modelId="{CF30FFE5-76B4-4208-B3B6-A45F17EF8E67}" srcId="{7B5E14C3-5623-41A5-937A-247B32471E90}" destId="{D13191D1-9488-411A-AF2D-63D15E634D76}" srcOrd="2" destOrd="0" parTransId="{3A811D59-A8A0-4234-A25C-4A267CA9506F}" sibTransId="{B397F0E0-4032-4356-8424-920351D31254}"/>
    <dgm:cxn modelId="{BBC11C0A-3075-4327-8CB9-51422811B3C4}" srcId="{3FB52D63-6792-4A1B-8FC9-45E185F9FA86}" destId="{AE187062-751B-42AD-B6B8-266E19B99058}" srcOrd="1" destOrd="0" parTransId="{8068E3A7-11F8-427F-BE79-82F6EAE2A9DB}" sibTransId="{FFA7723C-FA67-4FBC-91BF-8BFDEAE8ACCC}"/>
    <dgm:cxn modelId="{BD6B7AF2-E5B5-477B-A832-D4BE0E068F2C}" type="presOf" srcId="{2DC86E4C-AE2F-43A4-A449-25429661F90B}" destId="{903705EE-DD48-4D11-9894-6A818327FC32}" srcOrd="0" destOrd="0" presId="urn:microsoft.com/office/officeart/2005/8/layout/hierarchy2"/>
    <dgm:cxn modelId="{6AE5133D-FFFC-42F9-B631-95DF11A059BD}" type="presOf" srcId="{E758B474-E418-4042-8348-F4DD85AA6F26}" destId="{0F367981-F9B9-4096-9613-38E92E296382}" srcOrd="0" destOrd="0" presId="urn:microsoft.com/office/officeart/2005/8/layout/hierarchy2"/>
    <dgm:cxn modelId="{A266CF9E-F162-4631-AC75-51DBEDED2E95}" type="presOf" srcId="{C41D8B25-C3F0-465F-86D0-7224740F3EEE}" destId="{A6B07A5F-BF97-4620-99F4-0B42D4B699B0}" srcOrd="0" destOrd="0" presId="urn:microsoft.com/office/officeart/2005/8/layout/hierarchy2"/>
    <dgm:cxn modelId="{72A19236-5F92-439B-83B6-9DAF3D769CCA}" type="presOf" srcId="{7B5E14C3-5623-41A5-937A-247B32471E90}" destId="{BC513E41-6FEB-4935-A4AD-F27253474267}" srcOrd="0" destOrd="0" presId="urn:microsoft.com/office/officeart/2005/8/layout/hierarchy2"/>
    <dgm:cxn modelId="{15F43276-43F6-4F89-87CC-E7EB9226D803}" type="presOf" srcId="{84A93A85-6DE1-483C-A455-16C564224150}" destId="{E155EA43-2FF4-415A-90CB-3F3DD3A67195}" srcOrd="0" destOrd="0" presId="urn:microsoft.com/office/officeart/2005/8/layout/hierarchy2"/>
    <dgm:cxn modelId="{9D20E352-D0A7-45CD-968A-23F973E9AB27}" type="presOf" srcId="{C41D8B25-C3F0-465F-86D0-7224740F3EEE}" destId="{42910671-E7BD-411A-B1AF-94EC0FAD1882}" srcOrd="1" destOrd="0" presId="urn:microsoft.com/office/officeart/2005/8/layout/hierarchy2"/>
    <dgm:cxn modelId="{2DC6632A-A600-4ADA-ABEA-24D70455D745}" type="presOf" srcId="{C95DADC7-FE49-492B-8E1B-79F897A4A67C}" destId="{363561B3-A491-4451-9808-C799CF099659}" srcOrd="0" destOrd="0" presId="urn:microsoft.com/office/officeart/2005/8/layout/hierarchy2"/>
    <dgm:cxn modelId="{D092EEC6-6F07-449B-88CA-B88FCDE49751}" type="presParOf" srcId="{99221A82-F61C-4971-A39A-1C4C2F0484EA}" destId="{82BB6AB2-973E-4D44-928F-F889D10594F6}" srcOrd="0" destOrd="0" presId="urn:microsoft.com/office/officeart/2005/8/layout/hierarchy2"/>
    <dgm:cxn modelId="{6BAE7E7E-2B3C-4D45-BFF0-386C9CBE1E32}" type="presParOf" srcId="{82BB6AB2-973E-4D44-928F-F889D10594F6}" destId="{E155EA43-2FF4-415A-90CB-3F3DD3A67195}" srcOrd="0" destOrd="0" presId="urn:microsoft.com/office/officeart/2005/8/layout/hierarchy2"/>
    <dgm:cxn modelId="{BBC4E032-BBF5-44C6-B7AE-621A8E1CEF6C}" type="presParOf" srcId="{82BB6AB2-973E-4D44-928F-F889D10594F6}" destId="{357E8660-F0A7-44EE-AA93-90008FE71F9F}" srcOrd="1" destOrd="0" presId="urn:microsoft.com/office/officeart/2005/8/layout/hierarchy2"/>
    <dgm:cxn modelId="{FF578DAC-88C0-4CBF-8C59-4FE6FE290BDF}" type="presParOf" srcId="{357E8660-F0A7-44EE-AA93-90008FE71F9F}" destId="{A6B07A5F-BF97-4620-99F4-0B42D4B699B0}" srcOrd="0" destOrd="0" presId="urn:microsoft.com/office/officeart/2005/8/layout/hierarchy2"/>
    <dgm:cxn modelId="{7D3B5D03-C02F-4701-B4B5-E822768ABE17}" type="presParOf" srcId="{A6B07A5F-BF97-4620-99F4-0B42D4B699B0}" destId="{42910671-E7BD-411A-B1AF-94EC0FAD1882}" srcOrd="0" destOrd="0" presId="urn:microsoft.com/office/officeart/2005/8/layout/hierarchy2"/>
    <dgm:cxn modelId="{DF91AE93-6962-4C8C-8FFF-A411DA659D20}" type="presParOf" srcId="{357E8660-F0A7-44EE-AA93-90008FE71F9F}" destId="{0BEDFAEE-70AA-4618-B2F5-06469D32E60F}" srcOrd="1" destOrd="0" presId="urn:microsoft.com/office/officeart/2005/8/layout/hierarchy2"/>
    <dgm:cxn modelId="{80E36EF3-C2F7-4AE4-8907-89C9F48DD667}" type="presParOf" srcId="{0BEDFAEE-70AA-4618-B2F5-06469D32E60F}" destId="{5E4D6AA7-15CE-42AF-B01E-E683B4E22692}" srcOrd="0" destOrd="0" presId="urn:microsoft.com/office/officeart/2005/8/layout/hierarchy2"/>
    <dgm:cxn modelId="{51597144-56EA-4A88-A8E2-8FD7B61E4AEC}" type="presParOf" srcId="{0BEDFAEE-70AA-4618-B2F5-06469D32E60F}" destId="{83522CA5-C36C-4987-8BED-C58DF274A1C3}" srcOrd="1" destOrd="0" presId="urn:microsoft.com/office/officeart/2005/8/layout/hierarchy2"/>
    <dgm:cxn modelId="{EB24A6D2-85D7-49B4-B10D-02A369B6744E}" type="presParOf" srcId="{83522CA5-C36C-4987-8BED-C58DF274A1C3}" destId="{6BCFB66E-36A5-410A-B419-C85E4405441B}" srcOrd="0" destOrd="0" presId="urn:microsoft.com/office/officeart/2005/8/layout/hierarchy2"/>
    <dgm:cxn modelId="{F44B7AC0-CAF4-469F-97AE-213DB625D90D}" type="presParOf" srcId="{6BCFB66E-36A5-410A-B419-C85E4405441B}" destId="{C740E5FD-0CAA-46CD-AAD1-2E89EB6B0E39}" srcOrd="0" destOrd="0" presId="urn:microsoft.com/office/officeart/2005/8/layout/hierarchy2"/>
    <dgm:cxn modelId="{E2C5C564-EAF1-45AF-82BB-23FC1AFC08D3}" type="presParOf" srcId="{83522CA5-C36C-4987-8BED-C58DF274A1C3}" destId="{ADD00CD9-B4EF-4E66-B50E-6CD7E5DEBEAF}" srcOrd="1" destOrd="0" presId="urn:microsoft.com/office/officeart/2005/8/layout/hierarchy2"/>
    <dgm:cxn modelId="{A07791CD-9DBF-413C-BCDA-161312BCB10F}" type="presParOf" srcId="{ADD00CD9-B4EF-4E66-B50E-6CD7E5DEBEAF}" destId="{363561B3-A491-4451-9808-C799CF099659}" srcOrd="0" destOrd="0" presId="urn:microsoft.com/office/officeart/2005/8/layout/hierarchy2"/>
    <dgm:cxn modelId="{5C343DEC-C128-42B9-A153-01ABC9B91EE5}" type="presParOf" srcId="{ADD00CD9-B4EF-4E66-B50E-6CD7E5DEBEAF}" destId="{BE7EED54-2C79-4BC2-B638-FB3C03426B84}" srcOrd="1" destOrd="0" presId="urn:microsoft.com/office/officeart/2005/8/layout/hierarchy2"/>
    <dgm:cxn modelId="{CC6A70A1-BE88-4527-8B34-50E49A8C4944}" type="presParOf" srcId="{83522CA5-C36C-4987-8BED-C58DF274A1C3}" destId="{078E6AB6-53CE-445E-B9A6-8E9DF11AD69B}" srcOrd="2" destOrd="0" presId="urn:microsoft.com/office/officeart/2005/8/layout/hierarchy2"/>
    <dgm:cxn modelId="{954D4192-945D-407C-B275-B8C0116CBABB}" type="presParOf" srcId="{078E6AB6-53CE-445E-B9A6-8E9DF11AD69B}" destId="{8468DCB5-2FB9-49B5-A6C6-D9D62D9485CC}" srcOrd="0" destOrd="0" presId="urn:microsoft.com/office/officeart/2005/8/layout/hierarchy2"/>
    <dgm:cxn modelId="{F3B8C429-4EAA-4435-9B00-2EA9CDA6CDA8}" type="presParOf" srcId="{83522CA5-C36C-4987-8BED-C58DF274A1C3}" destId="{F2F72F2D-E63E-4AFD-BCD4-633BBE3A7B8A}" srcOrd="3" destOrd="0" presId="urn:microsoft.com/office/officeart/2005/8/layout/hierarchy2"/>
    <dgm:cxn modelId="{CD387431-A2DE-464E-9B2F-D29EFF6B9D0A}" type="presParOf" srcId="{F2F72F2D-E63E-4AFD-BCD4-633BBE3A7B8A}" destId="{D87E13D3-61F6-4B9F-90D1-B7A5087CD007}" srcOrd="0" destOrd="0" presId="urn:microsoft.com/office/officeart/2005/8/layout/hierarchy2"/>
    <dgm:cxn modelId="{7ABAD89A-9910-47C7-BF7C-4C0ADDA878CC}" type="presParOf" srcId="{F2F72F2D-E63E-4AFD-BCD4-633BBE3A7B8A}" destId="{E0464C2F-B0C4-471C-ABC7-B4053C1BE464}" srcOrd="1" destOrd="0" presId="urn:microsoft.com/office/officeart/2005/8/layout/hierarchy2"/>
    <dgm:cxn modelId="{B9EBCCA2-DAD1-4DDE-B138-182862EBB495}" type="presParOf" srcId="{357E8660-F0A7-44EE-AA93-90008FE71F9F}" destId="{5CC0F31D-A211-4C2B-B126-FC99336B67F2}" srcOrd="2" destOrd="0" presId="urn:microsoft.com/office/officeart/2005/8/layout/hierarchy2"/>
    <dgm:cxn modelId="{E9F260BB-575D-4B26-A35C-175DA8FF4147}" type="presParOf" srcId="{5CC0F31D-A211-4C2B-B126-FC99336B67F2}" destId="{9E084774-9EF0-4862-846A-987EEFD6C1F6}" srcOrd="0" destOrd="0" presId="urn:microsoft.com/office/officeart/2005/8/layout/hierarchy2"/>
    <dgm:cxn modelId="{38E46126-54F0-4605-AF18-F4EDC50D5322}" type="presParOf" srcId="{357E8660-F0A7-44EE-AA93-90008FE71F9F}" destId="{551179B0-76CB-4A9D-BB27-D5E1CECE7349}" srcOrd="3" destOrd="0" presId="urn:microsoft.com/office/officeart/2005/8/layout/hierarchy2"/>
    <dgm:cxn modelId="{6BD51BF8-FE08-48E3-8363-D7D266262E6A}" type="presParOf" srcId="{551179B0-76CB-4A9D-BB27-D5E1CECE7349}" destId="{A3B67C2B-09E6-4CAE-A696-B61CC1BC6B9B}" srcOrd="0" destOrd="0" presId="urn:microsoft.com/office/officeart/2005/8/layout/hierarchy2"/>
    <dgm:cxn modelId="{D6633B01-621E-4E80-8548-EC9240E350B0}" type="presParOf" srcId="{551179B0-76CB-4A9D-BB27-D5E1CECE7349}" destId="{F191DA28-D657-4390-A643-7D1AFA5B00DA}" srcOrd="1" destOrd="0" presId="urn:microsoft.com/office/officeart/2005/8/layout/hierarchy2"/>
    <dgm:cxn modelId="{C9539DD4-764C-404E-BB3B-9036F062B177}" type="presParOf" srcId="{F191DA28-D657-4390-A643-7D1AFA5B00DA}" destId="{0A3C9178-3A99-435A-B751-2E548AB27F11}" srcOrd="0" destOrd="0" presId="urn:microsoft.com/office/officeart/2005/8/layout/hierarchy2"/>
    <dgm:cxn modelId="{F7F8E9E9-3608-44B7-9EEC-341536A658A0}" type="presParOf" srcId="{0A3C9178-3A99-435A-B751-2E548AB27F11}" destId="{72FC9BBA-2E73-4732-BC76-B1900E566F46}" srcOrd="0" destOrd="0" presId="urn:microsoft.com/office/officeart/2005/8/layout/hierarchy2"/>
    <dgm:cxn modelId="{C918B493-F53D-496D-8E44-E4AC335B2730}" type="presParOf" srcId="{F191DA28-D657-4390-A643-7D1AFA5B00DA}" destId="{9C5BF71D-368E-4C59-8D13-B02308665965}" srcOrd="1" destOrd="0" presId="urn:microsoft.com/office/officeart/2005/8/layout/hierarchy2"/>
    <dgm:cxn modelId="{EEE5BF8F-B5E7-488A-A0D1-40BF38DC5F1C}" type="presParOf" srcId="{9C5BF71D-368E-4C59-8D13-B02308665965}" destId="{0F367981-F9B9-4096-9613-38E92E296382}" srcOrd="0" destOrd="0" presId="urn:microsoft.com/office/officeart/2005/8/layout/hierarchy2"/>
    <dgm:cxn modelId="{BDBDB599-947B-49D9-A513-C1FC3E14C7BD}" type="presParOf" srcId="{9C5BF71D-368E-4C59-8D13-B02308665965}" destId="{CF2022D5-A880-4B72-A847-88B52E8D0B04}" srcOrd="1" destOrd="0" presId="urn:microsoft.com/office/officeart/2005/8/layout/hierarchy2"/>
    <dgm:cxn modelId="{2798F5CA-6AC6-4539-A18E-A9B25F221E6E}" type="presParOf" srcId="{F191DA28-D657-4390-A643-7D1AFA5B00DA}" destId="{7AC223ED-79DF-42B4-8B35-693360A75BF9}" srcOrd="2" destOrd="0" presId="urn:microsoft.com/office/officeart/2005/8/layout/hierarchy2"/>
    <dgm:cxn modelId="{6D1C6511-AA6B-4F35-8E0B-BD36AEEF9F1E}" type="presParOf" srcId="{7AC223ED-79DF-42B4-8B35-693360A75BF9}" destId="{8C9605EA-414B-497F-A147-59838376426C}" srcOrd="0" destOrd="0" presId="urn:microsoft.com/office/officeart/2005/8/layout/hierarchy2"/>
    <dgm:cxn modelId="{7D6AF0B0-1B6F-4438-8C46-9E87ADD0657F}" type="presParOf" srcId="{F191DA28-D657-4390-A643-7D1AFA5B00DA}" destId="{7580E477-FA07-445C-9983-56E537C6D0FA}" srcOrd="3" destOrd="0" presId="urn:microsoft.com/office/officeart/2005/8/layout/hierarchy2"/>
    <dgm:cxn modelId="{03E0A4BD-ABC5-4A25-8606-FA5746784CD8}" type="presParOf" srcId="{7580E477-FA07-445C-9983-56E537C6D0FA}" destId="{1D2EDA7E-E087-4D03-BB98-B0B8866701B7}" srcOrd="0" destOrd="0" presId="urn:microsoft.com/office/officeart/2005/8/layout/hierarchy2"/>
    <dgm:cxn modelId="{884D9258-A61B-4D09-B873-41F13946E8ED}" type="presParOf" srcId="{7580E477-FA07-445C-9983-56E537C6D0FA}" destId="{EFD4B596-064F-4B4C-97DC-9A2BEAA0F163}" srcOrd="1" destOrd="0" presId="urn:microsoft.com/office/officeart/2005/8/layout/hierarchy2"/>
    <dgm:cxn modelId="{6C51C6F1-E143-4729-B1B4-234AF85A8EC5}" type="presParOf" srcId="{357E8660-F0A7-44EE-AA93-90008FE71F9F}" destId="{ADE88724-E801-41C4-9A10-9C462306744F}" srcOrd="4" destOrd="0" presId="urn:microsoft.com/office/officeart/2005/8/layout/hierarchy2"/>
    <dgm:cxn modelId="{8ED35B92-9336-4EB1-BF23-6B1F5E5F8700}" type="presParOf" srcId="{ADE88724-E801-41C4-9A10-9C462306744F}" destId="{AA712725-BD60-4FFA-92EE-01415C20C5E3}" srcOrd="0" destOrd="0" presId="urn:microsoft.com/office/officeart/2005/8/layout/hierarchy2"/>
    <dgm:cxn modelId="{3DBDBE73-3EE0-4873-8E41-A6D3C321A149}" type="presParOf" srcId="{357E8660-F0A7-44EE-AA93-90008FE71F9F}" destId="{7A574C5E-B406-4A51-B06C-1F43DD89AEC5}" srcOrd="5" destOrd="0" presId="urn:microsoft.com/office/officeart/2005/8/layout/hierarchy2"/>
    <dgm:cxn modelId="{33CC8DAF-DA05-427E-ABCE-8ECC6D58D83C}" type="presParOf" srcId="{7A574C5E-B406-4A51-B06C-1F43DD89AEC5}" destId="{BC513E41-6FEB-4935-A4AD-F27253474267}" srcOrd="0" destOrd="0" presId="urn:microsoft.com/office/officeart/2005/8/layout/hierarchy2"/>
    <dgm:cxn modelId="{B6CE3064-872A-41F3-AC12-A7627058A76C}" type="presParOf" srcId="{7A574C5E-B406-4A51-B06C-1F43DD89AEC5}" destId="{58F33385-DEC6-4AAD-B30C-6C98D999A527}" srcOrd="1" destOrd="0" presId="urn:microsoft.com/office/officeart/2005/8/layout/hierarchy2"/>
    <dgm:cxn modelId="{6AA4016A-4EF3-4962-8A11-C7E352E60633}" type="presParOf" srcId="{58F33385-DEC6-4AAD-B30C-6C98D999A527}" destId="{903705EE-DD48-4D11-9894-6A818327FC32}" srcOrd="0" destOrd="0" presId="urn:microsoft.com/office/officeart/2005/8/layout/hierarchy2"/>
    <dgm:cxn modelId="{6683DB43-110D-45C4-96AB-572B1A9F22F7}" type="presParOf" srcId="{903705EE-DD48-4D11-9894-6A818327FC32}" destId="{9D73C191-7CD7-47E8-891E-7D29693151AD}" srcOrd="0" destOrd="0" presId="urn:microsoft.com/office/officeart/2005/8/layout/hierarchy2"/>
    <dgm:cxn modelId="{41DBE177-4961-49CF-A518-53CA43DADC43}" type="presParOf" srcId="{58F33385-DEC6-4AAD-B30C-6C98D999A527}" destId="{EEEBEAED-0870-4286-ACDF-7907A3AEB450}" srcOrd="1" destOrd="0" presId="urn:microsoft.com/office/officeart/2005/8/layout/hierarchy2"/>
    <dgm:cxn modelId="{D1DBD6DD-B89F-4DB3-985C-053FFD12D951}" type="presParOf" srcId="{EEEBEAED-0870-4286-ACDF-7907A3AEB450}" destId="{511D3065-AF95-4C54-9AA8-E1DCB0E07D74}" srcOrd="0" destOrd="0" presId="urn:microsoft.com/office/officeart/2005/8/layout/hierarchy2"/>
    <dgm:cxn modelId="{89D6F6E1-9CDF-4829-9C9D-F8923E9D42AE}" type="presParOf" srcId="{EEEBEAED-0870-4286-ACDF-7907A3AEB450}" destId="{FCE97E5C-E497-45FF-B0F2-FACA650E607B}" srcOrd="1" destOrd="0" presId="urn:microsoft.com/office/officeart/2005/8/layout/hierarchy2"/>
    <dgm:cxn modelId="{116779C4-707F-41B2-8516-7F1ED8157AF1}" type="presParOf" srcId="{58F33385-DEC6-4AAD-B30C-6C98D999A527}" destId="{A71E3E87-D1B0-4B3E-A1BC-9D0FDE0A1DBD}" srcOrd="2" destOrd="0" presId="urn:microsoft.com/office/officeart/2005/8/layout/hierarchy2"/>
    <dgm:cxn modelId="{591B14BB-ECF6-4909-A331-2634BDA4E9C0}" type="presParOf" srcId="{A71E3E87-D1B0-4B3E-A1BC-9D0FDE0A1DBD}" destId="{4A43D650-8B2E-463E-9220-BAC3CE855D96}" srcOrd="0" destOrd="0" presId="urn:microsoft.com/office/officeart/2005/8/layout/hierarchy2"/>
    <dgm:cxn modelId="{9A3BBA5C-66FC-4BA7-A8AF-BEF5EF615DBE}" type="presParOf" srcId="{58F33385-DEC6-4AAD-B30C-6C98D999A527}" destId="{0E3922E3-F04A-4DE8-82D6-1608E17B6B1C}" srcOrd="3" destOrd="0" presId="urn:microsoft.com/office/officeart/2005/8/layout/hierarchy2"/>
    <dgm:cxn modelId="{8BD9650A-F400-4AEF-BE12-7221C348A988}" type="presParOf" srcId="{0E3922E3-F04A-4DE8-82D6-1608E17B6B1C}" destId="{D920F0CE-5237-4FB1-B09E-3D623978F059}" srcOrd="0" destOrd="0" presId="urn:microsoft.com/office/officeart/2005/8/layout/hierarchy2"/>
    <dgm:cxn modelId="{57071436-8AE1-427E-BFAB-D3ECB7913D37}" type="presParOf" srcId="{0E3922E3-F04A-4DE8-82D6-1608E17B6B1C}" destId="{BE68B53F-BC54-4ECF-AE2D-ACD14047C6D6}" srcOrd="1" destOrd="0" presId="urn:microsoft.com/office/officeart/2005/8/layout/hierarchy2"/>
    <dgm:cxn modelId="{51EEEDF0-9FE4-4858-81B1-E7EB07FF8F05}" type="presParOf" srcId="{58F33385-DEC6-4AAD-B30C-6C98D999A527}" destId="{F6CB0276-677F-4963-88DD-207CA26D8443}" srcOrd="4" destOrd="0" presId="urn:microsoft.com/office/officeart/2005/8/layout/hierarchy2"/>
    <dgm:cxn modelId="{C0A04973-56E8-42B3-836A-E32B39B9E1D1}" type="presParOf" srcId="{F6CB0276-677F-4963-88DD-207CA26D8443}" destId="{E77F3976-2A72-4325-B4CA-181B350C9BF9}" srcOrd="0" destOrd="0" presId="urn:microsoft.com/office/officeart/2005/8/layout/hierarchy2"/>
    <dgm:cxn modelId="{B2925951-DA0F-45B0-8E4D-D0EBEDCAC58A}" type="presParOf" srcId="{58F33385-DEC6-4AAD-B30C-6C98D999A527}" destId="{7754CA97-869A-4D49-B569-921705F1EC8F}" srcOrd="5" destOrd="0" presId="urn:microsoft.com/office/officeart/2005/8/layout/hierarchy2"/>
    <dgm:cxn modelId="{DDD02834-A9DB-4E58-963C-2DB3E4D16A19}" type="presParOf" srcId="{7754CA97-869A-4D49-B569-921705F1EC8F}" destId="{4C5FA053-5A39-430D-ACC8-1F170C1541E6}" srcOrd="0" destOrd="0" presId="urn:microsoft.com/office/officeart/2005/8/layout/hierarchy2"/>
    <dgm:cxn modelId="{85B5CFB3-4912-487B-9E88-7D6DB5C67501}" type="presParOf" srcId="{7754CA97-869A-4D49-B569-921705F1EC8F}" destId="{F142FCF5-A9F4-4BA3-BC6F-0AA33AAE61E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xmlns="" id="{AC4FFFD2-C1AF-3504-B220-666510964C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DBAEDF26-7B33-23A1-962B-9A8014FD121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noProof="0">
                <a:sym typeface="Helvetica Neue" charset="0"/>
              </a:rPr>
              <a:t>Click to edit Template text styles</a:t>
            </a:r>
          </a:p>
          <a:p>
            <a:pPr lvl="1"/>
            <a:r>
              <a:rPr lang="es-AR" noProof="0">
                <a:sym typeface="Helvetica Neue" charset="0"/>
              </a:rPr>
              <a:t>Second level</a:t>
            </a:r>
          </a:p>
          <a:p>
            <a:pPr lvl="2"/>
            <a:r>
              <a:rPr lang="es-AR" noProof="0">
                <a:sym typeface="Helvetica Neue" charset="0"/>
              </a:rPr>
              <a:t>Third level</a:t>
            </a:r>
          </a:p>
          <a:p>
            <a:pPr lvl="3"/>
            <a:r>
              <a:rPr lang="es-AR" noProof="0">
                <a:sym typeface="Helvetica Neue" charset="0"/>
              </a:rPr>
              <a:t>Fourth level</a:t>
            </a:r>
          </a:p>
          <a:p>
            <a:pPr lvl="4"/>
            <a:r>
              <a:rPr lang="es-AR" noProof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148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08;p4:notes">
            <a:extLst>
              <a:ext uri="{FF2B5EF4-FFF2-40B4-BE49-F238E27FC236}">
                <a16:creationId xmlns:a16="http://schemas.microsoft.com/office/drawing/2014/main" xmlns="" id="{098E2909-E7C2-BD0D-5794-C9E5E9CC0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endParaRPr lang="es-AR" altLang="es-AR"/>
          </a:p>
        </p:txBody>
      </p:sp>
      <p:sp>
        <p:nvSpPr>
          <p:cNvPr id="24579" name="Google Shape;109;p4:notes">
            <a:extLst>
              <a:ext uri="{FF2B5EF4-FFF2-40B4-BE49-F238E27FC236}">
                <a16:creationId xmlns:a16="http://schemas.microsoft.com/office/drawing/2014/main" xmlns="" id="{D6973D4C-82D1-8C27-7411-EEDD45523AD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</p:spTree>
    <p:extLst>
      <p:ext uri="{BB962C8B-B14F-4D97-AF65-F5344CB8AC3E}">
        <p14:creationId xmlns:p14="http://schemas.microsoft.com/office/powerpoint/2010/main" val="333549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AR" dirty="0"/>
              <a:t>El sentido del</a:t>
            </a:r>
            <a:r>
              <a:rPr lang="es-AR" baseline="0" dirty="0"/>
              <a:t> indicador lo da el objetivo que quiero medir. Si el objetivo no esta bien definido el indicador </a:t>
            </a:r>
            <a:r>
              <a:rPr lang="es-AR" baseline="0" dirty="0" err="1"/>
              <a:t>tampo</a:t>
            </a:r>
            <a:r>
              <a:rPr lang="es-AR" baseline="0" dirty="0"/>
              <a:t> lo estará. A su vez, el indicador debe estar relacionado con la característica que deseamos medir respecto al logro del objetivo determinado. Nuestros objetivos son los </a:t>
            </a:r>
            <a:r>
              <a:rPr lang="es-AR" baseline="0" dirty="0" err="1"/>
              <a:t>estrategicos</a:t>
            </a:r>
            <a:r>
              <a:rPr lang="es-AR" baseline="0" dirty="0"/>
              <a:t>, y los aspectos a medir lo configuran las dimensiones y agrupamientos. </a:t>
            </a:r>
          </a:p>
          <a:p>
            <a:pPr marL="228600" indent="-228600">
              <a:buAutoNum type="arabicPeriod"/>
            </a:pPr>
            <a:endParaRPr lang="es-AR" baseline="0" dirty="0"/>
          </a:p>
          <a:p>
            <a:pPr marL="228600" indent="-228600">
              <a:buAutoNum type="arabicPeriod"/>
            </a:pPr>
            <a:r>
              <a:rPr lang="es-AR" baseline="0" dirty="0"/>
              <a:t>Se decidió primero ver lo disponible, evaluarlo, maximizar su uso, y en una etapa futura relevar los estratégico que está faltando. De lo disponible decidimos priorizar lo que cumpliera al menos con 2 de estos tres criterios. </a:t>
            </a:r>
          </a:p>
          <a:p>
            <a:pPr marL="228600" indent="-228600">
              <a:buAutoNum type="arabicPeriod"/>
            </a:pPr>
            <a:endParaRPr lang="es-AR" baseline="0" dirty="0"/>
          </a:p>
          <a:p>
            <a:pPr marL="228600" indent="-228600">
              <a:buNone/>
            </a:pPr>
            <a:r>
              <a:rPr lang="es-AR" baseline="0" dirty="0"/>
              <a:t>6. Metas: establecer valor deseado de ciertos indicadores, una expresión concreta y cuantificable de los logros a alcanzar en un período de tiempo. Considerar: Valor actual; meta propuesta; Valores de referencia en otras instituciones (</a:t>
            </a:r>
            <a:r>
              <a:rPr lang="es-AR" baseline="0" dirty="0" err="1"/>
              <a:t>Benchmark</a:t>
            </a:r>
            <a:r>
              <a:rPr lang="es-AR" baseline="0" dirty="0"/>
              <a:t>). Donde estamos? Dónde hemos estado? Dónde queremos y podemos llegar? Deben ser conocidas y consensuadas entre los responsables de su cumplimiento. </a:t>
            </a:r>
          </a:p>
          <a:p>
            <a:pPr marL="228600" indent="-228600">
              <a:buNone/>
            </a:pPr>
            <a:endParaRPr lang="es-AR" baseline="0" dirty="0"/>
          </a:p>
          <a:p>
            <a:pPr marL="228600" indent="-228600">
              <a:buNone/>
            </a:pPr>
            <a:endParaRPr lang="es-AR" baseline="0" dirty="0"/>
          </a:p>
          <a:p>
            <a:pPr marL="228600" indent="-228600">
              <a:buNone/>
            </a:pPr>
            <a:endParaRPr lang="es-AR" baseline="0" dirty="0"/>
          </a:p>
          <a:p>
            <a:pPr marL="228600" indent="-228600">
              <a:buNone/>
            </a:pPr>
            <a:endParaRPr lang="es-AR" baseline="0" dirty="0"/>
          </a:p>
          <a:p>
            <a:pPr marL="228600" indent="-228600">
              <a:buNone/>
            </a:pPr>
            <a:endParaRPr lang="es-AR" baseline="0" dirty="0"/>
          </a:p>
          <a:p>
            <a:pPr marL="228600" indent="-228600">
              <a:buAutoNum type="arabicPeriod"/>
            </a:pPr>
            <a:endParaRPr lang="es-AR" baseline="0" dirty="0"/>
          </a:p>
          <a:p>
            <a:pPr marL="228600" indent="-228600">
              <a:buAutoNum type="arabicPeriod"/>
            </a:pPr>
            <a:endParaRPr lang="es-AR" baseline="0" dirty="0"/>
          </a:p>
          <a:p>
            <a:pPr marL="228600" indent="-228600">
              <a:buAutoNum type="arabicPeriod"/>
            </a:pPr>
            <a:endParaRPr lang="es-AR" baseline="0" dirty="0"/>
          </a:p>
          <a:p>
            <a:pPr marL="228600" indent="-228600">
              <a:buAutoNum type="arabicPeriod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DDD61-EBA5-4B73-A60B-3FADAA314C01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763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AR" dirty="0"/>
              <a:t>El sentido del</a:t>
            </a:r>
            <a:r>
              <a:rPr lang="es-AR" baseline="0" dirty="0"/>
              <a:t> indicador lo da el objetivo que quiero medir. Si el objetivo no esta bien definido el indicador </a:t>
            </a:r>
            <a:r>
              <a:rPr lang="es-AR" baseline="0" dirty="0" err="1"/>
              <a:t>tampo</a:t>
            </a:r>
            <a:r>
              <a:rPr lang="es-AR" baseline="0" dirty="0"/>
              <a:t> lo estará. A su vez, el indicador debe estar relacionado con la característica que deseamos medir respecto al logro del objetivo determinado. Nuestros objetivos son los </a:t>
            </a:r>
            <a:r>
              <a:rPr lang="es-AR" baseline="0" dirty="0" err="1"/>
              <a:t>estrategicos</a:t>
            </a:r>
            <a:r>
              <a:rPr lang="es-AR" baseline="0" dirty="0"/>
              <a:t>, y los aspectos a medir lo configuran las dimensiones y agrupamientos. </a:t>
            </a:r>
          </a:p>
          <a:p>
            <a:pPr marL="228600" indent="-228600">
              <a:buAutoNum type="arabicPeriod"/>
            </a:pPr>
            <a:endParaRPr lang="es-AR" baseline="0" dirty="0"/>
          </a:p>
          <a:p>
            <a:pPr marL="228600" indent="-228600">
              <a:buAutoNum type="arabicPeriod"/>
            </a:pPr>
            <a:r>
              <a:rPr lang="es-AR" baseline="0" dirty="0"/>
              <a:t>Se decidió primero ver lo disponible, evaluarlo, maximizar su uso, y en una etapa futura relevar los estratégico que está faltando. De lo disponible decidimos priorizar lo que cumpliera al menos con 2 de estos tres criterios. </a:t>
            </a:r>
          </a:p>
          <a:p>
            <a:pPr marL="228600" indent="-228600">
              <a:buAutoNum type="arabicPeriod"/>
            </a:pPr>
            <a:endParaRPr lang="es-AR" baseline="0" dirty="0"/>
          </a:p>
          <a:p>
            <a:pPr marL="228600" indent="-228600">
              <a:buNone/>
            </a:pPr>
            <a:r>
              <a:rPr lang="es-AR" baseline="0" dirty="0"/>
              <a:t>6. Metas: establecer valor deseado de ciertos indicadores, una expresión concreta y cuantificable de los logros a alcanzar en un período de tiempo. Considerar: Valor actual; meta propuesta; Valores de referencia en otras instituciones (</a:t>
            </a:r>
            <a:r>
              <a:rPr lang="es-AR" baseline="0" dirty="0" err="1"/>
              <a:t>Benchmark</a:t>
            </a:r>
            <a:r>
              <a:rPr lang="es-AR" baseline="0" dirty="0"/>
              <a:t>). Donde estamos? Dónde hemos estado? Dónde queremos y podemos llegar? Deben ser conocidas y consensuadas entre los responsables de su cumplimiento. </a:t>
            </a:r>
          </a:p>
          <a:p>
            <a:pPr marL="228600" indent="-228600">
              <a:buNone/>
            </a:pPr>
            <a:endParaRPr lang="es-AR" baseline="0" dirty="0"/>
          </a:p>
          <a:p>
            <a:pPr marL="228600" indent="-228600">
              <a:buNone/>
            </a:pPr>
            <a:endParaRPr lang="es-AR" baseline="0" dirty="0"/>
          </a:p>
          <a:p>
            <a:pPr marL="228600" indent="-228600">
              <a:buNone/>
            </a:pPr>
            <a:endParaRPr lang="es-AR" baseline="0" dirty="0"/>
          </a:p>
          <a:p>
            <a:pPr marL="228600" indent="-228600">
              <a:buNone/>
            </a:pPr>
            <a:endParaRPr lang="es-AR" baseline="0" dirty="0"/>
          </a:p>
          <a:p>
            <a:pPr marL="228600" indent="-228600">
              <a:buNone/>
            </a:pPr>
            <a:endParaRPr lang="es-AR" baseline="0" dirty="0"/>
          </a:p>
          <a:p>
            <a:pPr marL="228600" indent="-228600">
              <a:buAutoNum type="arabicPeriod"/>
            </a:pPr>
            <a:endParaRPr lang="es-AR" baseline="0" dirty="0"/>
          </a:p>
          <a:p>
            <a:pPr marL="228600" indent="-228600">
              <a:buAutoNum type="arabicPeriod"/>
            </a:pPr>
            <a:endParaRPr lang="es-AR" baseline="0" dirty="0"/>
          </a:p>
          <a:p>
            <a:pPr marL="228600" indent="-228600">
              <a:buAutoNum type="arabicPeriod"/>
            </a:pPr>
            <a:endParaRPr lang="es-AR" baseline="0" dirty="0"/>
          </a:p>
          <a:p>
            <a:pPr marL="228600" indent="-228600">
              <a:buAutoNum type="arabicPeriod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DDD61-EBA5-4B73-A60B-3FADAA314C01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763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AR" dirty="0"/>
              <a:t>El sentido del</a:t>
            </a:r>
            <a:r>
              <a:rPr lang="es-AR" baseline="0" dirty="0"/>
              <a:t> indicador lo da el objetivo que quiero medir. Si el objetivo no esta bien definido el indicador </a:t>
            </a:r>
            <a:r>
              <a:rPr lang="es-AR" baseline="0" dirty="0" err="1"/>
              <a:t>tampo</a:t>
            </a:r>
            <a:r>
              <a:rPr lang="es-AR" baseline="0" dirty="0"/>
              <a:t> lo estará. A su vez, el indicador debe estar relacionado con la característica que deseamos medir respecto al logro del objetivo determinado. Nuestros objetivos son los </a:t>
            </a:r>
            <a:r>
              <a:rPr lang="es-AR" baseline="0" dirty="0" err="1"/>
              <a:t>estrategicos</a:t>
            </a:r>
            <a:r>
              <a:rPr lang="es-AR" baseline="0" dirty="0"/>
              <a:t>, y los aspectos a medir lo configuran las dimensiones y agrupamientos. </a:t>
            </a:r>
          </a:p>
          <a:p>
            <a:pPr marL="228600" indent="-228600">
              <a:buAutoNum type="arabicPeriod"/>
            </a:pPr>
            <a:endParaRPr lang="es-AR" baseline="0" dirty="0"/>
          </a:p>
          <a:p>
            <a:pPr marL="228600" indent="-228600">
              <a:buAutoNum type="arabicPeriod"/>
            </a:pPr>
            <a:r>
              <a:rPr lang="es-AR" baseline="0" dirty="0"/>
              <a:t>Se decidió primero ver lo disponible, evaluarlo, maximizar su uso, y en una etapa futura relevar los estratégico que está faltando. De lo disponible decidimos priorizar lo que cumpliera al menos con 2 de estos tres criterios. </a:t>
            </a:r>
          </a:p>
          <a:p>
            <a:pPr marL="228600" indent="-228600">
              <a:buAutoNum type="arabicPeriod"/>
            </a:pPr>
            <a:endParaRPr lang="es-AR" baseline="0" dirty="0"/>
          </a:p>
          <a:p>
            <a:pPr marL="228600" indent="-228600">
              <a:buNone/>
            </a:pPr>
            <a:r>
              <a:rPr lang="es-AR" baseline="0" dirty="0"/>
              <a:t>6. Metas: establecer valor deseado de ciertos indicadores, una expresión concreta y cuantificable de los logros a alcanzar en un período de tiempo. Considerar: Valor actual; meta propuesta; Valores de referencia en otras instituciones (</a:t>
            </a:r>
            <a:r>
              <a:rPr lang="es-AR" baseline="0" dirty="0" err="1"/>
              <a:t>Benchmark</a:t>
            </a:r>
            <a:r>
              <a:rPr lang="es-AR" baseline="0" dirty="0"/>
              <a:t>). Donde estamos? Dónde hemos estado? Dónde queremos y podemos llegar? Deben ser conocidas y consensuadas entre los responsables de su cumplimiento. </a:t>
            </a:r>
          </a:p>
          <a:p>
            <a:pPr marL="228600" indent="-228600">
              <a:buNone/>
            </a:pPr>
            <a:endParaRPr lang="es-AR" baseline="0" dirty="0"/>
          </a:p>
          <a:p>
            <a:pPr marL="228600" indent="-228600">
              <a:buNone/>
            </a:pPr>
            <a:endParaRPr lang="es-AR" baseline="0" dirty="0"/>
          </a:p>
          <a:p>
            <a:pPr marL="228600" indent="-228600">
              <a:buNone/>
            </a:pPr>
            <a:endParaRPr lang="es-AR" baseline="0" dirty="0"/>
          </a:p>
          <a:p>
            <a:pPr marL="228600" indent="-228600">
              <a:buNone/>
            </a:pPr>
            <a:endParaRPr lang="es-AR" baseline="0" dirty="0"/>
          </a:p>
          <a:p>
            <a:pPr marL="228600" indent="-228600">
              <a:buNone/>
            </a:pPr>
            <a:endParaRPr lang="es-AR" baseline="0" dirty="0"/>
          </a:p>
          <a:p>
            <a:pPr marL="228600" indent="-228600">
              <a:buAutoNum type="arabicPeriod"/>
            </a:pPr>
            <a:endParaRPr lang="es-AR" baseline="0" dirty="0"/>
          </a:p>
          <a:p>
            <a:pPr marL="228600" indent="-228600">
              <a:buAutoNum type="arabicPeriod"/>
            </a:pPr>
            <a:endParaRPr lang="es-AR" baseline="0" dirty="0"/>
          </a:p>
          <a:p>
            <a:pPr marL="228600" indent="-228600">
              <a:buAutoNum type="arabicPeriod"/>
            </a:pPr>
            <a:endParaRPr lang="es-AR" baseline="0" dirty="0"/>
          </a:p>
          <a:p>
            <a:pPr marL="228600" indent="-228600">
              <a:buAutoNum type="arabicPeriod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DDD61-EBA5-4B73-A60B-3FADAA314C01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7637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758;g1044eb9e947_1_75:notes">
            <a:extLst>
              <a:ext uri="{FF2B5EF4-FFF2-40B4-BE49-F238E27FC236}">
                <a16:creationId xmlns:a16="http://schemas.microsoft.com/office/drawing/2014/main" xmlns="" id="{17F01FD9-7C6A-25B0-94B0-8193C3210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lnSpc>
                <a:spcPct val="100000"/>
              </a:lnSpc>
              <a:buSzPts val="1400"/>
            </a:pPr>
            <a:endParaRPr lang="es-AR" altLang="es-AR"/>
          </a:p>
        </p:txBody>
      </p:sp>
      <p:sp>
        <p:nvSpPr>
          <p:cNvPr id="25603" name="Google Shape;759;g1044eb9e947_1_75:notes">
            <a:extLst>
              <a:ext uri="{FF2B5EF4-FFF2-40B4-BE49-F238E27FC236}">
                <a16:creationId xmlns:a16="http://schemas.microsoft.com/office/drawing/2014/main" xmlns="" id="{4331C3CC-8955-7724-0E96-4DF83769EE1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</p:spTree>
    <p:extLst>
      <p:ext uri="{BB962C8B-B14F-4D97-AF65-F5344CB8AC3E}">
        <p14:creationId xmlns:p14="http://schemas.microsoft.com/office/powerpoint/2010/main" val="321695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E07658C-8E8D-8CC5-F4DE-9E7E30E8AB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70992D-5452-4F14-8A27-9AF49A61F11D}" type="slidenum">
              <a:rPr lang="es-AR" altLang="es-ES"/>
              <a:pPr/>
              <a:t>‹Nº›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245674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D687AF6-E8E0-ECF0-A02B-25A8058E92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A405CD-1B8D-4FBD-9651-E7B353CF1F29}" type="slidenum">
              <a:rPr lang="es-AR" altLang="es-ES"/>
              <a:pPr/>
              <a:t>‹Nº›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53937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7443450" y="355600"/>
            <a:ext cx="5251450" cy="12090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89100" y="355600"/>
            <a:ext cx="15601950" cy="12090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0E666C8-157D-FAB4-A2B6-58BDF9A327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A6F750-EB6A-4A7A-8F8D-10D66CEBD4C9}" type="slidenum">
              <a:rPr lang="es-AR" altLang="es-ES"/>
              <a:pPr/>
              <a:t>‹Nº›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84728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" name="Número de diapositiva">
            <a:extLst>
              <a:ext uri="{FF2B5EF4-FFF2-40B4-BE49-F238E27FC236}">
                <a16:creationId xmlns:a16="http://schemas.microsoft.com/office/drawing/2014/main" xmlns="" id="{FD46FFE6-6D10-2248-63A2-A981E32708A5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4D0C5D-AF1C-4331-BC0B-971653C2A2B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292027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1219048" y="547255"/>
            <a:ext cx="21944254" cy="228977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1219048" y="3209118"/>
            <a:ext cx="21944254" cy="7954201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rmAutofit/>
          </a:bodyPr>
          <a:lstStyle>
            <a:lvl1pPr marL="765399" lvl="0" indent="-38269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530797" lvl="1" indent="-38269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2296196" lvl="2" indent="-38269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3061594" lvl="3" indent="-38269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826993" lvl="4" indent="-38269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92391" lvl="5" indent="-468807" algn="l">
              <a:lnSpc>
                <a:spcPct val="100000"/>
              </a:lnSpc>
              <a:spcBef>
                <a:spcPts val="2344"/>
              </a:spcBef>
              <a:spcAft>
                <a:spcPts val="0"/>
              </a:spcAft>
              <a:buSzPts val="810"/>
              <a:buChar char="●"/>
              <a:defRPr/>
            </a:lvl6pPr>
            <a:lvl7pPr marL="5357790" lvl="6" indent="-468807" algn="l">
              <a:lnSpc>
                <a:spcPct val="100000"/>
              </a:lnSpc>
              <a:spcBef>
                <a:spcPts val="2344"/>
              </a:spcBef>
              <a:spcAft>
                <a:spcPts val="0"/>
              </a:spcAft>
              <a:buSzPts val="810"/>
              <a:buChar char="●"/>
              <a:defRPr/>
            </a:lvl7pPr>
            <a:lvl8pPr marL="6123188" lvl="7" indent="-382699" algn="l">
              <a:lnSpc>
                <a:spcPct val="100000"/>
              </a:lnSpc>
              <a:spcBef>
                <a:spcPts val="2344"/>
              </a:spcBef>
              <a:spcAft>
                <a:spcPts val="0"/>
              </a:spcAft>
              <a:buSzPts val="1800"/>
              <a:buNone/>
              <a:defRPr/>
            </a:lvl8pPr>
            <a:lvl9pPr marL="6888587" lvl="8" indent="-382699" algn="l">
              <a:lnSpc>
                <a:spcPct val="100000"/>
              </a:lnSpc>
              <a:spcBef>
                <a:spcPts val="2344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" name="Google Shape;12;p15">
            <a:extLst>
              <a:ext uri="{FF2B5EF4-FFF2-40B4-BE49-F238E27FC236}">
                <a16:creationId xmlns:a16="http://schemas.microsoft.com/office/drawing/2014/main" xmlns="" id="{3D47715D-F2EA-B7DC-DF5E-5E2B4ECB2C69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7475200" y="12712700"/>
            <a:ext cx="5689600" cy="633413"/>
          </a:xfrm>
        </p:spPr>
        <p:txBody>
          <a:bodyPr wrap="square" lIns="84961" tIns="84961" rIns="84961" bIns="84961">
            <a:spAutoFit/>
          </a:bodyPr>
          <a:lstStyle>
            <a:lvl1pPr algn="l">
              <a:buClr>
                <a:srgbClr val="000000"/>
              </a:buClr>
              <a:buSzPts val="1800"/>
              <a:buFont typeface="Helvetica Neue" charset="0"/>
              <a:buNone/>
              <a:defRPr sz="3000"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</a:lstStyle>
          <a:p>
            <a:fld id="{A1EA1A1B-3E46-446D-9052-163E65C1E0CF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46738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F5D089-CE41-D291-94CD-5C446F382B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9C39EA-0087-437B-8616-DCA6B40C82B8}" type="slidenum">
              <a:rPr lang="es-AR" altLang="es-ES"/>
              <a:pPr/>
              <a:t>‹Nº›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153233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35821D1-2CAD-0FEC-840A-D8F8FD14F5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FBF182-A596-404F-B272-B44202CE6F44}" type="slidenum">
              <a:rPr lang="es-AR" altLang="es-ES"/>
              <a:pPr/>
              <a:t>‹Nº›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267678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89100" y="3149600"/>
            <a:ext cx="10426700" cy="929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268200" y="3149600"/>
            <a:ext cx="10426700" cy="929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562EA8AE-890D-DD86-238B-AEFD696930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25EC0-D6E8-41E5-BF53-6DFA0F83D289}" type="slidenum">
              <a:rPr lang="es-AR" altLang="es-ES"/>
              <a:pPr/>
              <a:t>‹Nº›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24672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53DF290F-3DBF-7666-736D-B78BBCFA2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669BAD-8FE6-4D34-BC42-5B1CC24EFC4E}" type="slidenum">
              <a:rPr lang="es-AR" altLang="es-ES"/>
              <a:pPr/>
              <a:t>‹Nº›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282911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93B337AA-F195-2503-4632-A612AF0F30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B0BCDF-6DDA-4BC0-A4FF-44DE87151DD8}" type="slidenum">
              <a:rPr lang="es-AR" altLang="es-ES"/>
              <a:pPr/>
              <a:t>‹Nº›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196672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3E0E93D4-A1D0-5DC1-135F-A58ED1BF69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3D322F-2610-445A-B538-4B7DBEEFEE6B}" type="slidenum">
              <a:rPr lang="es-AR" altLang="es-ES"/>
              <a:pPr/>
              <a:t>‹Nº›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120109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07FE8D45-95E0-9191-D329-9CBFBEB09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A3117A-9CAF-4426-81D6-C9C3EC533F5C}" type="slidenum">
              <a:rPr lang="es-AR" altLang="es-ES"/>
              <a:pPr/>
              <a:t>‹Nº›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20217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>
              <a:sym typeface="Helvetica Neue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7FB9096A-0921-1D4B-41BB-EA3E54F77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A6EE70-46D6-4BC0-932F-E876AB36D7F3}" type="slidenum">
              <a:rPr lang="es-AR" altLang="es-ES"/>
              <a:pPr/>
              <a:t>‹Nº›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169567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28B8EEBF-3D77-54EC-78D3-B869064BDD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AR" altLang="es-AR">
                <a:sym typeface="Helvetica Neue Medium" charset="0"/>
              </a:rPr>
              <a:t>Click to edit Template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1AF8F4C8-AA05-3D72-CF1B-88AF42306E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AR" altLang="es-AR">
                <a:sym typeface="Helvetica Neue" charset="0"/>
              </a:rPr>
              <a:t>Click to edit Template text styles</a:t>
            </a:r>
          </a:p>
          <a:p>
            <a:pPr lvl="1"/>
            <a:r>
              <a:rPr lang="es-AR" altLang="es-AR">
                <a:sym typeface="Helvetica Neue" charset="0"/>
              </a:rPr>
              <a:t>Second level</a:t>
            </a:r>
          </a:p>
          <a:p>
            <a:pPr lvl="2"/>
            <a:r>
              <a:rPr lang="es-AR" altLang="es-AR">
                <a:sym typeface="Helvetica Neue" charset="0"/>
              </a:rPr>
              <a:t>Third level</a:t>
            </a:r>
          </a:p>
          <a:p>
            <a:pPr lvl="3"/>
            <a:r>
              <a:rPr lang="es-AR" altLang="es-AR">
                <a:sym typeface="Helvetica Neue" charset="0"/>
              </a:rPr>
              <a:t>Fourth level</a:t>
            </a:r>
          </a:p>
          <a:p>
            <a:pPr lvl="4"/>
            <a:r>
              <a:rPr lang="es-AR" altLang="es-AR">
                <a:sym typeface="Helvetica Neue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91F3916C-97FA-4977-83BD-A47C00997B9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1958638" y="13081000"/>
            <a:ext cx="452437" cy="4603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>
            <a:lvl1pPr>
              <a:defRPr sz="2400" b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</a:lstStyle>
          <a:p>
            <a:fld id="{F30D0B8B-3239-40BD-B38C-5609D6ACC473}" type="slidenum">
              <a:rPr lang="es-AR" altLang="es-ES"/>
              <a:pPr/>
              <a:t>‹Nº›</a:t>
            </a:fld>
            <a:endParaRPr lang="es-AR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+mj-lt"/>
          <a:ea typeface="+mj-ea"/>
          <a:cs typeface="+mj-cs"/>
          <a:sym typeface="Helvetica Neue Medium" charset="0"/>
        </a:defRPr>
      </a:lvl1pPr>
      <a:lvl2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2pPr>
      <a:lvl3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3pPr>
      <a:lvl4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4pPr>
      <a:lvl5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5pPr>
      <a:lvl6pPr marL="457200" algn="ctr" defTabSz="825500" rtl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6pPr>
      <a:lvl7pPr marL="914400" algn="ctr" defTabSz="825500" rtl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7pPr>
      <a:lvl8pPr marL="1371600" algn="ctr" defTabSz="825500" rtl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8pPr>
      <a:lvl9pPr marL="1828800" algn="ctr" defTabSz="825500" rtl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9pPr>
    </p:titleStyle>
    <p:bodyStyle>
      <a:lvl1pPr marL="635000" indent="-635000" algn="l" defTabSz="825500" rtl="0" eaLnBrk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1pPr>
      <a:lvl2pPr marL="1270000" indent="-635000" algn="l" defTabSz="825500" rtl="0" eaLnBrk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2pPr>
      <a:lvl3pPr marL="1905000" indent="-635000" algn="l" defTabSz="825500" rtl="0" eaLnBrk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3pPr>
      <a:lvl4pPr marL="2540000" indent="-635000" algn="l" defTabSz="825500" rtl="0" eaLnBrk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4pPr>
      <a:lvl5pPr marL="3175000" indent="-635000" algn="l" defTabSz="825500" rtl="0" eaLnBrk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5pPr>
      <a:lvl6pPr marL="3632200" indent="-635000" algn="l" defTabSz="825500" rtl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6pPr>
      <a:lvl7pPr marL="4089400" indent="-635000" algn="l" defTabSz="825500" rtl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7pPr>
      <a:lvl8pPr marL="4546600" indent="-635000" algn="l" defTabSz="825500" rtl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8pPr>
      <a:lvl9pPr marL="5003800" indent="-635000" algn="l" defTabSz="825500" rtl="0" fontAlgn="base" hangingPunct="0">
        <a:spcBef>
          <a:spcPts val="5900"/>
        </a:spcBef>
        <a:spcAft>
          <a:spcPct val="0"/>
        </a:spcAft>
        <a:buSzPct val="125000"/>
        <a:buChar char="•"/>
        <a:defRPr sz="5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B4E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pasted-image.png">
            <a:extLst>
              <a:ext uri="{FF2B5EF4-FFF2-40B4-BE49-F238E27FC236}">
                <a16:creationId xmlns:a16="http://schemas.microsoft.com/office/drawing/2014/main" xmlns="" id="{1474F5F8-0253-5DCE-9D63-AFC8C3EB0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075" y="-2806700"/>
            <a:ext cx="25838150" cy="172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099" name="Text Box 2">
            <a:extLst>
              <a:ext uri="{FF2B5EF4-FFF2-40B4-BE49-F238E27FC236}">
                <a16:creationId xmlns:a16="http://schemas.microsoft.com/office/drawing/2014/main" xmlns="" id="{3FEAED0C-114F-5FF3-1167-76B70A3799A1}"/>
              </a:ext>
            </a:extLst>
          </p:cNvPr>
          <p:cNvSpPr txBox="1">
            <a:spLocks/>
          </p:cNvSpPr>
          <p:nvPr/>
        </p:nvSpPr>
        <p:spPr bwMode="auto">
          <a:xfrm>
            <a:off x="16994169" y="11902011"/>
            <a:ext cx="7588782" cy="99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lnSpc>
                <a:spcPct val="140000"/>
              </a:lnSpc>
              <a:spcBef>
                <a:spcPct val="0"/>
              </a:spcBef>
              <a:buSzTx/>
              <a:buFontTx/>
              <a:buNone/>
            </a:pPr>
            <a:r>
              <a:rPr lang="es-AR" altLang="es-AR" sz="3000" dirty="0">
                <a:solidFill>
                  <a:srgbClr val="FFFFFF"/>
                </a:solidFill>
                <a:latin typeface="MontserratRoman-SemiBold" charset="0"/>
                <a:ea typeface="MontserratRoman-SemiBold" charset="0"/>
                <a:cs typeface="MontserratRoman-SemiBold" charset="0"/>
                <a:sym typeface="MontserratRoman-SemiBold" charset="0"/>
              </a:rPr>
              <a:t>SECRETARÍA ACADÉMICA</a:t>
            </a:r>
          </a:p>
        </p:txBody>
      </p:sp>
      <p:grpSp>
        <p:nvGrpSpPr>
          <p:cNvPr id="4100" name="Group 3">
            <a:extLst>
              <a:ext uri="{FF2B5EF4-FFF2-40B4-BE49-F238E27FC236}">
                <a16:creationId xmlns:a16="http://schemas.microsoft.com/office/drawing/2014/main" xmlns="" id="{8B8D9B74-D448-2E50-4386-1A8170B47D35}"/>
              </a:ext>
            </a:extLst>
          </p:cNvPr>
          <p:cNvGrpSpPr>
            <a:grpSpLocks/>
          </p:cNvGrpSpPr>
          <p:nvPr/>
        </p:nvGrpSpPr>
        <p:grpSpPr bwMode="auto">
          <a:xfrm>
            <a:off x="10175776" y="11610528"/>
            <a:ext cx="6220261" cy="1287783"/>
            <a:chOff x="0" y="0"/>
            <a:chExt cx="3427218" cy="651497"/>
          </a:xfrm>
        </p:grpSpPr>
        <p:sp>
          <p:nvSpPr>
            <p:cNvPr id="4102" name="Line 4">
              <a:extLst>
                <a:ext uri="{FF2B5EF4-FFF2-40B4-BE49-F238E27FC236}">
                  <a16:creationId xmlns:a16="http://schemas.microsoft.com/office/drawing/2014/main" xmlns="" id="{0B7EFD0B-2186-B54C-9CD6-17A0E1C4A0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7217" y="0"/>
              <a:ext cx="1" cy="65149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es-ES"/>
            </a:p>
          </p:txBody>
        </p:sp>
        <p:pic>
          <p:nvPicPr>
            <p:cNvPr id="4103" name="Picture 5" descr="pasted-image.png">
              <a:extLst>
                <a:ext uri="{FF2B5EF4-FFF2-40B4-BE49-F238E27FC236}">
                  <a16:creationId xmlns:a16="http://schemas.microsoft.com/office/drawing/2014/main" xmlns="" id="{CBBD26DA-6897-2D76-A75E-E975A42D4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68902" cy="65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4101" name="Text Box 6">
            <a:extLst>
              <a:ext uri="{FF2B5EF4-FFF2-40B4-BE49-F238E27FC236}">
                <a16:creationId xmlns:a16="http://schemas.microsoft.com/office/drawing/2014/main" xmlns="" id="{9D02A3AF-F4AA-BA65-4873-251701B15E00}"/>
              </a:ext>
            </a:extLst>
          </p:cNvPr>
          <p:cNvSpPr txBox="1">
            <a:spLocks/>
          </p:cNvSpPr>
          <p:nvPr/>
        </p:nvSpPr>
        <p:spPr bwMode="auto">
          <a:xfrm>
            <a:off x="4240929" y="3113584"/>
            <a:ext cx="16547631" cy="610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s-MX" altLang="es-AR" sz="7200" dirty="0">
                <a:solidFill>
                  <a:srgbClr val="FFFFFF"/>
                </a:solidFill>
                <a:latin typeface="Montserrat-Light" charset="0"/>
                <a:ea typeface="Montserrat-Light" charset="0"/>
                <a:cs typeface="Montserrat-Light" charset="0"/>
                <a:sym typeface="Montserrat-Light" charset="0"/>
              </a:rPr>
              <a:t>Gestionar con información: </a:t>
            </a:r>
          </a:p>
          <a:p>
            <a:pPr algn="ctr"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s-MX" altLang="es-AR" sz="7200" dirty="0">
                <a:solidFill>
                  <a:srgbClr val="FFFFFF"/>
                </a:solidFill>
                <a:latin typeface="Montserrat-Light" charset="0"/>
                <a:ea typeface="Montserrat-Light" charset="0"/>
                <a:cs typeface="Montserrat-Light" charset="0"/>
                <a:sym typeface="Montserrat-Light" charset="0"/>
              </a:rPr>
              <a:t>el desafío de medir el avance del </a:t>
            </a:r>
          </a:p>
          <a:p>
            <a:pPr algn="ctr"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s-MX" altLang="es-AR" sz="7200" dirty="0">
                <a:solidFill>
                  <a:srgbClr val="FFFFFF"/>
                </a:solidFill>
                <a:latin typeface="Montserrat-Light" charset="0"/>
                <a:ea typeface="Montserrat-Light" charset="0"/>
                <a:cs typeface="Montserrat-Light" charset="0"/>
                <a:sym typeface="Montserrat-Light" charset="0"/>
              </a:rPr>
              <a:t>Plan Estratégico de la UNCUYO.</a:t>
            </a:r>
          </a:p>
          <a:p>
            <a:pPr algn="ctr"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endParaRPr lang="es-MX" altLang="es-AR" sz="7200" dirty="0">
              <a:solidFill>
                <a:srgbClr val="FFFFFF"/>
              </a:solidFill>
              <a:latin typeface="Montserrat-Light" charset="0"/>
              <a:ea typeface="Montserrat-Light" charset="0"/>
              <a:cs typeface="Montserrat-Light" charset="0"/>
              <a:sym typeface="Montserrat-Light" charset="0"/>
            </a:endParaRPr>
          </a:p>
          <a:p>
            <a:pPr algn="r"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s-MX" altLang="es-AR" sz="4000" dirty="0">
                <a:solidFill>
                  <a:srgbClr val="FFFFFF"/>
                </a:solidFill>
                <a:latin typeface="Montserrat-Light" charset="0"/>
                <a:ea typeface="Montserrat-Light" charset="0"/>
                <a:cs typeface="Montserrat-Light" charset="0"/>
                <a:sym typeface="Montserrat-Light" charset="0"/>
              </a:rPr>
              <a:t>Paraná, junio 2023</a:t>
            </a:r>
            <a:endParaRPr lang="es-AR" altLang="es-AR" sz="4000" dirty="0">
              <a:solidFill>
                <a:srgbClr val="FFFFFF"/>
              </a:solidFill>
              <a:latin typeface="Montserrat-Light" charset="0"/>
              <a:ea typeface="Montserrat-Light" charset="0"/>
              <a:cs typeface="Montserrat-Light" charset="0"/>
              <a:sym typeface="Montserrat-Light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74658" y="197827"/>
            <a:ext cx="18288000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000" dirty="0" smtClean="0">
                <a:solidFill>
                  <a:schemeClr val="accent1"/>
                </a:solidFill>
                <a:latin typeface="+mj-lt"/>
              </a:rPr>
              <a:t>FICHA TÉCNICA DE INDICADORES </a:t>
            </a:r>
            <a:endParaRPr lang="es-ES" sz="5000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s-ES" sz="5000" dirty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90" y="2897560"/>
            <a:ext cx="19226136" cy="868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3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C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xmlns="" id="{4A9E030E-4356-E409-58AC-CBCC835A4023}"/>
              </a:ext>
            </a:extLst>
          </p:cNvPr>
          <p:cNvSpPr txBox="1">
            <a:spLocks/>
          </p:cNvSpPr>
          <p:nvPr/>
        </p:nvSpPr>
        <p:spPr bwMode="auto">
          <a:xfrm>
            <a:off x="1563688" y="1745432"/>
            <a:ext cx="19442159" cy="194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spcBef>
                <a:spcPct val="0"/>
              </a:spcBef>
              <a:buSzTx/>
              <a:buFontTx/>
              <a:buNone/>
            </a:pPr>
            <a:r>
              <a:rPr lang="es-AR" altLang="es-AR" sz="6000" dirty="0" smtClean="0">
                <a:solidFill>
                  <a:srgbClr val="3B4ECD"/>
                </a:solidFill>
                <a:latin typeface="MontserratRoman-Bold" charset="0"/>
                <a:ea typeface="MontserratRoman-Bold" charset="0"/>
                <a:cs typeface="MontserratRoman-Bold" charset="0"/>
                <a:sym typeface="MontserratRoman-Bold" charset="0"/>
              </a:rPr>
              <a:t>Relevamiento del aporte de la Universidad a la política pública. </a:t>
            </a:r>
            <a:endParaRPr lang="es-AR" altLang="es-AR" sz="6000" dirty="0">
              <a:solidFill>
                <a:srgbClr val="3B4ECD"/>
              </a:solidFill>
              <a:latin typeface="MontserratRoman-Bold" charset="0"/>
              <a:ea typeface="MontserratRoman-Bold" charset="0"/>
              <a:cs typeface="MontserratRoman-Bold" charset="0"/>
              <a:sym typeface="MontserratRoman-Bold" charset="0"/>
            </a:endParaRP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xmlns="" id="{6DD0BC96-6666-86B6-598F-F698A6987A2A}"/>
              </a:ext>
            </a:extLst>
          </p:cNvPr>
          <p:cNvSpPr txBox="1">
            <a:spLocks/>
          </p:cNvSpPr>
          <p:nvPr/>
        </p:nvSpPr>
        <p:spPr bwMode="auto">
          <a:xfrm>
            <a:off x="2110880" y="4708735"/>
            <a:ext cx="19187911" cy="647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685800" indent="-685800" eaLnBrk="1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s-MX" altLang="es-AR" sz="4600" dirty="0" smtClean="0"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Titulo del convenio específico </a:t>
            </a:r>
          </a:p>
          <a:p>
            <a:pPr marL="685800" indent="-685800" eaLnBrk="1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s-MX" altLang="es-AR" sz="4600" dirty="0" smtClean="0"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Objetivo/finalidad</a:t>
            </a:r>
            <a:r>
              <a:rPr lang="es-MX" altLang="es-AR" sz="4600" dirty="0"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	</a:t>
            </a:r>
          </a:p>
          <a:p>
            <a:pPr marL="685800" indent="-685800" eaLnBrk="1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s-MX" altLang="es-AR" sz="4600" dirty="0"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Cantidad de </a:t>
            </a:r>
            <a:r>
              <a:rPr lang="es-MX" altLang="es-AR" sz="4600" dirty="0" smtClean="0"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profesionales</a:t>
            </a:r>
            <a:r>
              <a:rPr lang="es-MX" altLang="es-AR" sz="4600" dirty="0"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	</a:t>
            </a:r>
          </a:p>
          <a:p>
            <a:pPr marL="685800" indent="-685800" eaLnBrk="1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s-MX" altLang="es-AR" sz="4600" dirty="0"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Nivel de </a:t>
            </a:r>
            <a:r>
              <a:rPr lang="es-MX" altLang="es-AR" sz="4600" dirty="0" smtClean="0"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gobierno</a:t>
            </a:r>
            <a:endParaRPr lang="es-MX" altLang="es-AR" sz="4600" dirty="0">
              <a:latin typeface="MontserratRoman-Regular" charset="0"/>
              <a:ea typeface="MontserratRoman-Regular" charset="0"/>
              <a:cs typeface="MontserratRoman-Regular" charset="0"/>
              <a:sym typeface="MontserratRoman-Regular" charset="0"/>
            </a:endParaRPr>
          </a:p>
          <a:p>
            <a:pPr marL="685800" indent="-685800" eaLnBrk="1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s-MX" altLang="es-AR" sz="4600" dirty="0"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Principales </a:t>
            </a:r>
            <a:r>
              <a:rPr lang="es-MX" altLang="es-AR" sz="4600" dirty="0" smtClean="0"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productos</a:t>
            </a:r>
            <a:endParaRPr lang="es-MX" altLang="es-AR" sz="4600" dirty="0">
              <a:latin typeface="MontserratRoman-Regular" charset="0"/>
              <a:ea typeface="MontserratRoman-Regular" charset="0"/>
              <a:cs typeface="MontserratRoman-Regular" charset="0"/>
              <a:sym typeface="MontserratRoman-Regular" charset="0"/>
            </a:endParaRPr>
          </a:p>
          <a:p>
            <a:pPr marL="685800" indent="-685800" eaLnBrk="1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s-MX" altLang="es-AR" sz="4600" dirty="0"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Etapa de la política </a:t>
            </a:r>
            <a:r>
              <a:rPr lang="es-MX" altLang="es-AR" sz="4600" dirty="0" smtClean="0"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pública </a:t>
            </a:r>
            <a:endParaRPr lang="es-AR" altLang="es-AR" sz="4600" b="0" dirty="0">
              <a:latin typeface="MontserratRoman-Regular" charset="0"/>
              <a:ea typeface="MontserratRoman-Regular" charset="0"/>
              <a:cs typeface="MontserratRoman-Regular" charset="0"/>
              <a:sym typeface="MontserratRoman-Regular" charset="0"/>
            </a:endParaRP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xmlns="" id="{49A97737-048B-A954-325F-274C4814FFCC}"/>
              </a:ext>
            </a:extLst>
          </p:cNvPr>
          <p:cNvSpPr txBox="1">
            <a:spLocks/>
          </p:cNvSpPr>
          <p:nvPr/>
        </p:nvSpPr>
        <p:spPr bwMode="auto">
          <a:xfrm>
            <a:off x="3132138" y="682625"/>
            <a:ext cx="44211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s-AR" altLang="es-AR" sz="2200">
                <a:solidFill>
                  <a:srgbClr val="3B4ECD"/>
                </a:solidFill>
                <a:latin typeface="MontserratRoman-Bold" charset="0"/>
                <a:ea typeface="MontserratRoman-Bold" charset="0"/>
                <a:cs typeface="MontserratRoman-Bold" charset="0"/>
                <a:sym typeface="MontserratRoman-Bold" charset="0"/>
              </a:rPr>
              <a:t>SECRETARÍA ACADÉMICA</a:t>
            </a:r>
          </a:p>
        </p:txBody>
      </p:sp>
      <p:grpSp>
        <p:nvGrpSpPr>
          <p:cNvPr id="5126" name="Group 5">
            <a:extLst>
              <a:ext uri="{FF2B5EF4-FFF2-40B4-BE49-F238E27FC236}">
                <a16:creationId xmlns:a16="http://schemas.microsoft.com/office/drawing/2014/main" xmlns="" id="{367CDC38-735A-7E24-39E8-FBE48849D4DD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682625"/>
            <a:ext cx="2316162" cy="444500"/>
            <a:chOff x="0" y="0"/>
            <a:chExt cx="2316103" cy="444501"/>
          </a:xfrm>
        </p:grpSpPr>
        <p:pic>
          <p:nvPicPr>
            <p:cNvPr id="5128" name="Picture 6" descr="pasted-image.png">
              <a:extLst>
                <a:ext uri="{FF2B5EF4-FFF2-40B4-BE49-F238E27FC236}">
                  <a16:creationId xmlns:a16="http://schemas.microsoft.com/office/drawing/2014/main" xmlns="" id="{648A9CCE-EB78-5288-7A68-66229C3F4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62064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5129" name="Line 7">
              <a:extLst>
                <a:ext uri="{FF2B5EF4-FFF2-40B4-BE49-F238E27FC236}">
                  <a16:creationId xmlns:a16="http://schemas.microsoft.com/office/drawing/2014/main" xmlns="" id="{FA4CC685-8CC0-B038-0CF8-0F432979D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6102" y="0"/>
              <a:ext cx="1" cy="4445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es-ES"/>
            </a:p>
          </p:txBody>
        </p:sp>
      </p:grpSp>
      <p:pic>
        <p:nvPicPr>
          <p:cNvPr id="5127" name="Picture 8" descr="pasted-image.png">
            <a:extLst>
              <a:ext uri="{FF2B5EF4-FFF2-40B4-BE49-F238E27FC236}">
                <a16:creationId xmlns:a16="http://schemas.microsoft.com/office/drawing/2014/main" xmlns="" id="{8FFA4F1D-9381-9C2F-BF07-0F8035B68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5345832"/>
            <a:ext cx="68263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24400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EE933D5-CAE3-EA50-12DA-330999763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288" y="3545632"/>
            <a:ext cx="17682996" cy="820891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933EDB2F-9673-C2EB-8FAB-8FBEAB145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</p:spPr>
        <p:txBody>
          <a:bodyPr/>
          <a:lstStyle/>
          <a:p>
            <a:r>
              <a:rPr lang="es-MX" sz="5000" kern="1200" dirty="0">
                <a:solidFill>
                  <a:schemeClr val="tx1"/>
                </a:solidFill>
                <a:latin typeface="Montserrat-Light" charset="0"/>
                <a:sym typeface="Helvetica Neue Medium" charset="0"/>
              </a:rPr>
              <a:t>Cantidad de convenios de asistencia técnica según etapa de la política pública por nivel de gobierno. Total UNCUYO.</a:t>
            </a:r>
            <a:endParaRPr lang="es-AR" sz="5000" kern="1200" dirty="0">
              <a:solidFill>
                <a:schemeClr val="tx1"/>
              </a:solidFill>
              <a:latin typeface="Montserrat-Light" charset="0"/>
              <a:sym typeface="Helvetica Neue Medium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ECRETARÍA ACADÉMICA">
            <a:extLst>
              <a:ext uri="{FF2B5EF4-FFF2-40B4-BE49-F238E27FC236}">
                <a16:creationId xmlns:a16="http://schemas.microsoft.com/office/drawing/2014/main" xmlns="" id="{142A1410-225D-31AD-FCF7-B963243B2652}"/>
              </a:ext>
            </a:extLst>
          </p:cNvPr>
          <p:cNvSpPr txBox="1"/>
          <p:nvPr/>
        </p:nvSpPr>
        <p:spPr>
          <a:xfrm>
            <a:off x="3132138" y="684213"/>
            <a:ext cx="4421187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2200" spc="219">
                <a:solidFill>
                  <a:srgbClr val="3B4ECD"/>
                </a:solidFill>
                <a:latin typeface="MontserratRoman-Bold"/>
                <a:ea typeface="MontserratRoman-Bold"/>
                <a:cs typeface="MontserratRoman-Bold"/>
                <a:sym typeface="MontserratRoman-Bold"/>
              </a:defRPr>
            </a:lvl1pPr>
          </a:lstStyle>
          <a:p>
            <a:pPr>
              <a:defRPr/>
            </a:pPr>
            <a:r>
              <a:rPr dirty="0"/>
              <a:t>SECRETARÍA ACADÉMICA</a:t>
            </a:r>
          </a:p>
        </p:txBody>
      </p:sp>
      <p:sp>
        <p:nvSpPr>
          <p:cNvPr id="138" name="NOMBRE PRESENTACIÓN">
            <a:extLst>
              <a:ext uri="{FF2B5EF4-FFF2-40B4-BE49-F238E27FC236}">
                <a16:creationId xmlns:a16="http://schemas.microsoft.com/office/drawing/2014/main" xmlns="" id="{9374AF09-4A71-EDA0-5E86-C8BFA86324E8}"/>
              </a:ext>
            </a:extLst>
          </p:cNvPr>
          <p:cNvSpPr txBox="1"/>
          <p:nvPr/>
        </p:nvSpPr>
        <p:spPr>
          <a:xfrm>
            <a:off x="23539450" y="669925"/>
            <a:ext cx="101600" cy="4714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lnSpc>
                <a:spcPct val="120000"/>
              </a:lnSpc>
              <a:defRPr sz="2200" b="0" spc="176">
                <a:solidFill>
                  <a:srgbClr val="3B4ECD"/>
                </a:solidFill>
                <a:latin typeface="MontserratRoman-Regular"/>
                <a:ea typeface="MontserratRoman-Regular"/>
                <a:cs typeface="MontserratRoman-Regular"/>
                <a:sym typeface="MontserratRoman-Regular"/>
              </a:defRPr>
            </a:lvl1pPr>
          </a:lstStyle>
          <a:p>
            <a:pPr>
              <a:defRPr/>
            </a:pPr>
            <a:endParaRPr dirty="0"/>
          </a:p>
        </p:txBody>
      </p:sp>
      <p:grpSp>
        <p:nvGrpSpPr>
          <p:cNvPr id="8196" name="Agrupar">
            <a:extLst>
              <a:ext uri="{FF2B5EF4-FFF2-40B4-BE49-F238E27FC236}">
                <a16:creationId xmlns:a16="http://schemas.microsoft.com/office/drawing/2014/main" xmlns="" id="{B31A671E-6EE3-F822-151C-E5BD2415AC9D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684213"/>
            <a:ext cx="2316162" cy="444500"/>
            <a:chOff x="0" y="0"/>
            <a:chExt cx="2316102" cy="444500"/>
          </a:xfrm>
        </p:grpSpPr>
        <p:pic>
          <p:nvPicPr>
            <p:cNvPr id="8198" name="Imagen" descr="Imagen">
              <a:extLst>
                <a:ext uri="{FF2B5EF4-FFF2-40B4-BE49-F238E27FC236}">
                  <a16:creationId xmlns:a16="http://schemas.microsoft.com/office/drawing/2014/main" xmlns="" id="{E8CC6ECA-3AF2-A1D1-779F-243C8D1F2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62064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8199" name="Línea">
              <a:extLst>
                <a:ext uri="{FF2B5EF4-FFF2-40B4-BE49-F238E27FC236}">
                  <a16:creationId xmlns:a16="http://schemas.microsoft.com/office/drawing/2014/main" xmlns="" id="{856D474C-F96C-5273-65DB-FE49BFB969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6102" y="0"/>
              <a:ext cx="1" cy="4445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es-ES"/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480" y="1673424"/>
            <a:ext cx="18257961" cy="1151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2E36F3-BC63-FADF-339B-4247243D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000" kern="1200" dirty="0">
                <a:solidFill>
                  <a:schemeClr val="tx1"/>
                </a:solidFill>
                <a:latin typeface="Montserrat-Light" charset="0"/>
                <a:ea typeface="Helvetica Neue" charset="0"/>
                <a:cs typeface="Helvetica Neue" charset="0"/>
                <a:sym typeface="Helvetica Neue" charset="0"/>
              </a:rPr>
              <a:t>Cantidad de ámbitos de representación interinstitucional en los que</a:t>
            </a:r>
            <a:br>
              <a:rPr lang="es-MX" sz="5000" kern="1200" dirty="0">
                <a:solidFill>
                  <a:schemeClr val="tx1"/>
                </a:solidFill>
                <a:latin typeface="Montserrat-Light" charset="0"/>
                <a:ea typeface="Helvetica Neue" charset="0"/>
                <a:cs typeface="Helvetica Neue" charset="0"/>
                <a:sym typeface="Helvetica Neue" charset="0"/>
              </a:rPr>
            </a:br>
            <a:r>
              <a:rPr lang="es-MX" sz="5000" kern="1200" dirty="0">
                <a:solidFill>
                  <a:schemeClr val="tx1"/>
                </a:solidFill>
                <a:latin typeface="Montserrat-Light" charset="0"/>
                <a:ea typeface="Helvetica Neue" charset="0"/>
                <a:cs typeface="Helvetica Neue" charset="0"/>
                <a:sym typeface="Helvetica Neue" charset="0"/>
              </a:rPr>
              <a:t>participa la UNCUYO según tipo. </a:t>
            </a:r>
            <a:endParaRPr lang="es-AR" sz="5000" kern="1200" dirty="0">
              <a:solidFill>
                <a:schemeClr val="tx1"/>
              </a:solidFill>
              <a:latin typeface="Montserrat-Light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4841D5F-D21C-2FC7-96A9-EA631423F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442" y="3113584"/>
            <a:ext cx="16448457" cy="100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2977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C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xmlns="" id="{4A9E030E-4356-E409-58AC-CBCC835A4023}"/>
              </a:ext>
            </a:extLst>
          </p:cNvPr>
          <p:cNvSpPr txBox="1">
            <a:spLocks/>
          </p:cNvSpPr>
          <p:nvPr/>
        </p:nvSpPr>
        <p:spPr bwMode="auto">
          <a:xfrm>
            <a:off x="2038872" y="3021832"/>
            <a:ext cx="19946216" cy="810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spcBef>
                <a:spcPct val="0"/>
              </a:spcBef>
              <a:buSzTx/>
              <a:buFontTx/>
              <a:buNone/>
            </a:pPr>
            <a:r>
              <a:rPr lang="es-AR" altLang="es-AR" sz="8000" dirty="0" smtClean="0">
                <a:solidFill>
                  <a:srgbClr val="3B4ECD"/>
                </a:solidFill>
                <a:latin typeface="MontserratRoman-Bold" charset="0"/>
                <a:ea typeface="MontserratRoman-Bold" charset="0"/>
                <a:cs typeface="MontserratRoman-Bold" charset="0"/>
                <a:sym typeface="MontserratRoman-Bold" charset="0"/>
              </a:rPr>
              <a:t>Desafíos pendientes:</a:t>
            </a:r>
            <a:endParaRPr lang="es-AR" altLang="es-AR" sz="8000" dirty="0">
              <a:solidFill>
                <a:srgbClr val="3B4ECD"/>
              </a:solidFill>
              <a:latin typeface="MontserratRoman-Bold" charset="0"/>
              <a:ea typeface="MontserratRoman-Bold" charset="0"/>
              <a:cs typeface="MontserratRoman-Bold" charset="0"/>
              <a:sym typeface="MontserratRoman-Bold" charset="0"/>
            </a:endParaRPr>
          </a:p>
          <a:p>
            <a:pPr eaLnBrk="1">
              <a:spcBef>
                <a:spcPct val="0"/>
              </a:spcBef>
              <a:buSzTx/>
              <a:buFontTx/>
              <a:buNone/>
            </a:pPr>
            <a:endParaRPr lang="es-AR" altLang="es-AR" sz="8000" dirty="0">
              <a:solidFill>
                <a:srgbClr val="3B4ECD"/>
              </a:solidFill>
              <a:latin typeface="MontserratRoman-Bold" charset="0"/>
              <a:ea typeface="MontserratRoman-Bold" charset="0"/>
              <a:cs typeface="MontserratRoman-Bold" charset="0"/>
              <a:sym typeface="MontserratRoman-Bold" charset="0"/>
            </a:endParaRPr>
          </a:p>
          <a:p>
            <a:pPr eaLnBrk="1">
              <a:spcBef>
                <a:spcPct val="0"/>
              </a:spcBef>
              <a:buSzTx/>
              <a:buFontTx/>
              <a:buNone/>
            </a:pPr>
            <a:r>
              <a:rPr lang="es-AR" altLang="es-AR" sz="4000" b="0" dirty="0" smtClean="0">
                <a:solidFill>
                  <a:schemeClr val="tx1"/>
                </a:solidFill>
                <a:latin typeface="MontserratRoman-Bold" charset="0"/>
                <a:ea typeface="MontserratRoman-Bold" charset="0"/>
                <a:cs typeface="MontserratRoman-Bold" charset="0"/>
                <a:sym typeface="MontserratRoman-Bold" charset="0"/>
              </a:rPr>
              <a:t>Generar un sistema unificado de registro sobre vinculación y extensión de la Universidad con el medio.</a:t>
            </a:r>
          </a:p>
          <a:p>
            <a:pPr eaLnBrk="1">
              <a:spcBef>
                <a:spcPct val="0"/>
              </a:spcBef>
              <a:buSzTx/>
              <a:buFontTx/>
              <a:buNone/>
            </a:pPr>
            <a:r>
              <a:rPr lang="es-AR" altLang="es-AR" sz="4000" b="0" dirty="0" smtClean="0">
                <a:solidFill>
                  <a:schemeClr val="tx1"/>
                </a:solidFill>
                <a:latin typeface="MontserratRoman-Bold" charset="0"/>
                <a:ea typeface="MontserratRoman-Bold" charset="0"/>
                <a:cs typeface="MontserratRoman-Bold" charset="0"/>
                <a:sym typeface="MontserratRoman-Bold" charset="0"/>
              </a:rPr>
              <a:t> </a:t>
            </a:r>
          </a:p>
          <a:p>
            <a:pPr eaLnBrk="1">
              <a:spcBef>
                <a:spcPct val="0"/>
              </a:spcBef>
              <a:buSzTx/>
              <a:buFontTx/>
              <a:buNone/>
            </a:pPr>
            <a:r>
              <a:rPr lang="es-ES" altLang="es-AR" sz="4000" b="0" dirty="0" smtClean="0">
                <a:solidFill>
                  <a:schemeClr val="tx1"/>
                </a:solidFill>
                <a:latin typeface="MontserratRoman-Bold" charset="0"/>
                <a:ea typeface="MontserratRoman-Bold" charset="0"/>
                <a:cs typeface="MontserratRoman-Bold" charset="0"/>
                <a:sym typeface="MontserratRoman-Bold" charset="0"/>
              </a:rPr>
              <a:t>Unificar definiciones, tipologías, relevamientos como insumo para el seguimiento de lineamientos estratégicos (pertinencia con problemáticas locales y regionales, tipos de actores, ámbitos de participación, tipos de aporte a la política pública). </a:t>
            </a:r>
          </a:p>
          <a:p>
            <a:pPr eaLnBrk="1">
              <a:spcBef>
                <a:spcPct val="0"/>
              </a:spcBef>
              <a:buSzTx/>
              <a:buFontTx/>
              <a:buNone/>
            </a:pPr>
            <a:endParaRPr lang="es-ES" altLang="es-AR" sz="4000" b="0" dirty="0" smtClean="0">
              <a:solidFill>
                <a:schemeClr val="tx1"/>
              </a:solidFill>
              <a:latin typeface="MontserratRoman-Bold" charset="0"/>
              <a:ea typeface="MontserratRoman-Bold" charset="0"/>
              <a:cs typeface="MontserratRoman-Bold" charset="0"/>
              <a:sym typeface="MontserratRoman-Bold" charset="0"/>
            </a:endParaRPr>
          </a:p>
          <a:p>
            <a:pPr eaLnBrk="1">
              <a:spcBef>
                <a:spcPct val="0"/>
              </a:spcBef>
              <a:buSzTx/>
              <a:buFontTx/>
              <a:buNone/>
            </a:pPr>
            <a:endParaRPr lang="es-AR" altLang="es-AR" sz="4000" b="0" dirty="0" smtClean="0">
              <a:solidFill>
                <a:schemeClr val="tx1"/>
              </a:solidFill>
              <a:latin typeface="MontserratRoman-Bold" charset="0"/>
              <a:ea typeface="MontserratRoman-Bold" charset="0"/>
              <a:cs typeface="MontserratRoman-Bold" charset="0"/>
              <a:sym typeface="MontserratRoman-Bold" charset="0"/>
            </a:endParaRPr>
          </a:p>
          <a:p>
            <a:pPr eaLnBrk="1">
              <a:spcBef>
                <a:spcPct val="0"/>
              </a:spcBef>
              <a:buSzTx/>
              <a:buFontTx/>
              <a:buNone/>
            </a:pPr>
            <a:endParaRPr lang="es-AR" altLang="es-AR" sz="4000" b="0" dirty="0">
              <a:solidFill>
                <a:schemeClr val="tx1"/>
              </a:solidFill>
              <a:latin typeface="MontserratRoman-Bold" charset="0"/>
              <a:ea typeface="MontserratRoman-Bold" charset="0"/>
              <a:cs typeface="MontserratRoman-Bold" charset="0"/>
              <a:sym typeface="MontserratRoman-Bold" charset="0"/>
            </a:endParaRP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xmlns="" id="{49A97737-048B-A954-325F-274C4814FFCC}"/>
              </a:ext>
            </a:extLst>
          </p:cNvPr>
          <p:cNvSpPr txBox="1">
            <a:spLocks/>
          </p:cNvSpPr>
          <p:nvPr/>
        </p:nvSpPr>
        <p:spPr bwMode="auto">
          <a:xfrm>
            <a:off x="3132138" y="682625"/>
            <a:ext cx="44211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s-AR" altLang="es-AR" sz="2200">
                <a:solidFill>
                  <a:srgbClr val="3B4ECD"/>
                </a:solidFill>
                <a:latin typeface="MontserratRoman-Bold" charset="0"/>
                <a:ea typeface="MontserratRoman-Bold" charset="0"/>
                <a:cs typeface="MontserratRoman-Bold" charset="0"/>
                <a:sym typeface="MontserratRoman-Bold" charset="0"/>
              </a:rPr>
              <a:t>SECRETARÍA ACADÉMICA</a:t>
            </a:r>
          </a:p>
        </p:txBody>
      </p:sp>
      <p:grpSp>
        <p:nvGrpSpPr>
          <p:cNvPr id="5126" name="Group 5">
            <a:extLst>
              <a:ext uri="{FF2B5EF4-FFF2-40B4-BE49-F238E27FC236}">
                <a16:creationId xmlns:a16="http://schemas.microsoft.com/office/drawing/2014/main" xmlns="" id="{367CDC38-735A-7E24-39E8-FBE48849D4DD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682625"/>
            <a:ext cx="2316162" cy="444500"/>
            <a:chOff x="0" y="0"/>
            <a:chExt cx="2316103" cy="444501"/>
          </a:xfrm>
        </p:grpSpPr>
        <p:pic>
          <p:nvPicPr>
            <p:cNvPr id="5128" name="Picture 6" descr="pasted-image.png">
              <a:extLst>
                <a:ext uri="{FF2B5EF4-FFF2-40B4-BE49-F238E27FC236}">
                  <a16:creationId xmlns:a16="http://schemas.microsoft.com/office/drawing/2014/main" xmlns="" id="{648A9CCE-EB78-5288-7A68-66229C3F4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62064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5129" name="Line 7">
              <a:extLst>
                <a:ext uri="{FF2B5EF4-FFF2-40B4-BE49-F238E27FC236}">
                  <a16:creationId xmlns:a16="http://schemas.microsoft.com/office/drawing/2014/main" xmlns="" id="{FA4CC685-8CC0-B038-0CF8-0F432979D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6102" y="0"/>
              <a:ext cx="1" cy="4445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es-ES"/>
            </a:p>
          </p:txBody>
        </p:sp>
      </p:grpSp>
      <p:pic>
        <p:nvPicPr>
          <p:cNvPr id="5127" name="Picture 8" descr="pasted-image.png">
            <a:extLst>
              <a:ext uri="{FF2B5EF4-FFF2-40B4-BE49-F238E27FC236}">
                <a16:creationId xmlns:a16="http://schemas.microsoft.com/office/drawing/2014/main" xmlns="" id="{8FFA4F1D-9381-9C2F-BF07-0F8035B68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5345832"/>
            <a:ext cx="68263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72487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B4E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pasted-image.png">
            <a:extLst>
              <a:ext uri="{FF2B5EF4-FFF2-40B4-BE49-F238E27FC236}">
                <a16:creationId xmlns:a16="http://schemas.microsoft.com/office/drawing/2014/main" xmlns="" id="{755F7D45-FC76-B98F-8FD1-5055A1B53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613" y="12284075"/>
            <a:ext cx="33321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2531" name="Picture 2" descr="pasted-image.pdf">
            <a:extLst>
              <a:ext uri="{FF2B5EF4-FFF2-40B4-BE49-F238E27FC236}">
                <a16:creationId xmlns:a16="http://schemas.microsoft.com/office/drawing/2014/main" xmlns="" id="{29E58CFF-F76A-3C1A-A7F9-5BF8F04D0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075" y="-2806700"/>
            <a:ext cx="25838150" cy="172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2532" name="Text Box 3">
            <a:extLst>
              <a:ext uri="{FF2B5EF4-FFF2-40B4-BE49-F238E27FC236}">
                <a16:creationId xmlns:a16="http://schemas.microsoft.com/office/drawing/2014/main" xmlns="" id="{08964F55-BD2F-C268-4B7E-8086B4A47051}"/>
              </a:ext>
            </a:extLst>
          </p:cNvPr>
          <p:cNvSpPr txBox="1">
            <a:spLocks/>
          </p:cNvSpPr>
          <p:nvPr/>
        </p:nvSpPr>
        <p:spPr bwMode="auto">
          <a:xfrm>
            <a:off x="8647113" y="6105525"/>
            <a:ext cx="66262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s-AR" altLang="es-AR" sz="4600" b="0">
                <a:solidFill>
                  <a:srgbClr val="FFFFFF"/>
                </a:solidFill>
                <a:latin typeface="Montserrat-Light" charset="0"/>
                <a:ea typeface="Montserrat-Light" charset="0"/>
                <a:cs typeface="Montserrat-Light" charset="0"/>
                <a:sym typeface="Montserrat-Light" charset="0"/>
              </a:rPr>
              <a:t>¡MUCHAS GRACIAS!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C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xmlns="" id="{4A9E030E-4356-E409-58AC-CBCC835A4023}"/>
              </a:ext>
            </a:extLst>
          </p:cNvPr>
          <p:cNvSpPr txBox="1">
            <a:spLocks/>
          </p:cNvSpPr>
          <p:nvPr/>
        </p:nvSpPr>
        <p:spPr bwMode="auto">
          <a:xfrm>
            <a:off x="2294559" y="2602334"/>
            <a:ext cx="1525111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spcBef>
                <a:spcPct val="0"/>
              </a:spcBef>
              <a:buSzTx/>
              <a:buFontTx/>
              <a:buNone/>
            </a:pPr>
            <a:r>
              <a:rPr lang="es-AR" altLang="es-AR" sz="8000" dirty="0">
                <a:solidFill>
                  <a:srgbClr val="3B4ECD"/>
                </a:solidFill>
                <a:latin typeface="MontserratRoman-Bold" charset="0"/>
                <a:ea typeface="MontserratRoman-Bold" charset="0"/>
                <a:cs typeface="MontserratRoman-Bold" charset="0"/>
                <a:sym typeface="MontserratRoman-Bold" charset="0"/>
              </a:rPr>
              <a:t>Hoja de ruta: </a:t>
            </a: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xmlns="" id="{6DD0BC96-6666-86B6-598F-F698A6987A2A}"/>
              </a:ext>
            </a:extLst>
          </p:cNvPr>
          <p:cNvSpPr txBox="1">
            <a:spLocks/>
          </p:cNvSpPr>
          <p:nvPr/>
        </p:nvSpPr>
        <p:spPr bwMode="auto">
          <a:xfrm>
            <a:off x="3136405" y="3975159"/>
            <a:ext cx="16441738" cy="576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lnSpc>
                <a:spcPct val="200000"/>
              </a:lnSpc>
              <a:spcBef>
                <a:spcPct val="0"/>
              </a:spcBef>
              <a:buSzTx/>
              <a:buFontTx/>
              <a:buNone/>
            </a:pPr>
            <a:r>
              <a:rPr lang="es-AR" altLang="es-AR" sz="4600" b="0" dirty="0" smtClean="0"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Compartir </a:t>
            </a:r>
            <a:r>
              <a:rPr lang="es-AR" altLang="es-AR" sz="4600" b="0" dirty="0"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la experiencia de medir el Plan Estratégico.</a:t>
            </a:r>
          </a:p>
          <a:p>
            <a:pPr eaLnBrk="1">
              <a:lnSpc>
                <a:spcPct val="200000"/>
              </a:lnSpc>
              <a:spcBef>
                <a:spcPct val="0"/>
              </a:spcBef>
              <a:buSzTx/>
              <a:buFontTx/>
              <a:buNone/>
            </a:pPr>
            <a:r>
              <a:rPr lang="es-AR" altLang="es-AR" sz="4600" b="0" dirty="0"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 El proceso de operacionalizar Objetivos Estratégicos.</a:t>
            </a:r>
          </a:p>
          <a:p>
            <a:pPr eaLnBrk="1">
              <a:lnSpc>
                <a:spcPct val="200000"/>
              </a:lnSpc>
              <a:spcBef>
                <a:spcPct val="0"/>
              </a:spcBef>
              <a:buSzTx/>
              <a:buFontTx/>
              <a:buNone/>
            </a:pPr>
            <a:r>
              <a:rPr lang="es-AR" altLang="es-AR" sz="4600" b="0" dirty="0" smtClean="0"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Ejemplo de construcción de indicadores de aporte de la Universidad en las Políticas Públicas </a:t>
            </a:r>
            <a:endParaRPr lang="es-AR" altLang="es-AR" sz="4600" b="0" dirty="0">
              <a:latin typeface="MontserratRoman-Regular" charset="0"/>
              <a:ea typeface="MontserratRoman-Regular" charset="0"/>
              <a:cs typeface="MontserratRoman-Regular" charset="0"/>
              <a:sym typeface="MontserratRoman-Regular" charset="0"/>
            </a:endParaRP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xmlns="" id="{49A97737-048B-A954-325F-274C4814FFCC}"/>
              </a:ext>
            </a:extLst>
          </p:cNvPr>
          <p:cNvSpPr txBox="1">
            <a:spLocks/>
          </p:cNvSpPr>
          <p:nvPr/>
        </p:nvSpPr>
        <p:spPr bwMode="auto">
          <a:xfrm>
            <a:off x="3132138" y="682625"/>
            <a:ext cx="44211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s-AR" altLang="es-AR" sz="2200">
                <a:solidFill>
                  <a:srgbClr val="3B4ECD"/>
                </a:solidFill>
                <a:latin typeface="MontserratRoman-Bold" charset="0"/>
                <a:ea typeface="MontserratRoman-Bold" charset="0"/>
                <a:cs typeface="MontserratRoman-Bold" charset="0"/>
                <a:sym typeface="MontserratRoman-Bold" charset="0"/>
              </a:rPr>
              <a:t>SECRETARÍA ACADÉMICA</a:t>
            </a:r>
          </a:p>
        </p:txBody>
      </p:sp>
      <p:sp>
        <p:nvSpPr>
          <p:cNvPr id="5125" name="Text Box 4">
            <a:extLst>
              <a:ext uri="{FF2B5EF4-FFF2-40B4-BE49-F238E27FC236}">
                <a16:creationId xmlns:a16="http://schemas.microsoft.com/office/drawing/2014/main" xmlns="" id="{DD2BF4AE-F876-C54C-BECF-722C062A80C7}"/>
              </a:ext>
            </a:extLst>
          </p:cNvPr>
          <p:cNvSpPr txBox="1">
            <a:spLocks/>
          </p:cNvSpPr>
          <p:nvPr/>
        </p:nvSpPr>
        <p:spPr bwMode="auto">
          <a:xfrm>
            <a:off x="17160552" y="682625"/>
            <a:ext cx="6728275" cy="171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s-MX" altLang="es-AR" sz="3000" b="0" dirty="0">
                <a:solidFill>
                  <a:srgbClr val="3B4ECD"/>
                </a:solidFill>
                <a:latin typeface="MontserratRoman-Bold" charset="0"/>
                <a:ea typeface="MontserratRoman-Bold" charset="0"/>
                <a:cs typeface="MontserratRoman-Bold" charset="0"/>
                <a:sym typeface="Montserrat-Light" charset="0"/>
              </a:rPr>
              <a:t>Gestionar con información: </a:t>
            </a:r>
          </a:p>
          <a:p>
            <a:pPr algn="ctr"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s-MX" altLang="es-AR" sz="3000" b="0" dirty="0">
                <a:solidFill>
                  <a:srgbClr val="3B4ECD"/>
                </a:solidFill>
                <a:latin typeface="MontserratRoman-Bold" charset="0"/>
                <a:ea typeface="MontserratRoman-Bold" charset="0"/>
                <a:cs typeface="MontserratRoman-Bold" charset="0"/>
                <a:sym typeface="Montserrat-Light" charset="0"/>
              </a:rPr>
              <a:t>el desafío de medir el avance del </a:t>
            </a:r>
          </a:p>
          <a:p>
            <a:pPr algn="ctr"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s-MX" altLang="es-AR" sz="3000" b="0" dirty="0">
                <a:solidFill>
                  <a:srgbClr val="3B4ECD"/>
                </a:solidFill>
                <a:latin typeface="MontserratRoman-Bold" charset="0"/>
                <a:ea typeface="MontserratRoman-Bold" charset="0"/>
                <a:cs typeface="MontserratRoman-Bold" charset="0"/>
                <a:sym typeface="Montserrat-Light" charset="0"/>
              </a:rPr>
              <a:t>Plan Estratégico de la UNCUYO.</a:t>
            </a:r>
          </a:p>
        </p:txBody>
      </p:sp>
      <p:grpSp>
        <p:nvGrpSpPr>
          <p:cNvPr id="5126" name="Group 5">
            <a:extLst>
              <a:ext uri="{FF2B5EF4-FFF2-40B4-BE49-F238E27FC236}">
                <a16:creationId xmlns:a16="http://schemas.microsoft.com/office/drawing/2014/main" xmlns="" id="{367CDC38-735A-7E24-39E8-FBE48849D4DD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682625"/>
            <a:ext cx="2316162" cy="444500"/>
            <a:chOff x="0" y="0"/>
            <a:chExt cx="2316103" cy="444501"/>
          </a:xfrm>
        </p:grpSpPr>
        <p:pic>
          <p:nvPicPr>
            <p:cNvPr id="5128" name="Picture 6" descr="pasted-image.png">
              <a:extLst>
                <a:ext uri="{FF2B5EF4-FFF2-40B4-BE49-F238E27FC236}">
                  <a16:creationId xmlns:a16="http://schemas.microsoft.com/office/drawing/2014/main" xmlns="" id="{648A9CCE-EB78-5288-7A68-66229C3F4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62064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5129" name="Line 7">
              <a:extLst>
                <a:ext uri="{FF2B5EF4-FFF2-40B4-BE49-F238E27FC236}">
                  <a16:creationId xmlns:a16="http://schemas.microsoft.com/office/drawing/2014/main" xmlns="" id="{FA4CC685-8CC0-B038-0CF8-0F432979D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6102" y="0"/>
              <a:ext cx="1" cy="4445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es-ES"/>
            </a:p>
          </p:txBody>
        </p:sp>
      </p:grpSp>
      <p:pic>
        <p:nvPicPr>
          <p:cNvPr id="5127" name="Picture 8" descr="pasted-image.png">
            <a:extLst>
              <a:ext uri="{FF2B5EF4-FFF2-40B4-BE49-F238E27FC236}">
                <a16:creationId xmlns:a16="http://schemas.microsoft.com/office/drawing/2014/main" xmlns="" id="{8FFA4F1D-9381-9C2F-BF07-0F8035B68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04" y="5417840"/>
            <a:ext cx="68263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Google Shape;114;p4">
            <a:extLst>
              <a:ext uri="{FF2B5EF4-FFF2-40B4-BE49-F238E27FC236}">
                <a16:creationId xmlns:a16="http://schemas.microsoft.com/office/drawing/2014/main" xmlns="" id="{55E013E5-A599-74EE-90C4-0CE0A06D5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688" y="0"/>
            <a:ext cx="24423688" cy="23495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94" tIns="121864" rIns="243794" bIns="121864" anchor="ctr"/>
          <a:lstStyle>
            <a:lvl1pPr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endParaRPr lang="es-AR" altLang="es-AR" sz="4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49" name="Google Shape;115;p4">
            <a:extLst>
              <a:ext uri="{FF2B5EF4-FFF2-40B4-BE49-F238E27FC236}">
                <a16:creationId xmlns:a16="http://schemas.microsoft.com/office/drawing/2014/main" xmlns="" id="{056B2CF9-CFD9-2A21-4C01-EDDEEE8B0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695325"/>
            <a:ext cx="20377150" cy="157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94" tIns="121864" rIns="243794" bIns="121864">
            <a:spAutoFit/>
          </a:bodyPr>
          <a:lstStyle>
            <a:lvl1pPr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en-GB" altLang="es-AR" sz="7200" dirty="0">
                <a:solidFill>
                  <a:srgbClr val="FFFFFF"/>
                </a:solidFill>
                <a:latin typeface="Montserrat-Light" charset="0"/>
                <a:ea typeface="Montserrat-Light" charset="0"/>
                <a:cs typeface="Montserrat-Light" charset="0"/>
                <a:sym typeface="Roboto" panose="02000000000000000000" pitchFamily="2" charset="0"/>
              </a:rPr>
              <a:t>Plan </a:t>
            </a:r>
            <a:r>
              <a:rPr lang="en-GB" altLang="es-AR" sz="7200" dirty="0" err="1">
                <a:solidFill>
                  <a:srgbClr val="FFFFFF"/>
                </a:solidFill>
                <a:latin typeface="Montserrat-Light" charset="0"/>
                <a:ea typeface="Montserrat-Light" charset="0"/>
                <a:cs typeface="Montserrat-Light" charset="0"/>
                <a:sym typeface="Roboto" panose="02000000000000000000" pitchFamily="2" charset="0"/>
              </a:rPr>
              <a:t>Estratégico</a:t>
            </a:r>
            <a:r>
              <a:rPr lang="en-GB" altLang="es-AR" sz="7200" dirty="0">
                <a:solidFill>
                  <a:srgbClr val="FFFFFF"/>
                </a:solidFill>
                <a:latin typeface="Montserrat-Light" charset="0"/>
                <a:ea typeface="Montserrat-Light" charset="0"/>
                <a:cs typeface="Montserrat-Light" charset="0"/>
                <a:sym typeface="Roboto" panose="02000000000000000000" pitchFamily="2" charset="0"/>
              </a:rPr>
              <a:t> </a:t>
            </a:r>
            <a:r>
              <a:rPr lang="en-GB" altLang="es-AR" sz="7200" dirty="0" smtClean="0">
                <a:solidFill>
                  <a:srgbClr val="FFFFFF"/>
                </a:solidFill>
                <a:latin typeface="Montserrat-Light" charset="0"/>
                <a:ea typeface="Montserrat-Light" charset="0"/>
                <a:cs typeface="Montserrat-Light" charset="0"/>
                <a:sym typeface="Roboto" panose="02000000000000000000" pitchFamily="2" charset="0"/>
              </a:rPr>
              <a:t>2021 UNCUYO </a:t>
            </a:r>
            <a:endParaRPr lang="es-AR" altLang="es-AR" sz="7200" dirty="0">
              <a:solidFill>
                <a:srgbClr val="FFFFFF"/>
              </a:solidFill>
              <a:latin typeface="Montserrat-Light" charset="0"/>
              <a:ea typeface="Montserrat-Light" charset="0"/>
              <a:cs typeface="Montserrat-Light" charset="0"/>
              <a:sym typeface="Roboto" panose="02000000000000000000" pitchFamily="2" charset="0"/>
            </a:endParaRPr>
          </a:p>
        </p:txBody>
      </p:sp>
      <p:sp>
        <p:nvSpPr>
          <p:cNvPr id="6150" name="Google Shape;116;p4">
            <a:extLst>
              <a:ext uri="{FF2B5EF4-FFF2-40B4-BE49-F238E27FC236}">
                <a16:creationId xmlns:a16="http://schemas.microsoft.com/office/drawing/2014/main" xmlns="" id="{2EC15510-D631-72FC-B64D-1FC28743D56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053887" y="738188"/>
            <a:ext cx="276225" cy="3225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794" tIns="121864" rIns="243794" bIns="121864" anchor="ctr"/>
          <a:lstStyle>
            <a:lvl1pPr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endParaRPr lang="es-AR" altLang="es-AR" sz="4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07AF85A-4D3E-A26A-6AAB-1EE72217A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928" y="3569831"/>
            <a:ext cx="20397790" cy="65763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ECRETARÍA ACADÉMICA">
            <a:extLst>
              <a:ext uri="{FF2B5EF4-FFF2-40B4-BE49-F238E27FC236}">
                <a16:creationId xmlns:a16="http://schemas.microsoft.com/office/drawing/2014/main" xmlns="" id="{04EC35E0-D648-40D3-2904-9279CDAA35BA}"/>
              </a:ext>
            </a:extLst>
          </p:cNvPr>
          <p:cNvSpPr txBox="1"/>
          <p:nvPr/>
        </p:nvSpPr>
        <p:spPr>
          <a:xfrm>
            <a:off x="3132138" y="684213"/>
            <a:ext cx="4421187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2200" spc="219">
                <a:solidFill>
                  <a:srgbClr val="3B4ECD"/>
                </a:solidFill>
                <a:latin typeface="MontserratRoman-Bold"/>
                <a:ea typeface="MontserratRoman-Bold"/>
                <a:cs typeface="MontserratRoman-Bold"/>
                <a:sym typeface="MontserratRoman-Bold"/>
              </a:defRPr>
            </a:lvl1pPr>
          </a:lstStyle>
          <a:p>
            <a:pPr>
              <a:defRPr/>
            </a:pPr>
            <a:r>
              <a:t>SECRETARÍA ACADÉMICA</a:t>
            </a:r>
          </a:p>
        </p:txBody>
      </p:sp>
      <p:grpSp>
        <p:nvGrpSpPr>
          <p:cNvPr id="7172" name="Agrupar">
            <a:extLst>
              <a:ext uri="{FF2B5EF4-FFF2-40B4-BE49-F238E27FC236}">
                <a16:creationId xmlns:a16="http://schemas.microsoft.com/office/drawing/2014/main" xmlns="" id="{90D4F39A-BB50-B3A1-63DC-0A3F6B4D8CE3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684213"/>
            <a:ext cx="2316162" cy="444500"/>
            <a:chOff x="0" y="0"/>
            <a:chExt cx="2316102" cy="444500"/>
          </a:xfrm>
        </p:grpSpPr>
        <p:pic>
          <p:nvPicPr>
            <p:cNvPr id="7180" name="Imagen" descr="Imagen">
              <a:extLst>
                <a:ext uri="{FF2B5EF4-FFF2-40B4-BE49-F238E27FC236}">
                  <a16:creationId xmlns:a16="http://schemas.microsoft.com/office/drawing/2014/main" xmlns="" id="{E1B52A8F-7F4A-BF26-DE3D-4B222FED3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62064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7181" name="Línea">
              <a:extLst>
                <a:ext uri="{FF2B5EF4-FFF2-40B4-BE49-F238E27FC236}">
                  <a16:creationId xmlns:a16="http://schemas.microsoft.com/office/drawing/2014/main" xmlns="" id="{65913632-FAD1-402D-9AC2-FA75857640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6102" y="0"/>
              <a:ext cx="1" cy="4445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es-ES"/>
            </a:p>
          </p:txBody>
        </p:sp>
      </p:grpSp>
      <p:grpSp>
        <p:nvGrpSpPr>
          <p:cNvPr id="7173" name="Google Shape;403;p7">
            <a:extLst>
              <a:ext uri="{FF2B5EF4-FFF2-40B4-BE49-F238E27FC236}">
                <a16:creationId xmlns:a16="http://schemas.microsoft.com/office/drawing/2014/main" xmlns="" id="{A50C43DC-E74C-744A-DF9D-1D645DF73E24}"/>
              </a:ext>
            </a:extLst>
          </p:cNvPr>
          <p:cNvGrpSpPr>
            <a:grpSpLocks/>
          </p:cNvGrpSpPr>
          <p:nvPr/>
        </p:nvGrpSpPr>
        <p:grpSpPr bwMode="auto">
          <a:xfrm>
            <a:off x="727349" y="1846109"/>
            <a:ext cx="22969537" cy="9577387"/>
            <a:chOff x="109737" y="0"/>
            <a:chExt cx="10791375" cy="4537467"/>
          </a:xfrm>
        </p:grpSpPr>
        <p:sp>
          <p:nvSpPr>
            <p:cNvPr id="7175" name="Google Shape;404;p7">
              <a:extLst>
                <a:ext uri="{FF2B5EF4-FFF2-40B4-BE49-F238E27FC236}">
                  <a16:creationId xmlns:a16="http://schemas.microsoft.com/office/drawing/2014/main" xmlns="" id="{A0F082BB-E924-3504-B4D8-E2C873F01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37" y="1091721"/>
              <a:ext cx="2758004" cy="2251676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25400">
              <a:solidFill>
                <a:srgbClr val="0092E6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 algn="l" eaLnBrk="0">
                <a:spcBef>
                  <a:spcPts val="5900"/>
                </a:spcBef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 algn="l" eaLnBrk="0">
                <a:spcBef>
                  <a:spcPts val="5900"/>
                </a:spcBef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 algn="l" eaLnBrk="0">
                <a:spcBef>
                  <a:spcPts val="5900"/>
                </a:spcBef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 algn="l" eaLnBrk="0">
                <a:spcBef>
                  <a:spcPts val="5900"/>
                </a:spcBef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 algn="l" eaLnBrk="0">
                <a:spcBef>
                  <a:spcPts val="5900"/>
                </a:spcBef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ts val="5900"/>
                </a:spcBef>
                <a:spcAft>
                  <a:spcPct val="0"/>
                </a:spcAft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ts val="5900"/>
                </a:spcBef>
                <a:spcAft>
                  <a:spcPct val="0"/>
                </a:spcAft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ts val="5900"/>
                </a:spcBef>
                <a:spcAft>
                  <a:spcPct val="0"/>
                </a:spcAft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ts val="5900"/>
                </a:spcBef>
                <a:spcAft>
                  <a:spcPct val="0"/>
                </a:spcAft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eaLnBrk="1">
                <a:spcBef>
                  <a:spcPct val="0"/>
                </a:spcBef>
                <a:buClr>
                  <a:srgbClr val="000000"/>
                </a:buClr>
                <a:buSzPts val="1400"/>
                <a:buFontTx/>
                <a:buNone/>
              </a:pPr>
              <a:endParaRPr lang="es-AR" altLang="es-AR" sz="1400" b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77" name="Google Shape;407;p7">
              <a:extLst>
                <a:ext uri="{FF2B5EF4-FFF2-40B4-BE49-F238E27FC236}">
                  <a16:creationId xmlns:a16="http://schemas.microsoft.com/office/drawing/2014/main" xmlns="" id="{1C79F7DD-13E9-6DD9-F535-CE06D9CC4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0921">
              <a:off x="3600646" y="2202986"/>
              <a:ext cx="77198" cy="77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0" rIns="12700" bIns="0" anchor="ctr"/>
            <a:lstStyle>
              <a:lvl1pPr algn="l" eaLnBrk="0">
                <a:spcBef>
                  <a:spcPts val="5900"/>
                </a:spcBef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 algn="l" eaLnBrk="0">
                <a:spcBef>
                  <a:spcPts val="5900"/>
                </a:spcBef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 algn="l" eaLnBrk="0">
                <a:spcBef>
                  <a:spcPts val="5900"/>
                </a:spcBef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 algn="l" eaLnBrk="0">
                <a:spcBef>
                  <a:spcPts val="5900"/>
                </a:spcBef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 algn="l" eaLnBrk="0">
                <a:spcBef>
                  <a:spcPts val="5900"/>
                </a:spcBef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ts val="5900"/>
                </a:spcBef>
                <a:spcAft>
                  <a:spcPct val="0"/>
                </a:spcAft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ts val="5900"/>
                </a:spcBef>
                <a:spcAft>
                  <a:spcPct val="0"/>
                </a:spcAft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ts val="5900"/>
                </a:spcBef>
                <a:spcAft>
                  <a:spcPct val="0"/>
                </a:spcAft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ts val="5900"/>
                </a:spcBef>
                <a:spcAft>
                  <a:spcPct val="0"/>
                </a:spcAft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eaLnBrk="1">
                <a:lnSpc>
                  <a:spcPct val="90000"/>
                </a:lnSpc>
                <a:spcBef>
                  <a:spcPct val="0"/>
                </a:spcBef>
                <a:buClr>
                  <a:srgbClr val="000000"/>
                </a:buClr>
                <a:buSzPts val="500"/>
                <a:buFontTx/>
                <a:buNone/>
              </a:pPr>
              <a:endParaRPr lang="es-AR" altLang="es-AR" sz="500" b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78" name="Google Shape;408;p7">
              <a:extLst>
                <a:ext uri="{FF2B5EF4-FFF2-40B4-BE49-F238E27FC236}">
                  <a16:creationId xmlns:a16="http://schemas.microsoft.com/office/drawing/2014/main" xmlns="" id="{EC9B2FAB-BC8C-97C6-ACF1-96B77C875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324" y="0"/>
              <a:ext cx="7251954" cy="4537467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25400">
              <a:solidFill>
                <a:srgbClr val="0092E6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 algn="l" eaLnBrk="0">
                <a:spcBef>
                  <a:spcPts val="5900"/>
                </a:spcBef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 algn="l" eaLnBrk="0">
                <a:spcBef>
                  <a:spcPts val="5900"/>
                </a:spcBef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 algn="l" eaLnBrk="0">
                <a:spcBef>
                  <a:spcPts val="5900"/>
                </a:spcBef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 algn="l" eaLnBrk="0">
                <a:spcBef>
                  <a:spcPts val="5900"/>
                </a:spcBef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 algn="l" eaLnBrk="0">
                <a:spcBef>
                  <a:spcPts val="5900"/>
                </a:spcBef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ts val="5900"/>
                </a:spcBef>
                <a:spcAft>
                  <a:spcPct val="0"/>
                </a:spcAft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ts val="5900"/>
                </a:spcBef>
                <a:spcAft>
                  <a:spcPct val="0"/>
                </a:spcAft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ts val="5900"/>
                </a:spcBef>
                <a:spcAft>
                  <a:spcPct val="0"/>
                </a:spcAft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ts val="5900"/>
                </a:spcBef>
                <a:spcAft>
                  <a:spcPct val="0"/>
                </a:spcAft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eaLnBrk="1">
                <a:spcBef>
                  <a:spcPct val="0"/>
                </a:spcBef>
                <a:buClr>
                  <a:srgbClr val="000000"/>
                </a:buClr>
                <a:buSzPts val="1400"/>
                <a:buFontTx/>
                <a:buNone/>
              </a:pPr>
              <a:endParaRPr lang="es-AR" altLang="es-AR" sz="1400" b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79" name="Google Shape;409;p7">
              <a:extLst>
                <a:ext uri="{FF2B5EF4-FFF2-40B4-BE49-F238E27FC236}">
                  <a16:creationId xmlns:a16="http://schemas.microsoft.com/office/drawing/2014/main" xmlns="" id="{B2AAB45D-F63E-B63A-0CB3-C0838D78B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0648" y="443512"/>
              <a:ext cx="7070464" cy="4027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5225" tIns="15225" rIns="15225" bIns="15225" anchor="ctr"/>
            <a:lstStyle>
              <a:lvl1pPr algn="l" eaLnBrk="0">
                <a:spcBef>
                  <a:spcPts val="5900"/>
                </a:spcBef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 algn="l" eaLnBrk="0">
                <a:spcBef>
                  <a:spcPts val="5900"/>
                </a:spcBef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 algn="l" eaLnBrk="0">
                <a:spcBef>
                  <a:spcPts val="5900"/>
                </a:spcBef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 algn="l" eaLnBrk="0">
                <a:spcBef>
                  <a:spcPts val="5900"/>
                </a:spcBef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 algn="l" eaLnBrk="0">
                <a:spcBef>
                  <a:spcPts val="5900"/>
                </a:spcBef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ts val="5900"/>
                </a:spcBef>
                <a:spcAft>
                  <a:spcPct val="0"/>
                </a:spcAft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ts val="5900"/>
                </a:spcBef>
                <a:spcAft>
                  <a:spcPct val="0"/>
                </a:spcAft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ts val="5900"/>
                </a:spcBef>
                <a:spcAft>
                  <a:spcPct val="0"/>
                </a:spcAft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ts val="5900"/>
                </a:spcBef>
                <a:spcAft>
                  <a:spcPct val="0"/>
                </a:spcAft>
                <a:buSzPct val="125000"/>
                <a:buChar char="•"/>
                <a:defRPr sz="52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eaLnBrk="1">
                <a:lnSpc>
                  <a:spcPct val="120000"/>
                </a:lnSpc>
                <a:spcBef>
                  <a:spcPct val="0"/>
                </a:spcBef>
                <a:buClr>
                  <a:srgbClr val="000000"/>
                </a:buClr>
                <a:buSzTx/>
                <a:buNone/>
              </a:pPr>
              <a:r>
                <a:rPr lang="en-US" altLang="es-AR" sz="5000" dirty="0" err="1">
                  <a:solidFill>
                    <a:schemeClr val="tx1"/>
                  </a:solidFill>
                  <a:latin typeface="Montserrat-Light" charset="0"/>
                  <a:sym typeface="Arial" panose="020B0604020202020204" pitchFamily="34" charset="0"/>
                </a:rPr>
                <a:t>Objetivo</a:t>
              </a:r>
              <a:r>
                <a:rPr lang="en-US" altLang="es-AR" sz="5000" dirty="0">
                  <a:solidFill>
                    <a:schemeClr val="tx1"/>
                  </a:solidFill>
                  <a:latin typeface="Montserrat-Light" charset="0"/>
                  <a:sym typeface="Arial" panose="020B0604020202020204" pitchFamily="34" charset="0"/>
                </a:rPr>
                <a:t> </a:t>
              </a:r>
              <a:r>
                <a:rPr lang="en-US" altLang="es-AR" sz="5000" dirty="0" err="1">
                  <a:solidFill>
                    <a:schemeClr val="tx1"/>
                  </a:solidFill>
                  <a:latin typeface="Montserrat-Light" charset="0"/>
                  <a:sym typeface="Arial" panose="020B0604020202020204" pitchFamily="34" charset="0"/>
                </a:rPr>
                <a:t>Estratégico</a:t>
              </a:r>
              <a:r>
                <a:rPr lang="en-US" altLang="es-AR" sz="5000" dirty="0">
                  <a:solidFill>
                    <a:schemeClr val="tx1"/>
                  </a:solidFill>
                  <a:latin typeface="Montserrat-Light" charset="0"/>
                  <a:sym typeface="Arial" panose="020B0604020202020204" pitchFamily="34" charset="0"/>
                </a:rPr>
                <a:t> 1</a:t>
              </a:r>
            </a:p>
            <a:p>
              <a:pPr algn="ctr" eaLnBrk="1">
                <a:lnSpc>
                  <a:spcPct val="120000"/>
                </a:lnSpc>
                <a:spcBef>
                  <a:spcPct val="0"/>
                </a:spcBef>
                <a:buClr>
                  <a:srgbClr val="000000"/>
                </a:buClr>
                <a:buSzTx/>
                <a:buNone/>
              </a:pPr>
              <a:endParaRPr lang="es-AR" altLang="es-AR" sz="5000" dirty="0">
                <a:solidFill>
                  <a:schemeClr val="tx1"/>
                </a:solidFill>
                <a:latin typeface="Montserrat-Light" charset="0"/>
                <a:sym typeface="Arial" panose="020B0604020202020204" pitchFamily="34" charset="0"/>
              </a:endParaRPr>
            </a:p>
            <a:p>
              <a:pPr algn="ctr" eaLnBrk="1">
                <a:lnSpc>
                  <a:spcPct val="120000"/>
                </a:lnSpc>
                <a:spcBef>
                  <a:spcPct val="0"/>
                </a:spcBef>
                <a:buClr>
                  <a:srgbClr val="000000"/>
                </a:buClr>
                <a:buSzTx/>
                <a:buNone/>
              </a:pPr>
              <a:r>
                <a:rPr lang="es-MX" altLang="es-AR" sz="5000" dirty="0">
                  <a:solidFill>
                    <a:schemeClr val="tx1"/>
                  </a:solidFill>
                  <a:latin typeface="Montserrat-Light" charset="0"/>
                  <a:sym typeface="Arial" panose="020B0604020202020204" pitchFamily="34" charset="0"/>
                </a:rPr>
                <a:t>Contribuir al desarrollo integral de la comunidad, al bien común y a la ciudadanía plena en los ámbitos local, nacional y regional, atendiendo con pertinencia necesidades y demandas sociales.</a:t>
              </a:r>
              <a:endParaRPr lang="es-AR" altLang="es-AR" sz="5000" dirty="0">
                <a:solidFill>
                  <a:schemeClr val="tx1"/>
                </a:solidFill>
                <a:latin typeface="Montserrat-Light" charset="0"/>
                <a:sym typeface="Arial" panose="020B0604020202020204" pitchFamily="34" charset="0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4AB671D-2FE0-19CA-8892-00F421249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821" y="4817288"/>
            <a:ext cx="3839819" cy="363503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23285E1-C432-D738-0286-812D0D8A571B}"/>
              </a:ext>
            </a:extLst>
          </p:cNvPr>
          <p:cNvSpPr txBox="1"/>
          <p:nvPr/>
        </p:nvSpPr>
        <p:spPr>
          <a:xfrm>
            <a:off x="1180376" y="2565808"/>
            <a:ext cx="48138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600" dirty="0">
                <a:solidFill>
                  <a:schemeClr val="tx1"/>
                </a:solidFill>
                <a:latin typeface="Montserrat-Light" charset="0"/>
                <a:sym typeface="Arial" panose="020B0604020202020204" pitchFamily="34" charset="0"/>
              </a:rPr>
              <a:t>Vinculación </a:t>
            </a:r>
          </a:p>
          <a:p>
            <a:r>
              <a:rPr lang="es-MX" sz="4600" dirty="0">
                <a:solidFill>
                  <a:schemeClr val="tx1"/>
                </a:solidFill>
                <a:latin typeface="Montserrat-Light" charset="0"/>
                <a:sym typeface="Arial" panose="020B0604020202020204" pitchFamily="34" charset="0"/>
              </a:rPr>
              <a:t>con el medio</a:t>
            </a:r>
            <a:endParaRPr lang="es-AR" sz="4600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74658" y="197827"/>
            <a:ext cx="18288000" cy="2400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ES" sz="5000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s-ES" sz="5000" dirty="0">
                <a:solidFill>
                  <a:schemeClr val="accent1"/>
                </a:solidFill>
                <a:latin typeface="+mj-lt"/>
              </a:rPr>
              <a:t>PASOS BÁSICOS PARA CONTRUIR INDICADORES</a:t>
            </a:r>
          </a:p>
          <a:p>
            <a:pPr algn="ctr"/>
            <a:r>
              <a:rPr lang="es-ES" sz="5000" dirty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424996" y="2828444"/>
            <a:ext cx="15484188" cy="1571636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s-AR" sz="3800" dirty="0">
                <a:solidFill>
                  <a:schemeClr val="tx1"/>
                </a:solidFill>
              </a:rPr>
              <a:t>Establecer </a:t>
            </a:r>
            <a:r>
              <a:rPr lang="es-AR" sz="3800" dirty="0" smtClean="0">
                <a:solidFill>
                  <a:schemeClr val="tx1"/>
                </a:solidFill>
              </a:rPr>
              <a:t>áreas </a:t>
            </a:r>
            <a:r>
              <a:rPr lang="es-AR" sz="3800" dirty="0">
                <a:solidFill>
                  <a:schemeClr val="tx1"/>
                </a:solidFill>
              </a:rPr>
              <a:t>de </a:t>
            </a:r>
            <a:r>
              <a:rPr lang="es-AR" sz="3800" dirty="0" smtClean="0">
                <a:solidFill>
                  <a:schemeClr val="tx1"/>
                </a:solidFill>
              </a:rPr>
              <a:t>desempeño </a:t>
            </a:r>
            <a:r>
              <a:rPr lang="es-AR" sz="3800" dirty="0">
                <a:solidFill>
                  <a:schemeClr val="tx1"/>
                </a:solidFill>
              </a:rPr>
              <a:t>a </a:t>
            </a:r>
            <a:r>
              <a:rPr lang="es-AR" sz="3800" dirty="0" smtClean="0">
                <a:solidFill>
                  <a:schemeClr val="tx1"/>
                </a:solidFill>
              </a:rPr>
              <a:t>medir</a:t>
            </a:r>
            <a:r>
              <a:rPr lang="es-AR" sz="38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3410212" y="7158572"/>
            <a:ext cx="15484188" cy="15716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3800" dirty="0">
                <a:solidFill>
                  <a:schemeClr val="tx1"/>
                </a:solidFill>
              </a:rPr>
              <a:t>3</a:t>
            </a:r>
            <a:r>
              <a:rPr lang="es-AR" sz="3800" dirty="0" smtClean="0">
                <a:solidFill>
                  <a:schemeClr val="tx1"/>
                </a:solidFill>
              </a:rPr>
              <a:t>. </a:t>
            </a:r>
            <a:r>
              <a:rPr lang="es-AR" sz="3800" dirty="0">
                <a:solidFill>
                  <a:schemeClr val="tx1"/>
                </a:solidFill>
              </a:rPr>
              <a:t>Formulación y </a:t>
            </a:r>
            <a:r>
              <a:rPr lang="es-AR" sz="3800" dirty="0" smtClean="0">
                <a:solidFill>
                  <a:schemeClr val="tx1"/>
                </a:solidFill>
              </a:rPr>
              <a:t>selección </a:t>
            </a:r>
            <a:r>
              <a:rPr lang="es-AR" sz="3800" dirty="0">
                <a:solidFill>
                  <a:schemeClr val="tx1"/>
                </a:solidFill>
              </a:rPr>
              <a:t>de Indicadores </a:t>
            </a:r>
            <a:endParaRPr lang="es-ES" sz="3800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445484" y="9306272"/>
            <a:ext cx="15484188" cy="15716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3800" dirty="0">
                <a:solidFill>
                  <a:schemeClr val="tx1"/>
                </a:solidFill>
              </a:rPr>
              <a:t>4</a:t>
            </a:r>
            <a:r>
              <a:rPr lang="es-AR" sz="3800" dirty="0" smtClean="0">
                <a:solidFill>
                  <a:schemeClr val="tx1"/>
                </a:solidFill>
              </a:rPr>
              <a:t>. </a:t>
            </a:r>
            <a:r>
              <a:rPr lang="es-AR" sz="3800" dirty="0">
                <a:solidFill>
                  <a:schemeClr val="tx1"/>
                </a:solidFill>
              </a:rPr>
              <a:t>Validación de los Indicadores</a:t>
            </a:r>
            <a:endParaRPr lang="es-ES" sz="3800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488148" y="11250488"/>
            <a:ext cx="15484188" cy="15716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3800" dirty="0">
                <a:solidFill>
                  <a:schemeClr val="tx1"/>
                </a:solidFill>
              </a:rPr>
              <a:t>5</a:t>
            </a:r>
            <a:r>
              <a:rPr lang="es-AR" sz="3800" dirty="0" smtClean="0">
                <a:solidFill>
                  <a:schemeClr val="tx1"/>
                </a:solidFill>
              </a:rPr>
              <a:t>. </a:t>
            </a:r>
            <a:r>
              <a:rPr lang="es-AR" sz="3800" dirty="0">
                <a:solidFill>
                  <a:schemeClr val="tx1"/>
                </a:solidFill>
              </a:rPr>
              <a:t>Recopilación de Datos</a:t>
            </a:r>
            <a:endParaRPr lang="es-ES" sz="3800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387020" y="4998332"/>
            <a:ext cx="15484188" cy="15716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3800" dirty="0" smtClean="0">
                <a:solidFill>
                  <a:schemeClr val="tx1"/>
                </a:solidFill>
              </a:rPr>
              <a:t>2. Relevar </a:t>
            </a:r>
            <a:r>
              <a:rPr lang="es-AR" sz="3800" dirty="0">
                <a:solidFill>
                  <a:schemeClr val="tx1"/>
                </a:solidFill>
              </a:rPr>
              <a:t>bases de datos o registros de información. </a:t>
            </a:r>
            <a:endParaRPr lang="es-E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705647"/>
              </p:ext>
            </p:extLst>
          </p:nvPr>
        </p:nvGraphicFramePr>
        <p:xfrm>
          <a:off x="0" y="0"/>
          <a:ext cx="24384000" cy="137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32312">
                <a:tc>
                  <a:txBody>
                    <a:bodyPr/>
                    <a:lstStyle/>
                    <a:p>
                      <a:pPr algn="ctr"/>
                      <a:endParaRPr lang="es-ES" sz="3200" baseline="0" dirty="0"/>
                    </a:p>
                    <a:p>
                      <a:pPr algn="ctr"/>
                      <a:r>
                        <a:rPr lang="es-ES" sz="6000" baseline="0" dirty="0"/>
                        <a:t>OBJETIVO ESTRATÉGICO </a:t>
                      </a:r>
                      <a:r>
                        <a:rPr lang="es-ES" sz="6000" baseline="0" dirty="0" smtClean="0"/>
                        <a:t>1: Vinculación con el medio</a:t>
                      </a:r>
                      <a:endParaRPr lang="es-AR" sz="6000" baseline="0" dirty="0"/>
                    </a:p>
                    <a:p>
                      <a:pPr algn="ctr"/>
                      <a:endParaRPr lang="es-ES" sz="32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83688">
                <a:tc>
                  <a:txBody>
                    <a:bodyPr/>
                    <a:lstStyle/>
                    <a:p>
                      <a:pPr algn="ctr"/>
                      <a:endParaRPr lang="es-AR" sz="5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91440" marB="9144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092278882"/>
              </p:ext>
            </p:extLst>
          </p:nvPr>
        </p:nvGraphicFramePr>
        <p:xfrm>
          <a:off x="3190812" y="2393504"/>
          <a:ext cx="18145188" cy="1089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997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C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xmlns="" id="{4A9E030E-4356-E409-58AC-CBCC835A4023}"/>
              </a:ext>
            </a:extLst>
          </p:cNvPr>
          <p:cNvSpPr txBox="1">
            <a:spLocks/>
          </p:cNvSpPr>
          <p:nvPr/>
        </p:nvSpPr>
        <p:spPr bwMode="auto">
          <a:xfrm>
            <a:off x="2227141" y="2553779"/>
            <a:ext cx="1525111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spcBef>
                <a:spcPct val="0"/>
              </a:spcBef>
              <a:buSzTx/>
              <a:buFontTx/>
              <a:buNone/>
            </a:pPr>
            <a:r>
              <a:rPr lang="es-AR" altLang="es-AR" sz="8000" dirty="0" smtClean="0">
                <a:solidFill>
                  <a:srgbClr val="3B4ECD"/>
                </a:solidFill>
                <a:latin typeface="MontserratRoman-Bold" charset="0"/>
                <a:ea typeface="MontserratRoman-Bold" charset="0"/>
                <a:cs typeface="MontserratRoman-Bold" charset="0"/>
                <a:sym typeface="MontserratRoman-Bold" charset="0"/>
              </a:rPr>
              <a:t>Punto de partida: </a:t>
            </a:r>
            <a:endParaRPr lang="es-AR" altLang="es-AR" sz="8000" dirty="0">
              <a:solidFill>
                <a:srgbClr val="3B4ECD"/>
              </a:solidFill>
              <a:latin typeface="MontserratRoman-Bold" charset="0"/>
              <a:ea typeface="MontserratRoman-Bold" charset="0"/>
              <a:cs typeface="MontserratRoman-Bold" charset="0"/>
              <a:sym typeface="MontserratRoman-Bold" charset="0"/>
            </a:endParaRP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xmlns="" id="{6DD0BC96-6666-86B6-598F-F698A6987A2A}"/>
              </a:ext>
            </a:extLst>
          </p:cNvPr>
          <p:cNvSpPr txBox="1">
            <a:spLocks/>
          </p:cNvSpPr>
          <p:nvPr/>
        </p:nvSpPr>
        <p:spPr bwMode="auto">
          <a:xfrm>
            <a:off x="2227141" y="5195466"/>
            <a:ext cx="17597708" cy="514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685800" indent="-685800" eaLnBrk="1">
              <a:lnSpc>
                <a:spcPct val="150000"/>
              </a:lnSpc>
              <a:spcBef>
                <a:spcPct val="0"/>
              </a:spcBef>
              <a:buSzTx/>
            </a:pPr>
            <a:r>
              <a:rPr lang="es-AR" altLang="es-AR" sz="4600" dirty="0"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Déficit de información </a:t>
            </a:r>
            <a:r>
              <a:rPr lang="es-AR" altLang="es-AR" sz="4600" b="0" dirty="0"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estadística en relación al Objetivo Estratégico 1.</a:t>
            </a:r>
          </a:p>
          <a:p>
            <a:pPr marL="685800" indent="-685800" eaLnBrk="1">
              <a:lnSpc>
                <a:spcPct val="150000"/>
              </a:lnSpc>
              <a:spcBef>
                <a:spcPct val="0"/>
              </a:spcBef>
              <a:buSzTx/>
            </a:pPr>
            <a:r>
              <a:rPr lang="es-AR" altLang="es-AR" sz="4600" dirty="0"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Heterogeneidad</a:t>
            </a:r>
            <a:r>
              <a:rPr lang="es-AR" altLang="es-AR" sz="4600" b="0" dirty="0"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 sobre la conceptualización. </a:t>
            </a:r>
          </a:p>
          <a:p>
            <a:pPr marL="685800" indent="-685800" eaLnBrk="1">
              <a:lnSpc>
                <a:spcPct val="150000"/>
              </a:lnSpc>
              <a:spcBef>
                <a:spcPct val="0"/>
              </a:spcBef>
              <a:buSzTx/>
            </a:pPr>
            <a:r>
              <a:rPr lang="es-AR" altLang="es-AR" sz="4600" dirty="0"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Dispersión</a:t>
            </a:r>
            <a:r>
              <a:rPr lang="es-AR" altLang="es-AR" sz="4600" b="0" dirty="0"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 en cuanto a lo que la unidades académicas, áreas e institutos desarrollan en relación a la vinculación con el medio. 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endParaRPr lang="es-AR" altLang="es-AR" sz="4600" b="0" dirty="0">
              <a:latin typeface="MontserratRoman-Regular" charset="0"/>
              <a:ea typeface="MontserratRoman-Regular" charset="0"/>
              <a:cs typeface="MontserratRoman-Regular" charset="0"/>
              <a:sym typeface="MontserratRoman-Regular" charset="0"/>
            </a:endParaRP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xmlns="" id="{49A97737-048B-A954-325F-274C4814FFCC}"/>
              </a:ext>
            </a:extLst>
          </p:cNvPr>
          <p:cNvSpPr txBox="1">
            <a:spLocks/>
          </p:cNvSpPr>
          <p:nvPr/>
        </p:nvSpPr>
        <p:spPr bwMode="auto">
          <a:xfrm>
            <a:off x="3132138" y="682625"/>
            <a:ext cx="44211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s-AR" altLang="es-AR" sz="2200">
                <a:solidFill>
                  <a:srgbClr val="3B4ECD"/>
                </a:solidFill>
                <a:latin typeface="MontserratRoman-Bold" charset="0"/>
                <a:ea typeface="MontserratRoman-Bold" charset="0"/>
                <a:cs typeface="MontserratRoman-Bold" charset="0"/>
                <a:sym typeface="MontserratRoman-Bold" charset="0"/>
              </a:rPr>
              <a:t>SECRETARÍA ACADÉMICA</a:t>
            </a:r>
          </a:p>
        </p:txBody>
      </p:sp>
      <p:sp>
        <p:nvSpPr>
          <p:cNvPr id="5125" name="Text Box 4">
            <a:extLst>
              <a:ext uri="{FF2B5EF4-FFF2-40B4-BE49-F238E27FC236}">
                <a16:creationId xmlns:a16="http://schemas.microsoft.com/office/drawing/2014/main" xmlns="" id="{DD2BF4AE-F876-C54C-BECF-722C062A80C7}"/>
              </a:ext>
            </a:extLst>
          </p:cNvPr>
          <p:cNvSpPr txBox="1">
            <a:spLocks/>
          </p:cNvSpPr>
          <p:nvPr/>
        </p:nvSpPr>
        <p:spPr bwMode="auto">
          <a:xfrm>
            <a:off x="19432588" y="682625"/>
            <a:ext cx="42084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algn="l" eaLnBrk="0">
              <a:spcBef>
                <a:spcPts val="5900"/>
              </a:spcBef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125000"/>
              <a:buChar char="•"/>
              <a:defRPr sz="52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s-AR" altLang="es-AR" sz="2200" b="0">
                <a:solidFill>
                  <a:srgbClr val="3B4ECD"/>
                </a:solidFill>
                <a:latin typeface="MontserratRoman-Regular" charset="0"/>
                <a:ea typeface="MontserratRoman-Regular" charset="0"/>
                <a:cs typeface="MontserratRoman-Regular" charset="0"/>
                <a:sym typeface="MontserratRoman-Regular" charset="0"/>
              </a:rPr>
              <a:t>NOMBRE PRESENTACIÓN</a:t>
            </a:r>
          </a:p>
        </p:txBody>
      </p:sp>
      <p:grpSp>
        <p:nvGrpSpPr>
          <p:cNvPr id="5126" name="Group 5">
            <a:extLst>
              <a:ext uri="{FF2B5EF4-FFF2-40B4-BE49-F238E27FC236}">
                <a16:creationId xmlns:a16="http://schemas.microsoft.com/office/drawing/2014/main" xmlns="" id="{367CDC38-735A-7E24-39E8-FBE48849D4DD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682625"/>
            <a:ext cx="2316162" cy="444500"/>
            <a:chOff x="0" y="0"/>
            <a:chExt cx="2316103" cy="444501"/>
          </a:xfrm>
        </p:grpSpPr>
        <p:pic>
          <p:nvPicPr>
            <p:cNvPr id="5128" name="Picture 6" descr="pasted-image.png">
              <a:extLst>
                <a:ext uri="{FF2B5EF4-FFF2-40B4-BE49-F238E27FC236}">
                  <a16:creationId xmlns:a16="http://schemas.microsoft.com/office/drawing/2014/main" xmlns="" id="{648A9CCE-EB78-5288-7A68-66229C3F4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62064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5129" name="Line 7">
              <a:extLst>
                <a:ext uri="{FF2B5EF4-FFF2-40B4-BE49-F238E27FC236}">
                  <a16:creationId xmlns:a16="http://schemas.microsoft.com/office/drawing/2014/main" xmlns="" id="{FA4CC685-8CC0-B038-0CF8-0F432979D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6102" y="0"/>
              <a:ext cx="1" cy="4445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es-ES"/>
            </a:p>
          </p:txBody>
        </p:sp>
      </p:grpSp>
      <p:pic>
        <p:nvPicPr>
          <p:cNvPr id="5127" name="Picture 8" descr="pasted-image.png">
            <a:extLst>
              <a:ext uri="{FF2B5EF4-FFF2-40B4-BE49-F238E27FC236}">
                <a16:creationId xmlns:a16="http://schemas.microsoft.com/office/drawing/2014/main" xmlns="" id="{8FFA4F1D-9381-9C2F-BF07-0F8035B68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5345832"/>
            <a:ext cx="68263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638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446950"/>
              </p:ext>
            </p:extLst>
          </p:nvPr>
        </p:nvGraphicFramePr>
        <p:xfrm>
          <a:off x="0" y="2"/>
          <a:ext cx="24361352" cy="12402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1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498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82240">
                <a:tc gridSpan="2">
                  <a:txBody>
                    <a:bodyPr/>
                    <a:lstStyle/>
                    <a:p>
                      <a:pPr algn="ctr"/>
                      <a:endParaRPr lang="es-ES" sz="4400" baseline="0" dirty="0"/>
                    </a:p>
                    <a:p>
                      <a:pPr algn="ctr"/>
                      <a:r>
                        <a:rPr lang="es-ES" sz="4400" baseline="0" dirty="0"/>
                        <a:t>AGRUPAMIENTO 2: </a:t>
                      </a:r>
                      <a:r>
                        <a:rPr lang="es-AR" sz="4400" baseline="0" dirty="0"/>
                        <a:t>Aporte a las políticas públicas y al desarrollo territorial</a:t>
                      </a:r>
                    </a:p>
                    <a:p>
                      <a:pPr algn="ctr"/>
                      <a:endParaRPr lang="es-ES" sz="32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73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s-AR" sz="44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44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BASE DE INDICADORES CUANTITATIVOS</a:t>
                      </a:r>
                      <a:endParaRPr lang="es-ES" sz="4400" b="1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2688">
                <a:tc>
                  <a:txBody>
                    <a:bodyPr/>
                    <a:lstStyle/>
                    <a:p>
                      <a:pPr algn="ctr"/>
                      <a:r>
                        <a:rPr lang="es-ES" sz="4400" b="1" dirty="0"/>
                        <a:t>Dimensiones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400" b="1" dirty="0"/>
                        <a:t>Tipo</a:t>
                      </a:r>
                      <a:r>
                        <a:rPr lang="es-ES" sz="4400" b="1" baseline="0" dirty="0"/>
                        <a:t> de información</a:t>
                      </a:r>
                      <a:endParaRPr lang="es-ES" sz="4400" b="1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7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4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Aporte a las Políticas Públicas </a:t>
                      </a: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-Presupuesto destinado al</a:t>
                      </a:r>
                      <a:r>
                        <a:rPr lang="es-AR" sz="4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aporte de PP y desarrollo territorial</a:t>
                      </a:r>
                      <a:endParaRPr lang="es-ES" sz="4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4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-Representaciones de la UNCUYO en Consejos y Agencias relacionadas  a</a:t>
                      </a:r>
                      <a:r>
                        <a:rPr lang="es-AR" sz="4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las políticas </a:t>
                      </a:r>
                      <a:r>
                        <a:rPr lang="es-AR" sz="4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públicas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4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-Convenios con organismos de gobierno </a:t>
                      </a:r>
                      <a:endParaRPr lang="es-AR" sz="4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17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4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Desarrollo territorial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4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4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-Carreras</a:t>
                      </a:r>
                      <a:r>
                        <a:rPr lang="es-AR" sz="4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AR" sz="4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dictadas / docentes / estudiantes fuera del campus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4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-Capacitaciones en territorio por área</a:t>
                      </a:r>
                      <a:r>
                        <a:rPr lang="es-AR" sz="4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temática</a:t>
                      </a:r>
                      <a:endParaRPr lang="es-AR" sz="4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221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74658" y="197827"/>
            <a:ext cx="18288000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000" dirty="0" smtClean="0">
                <a:solidFill>
                  <a:schemeClr val="accent1"/>
                </a:solidFill>
                <a:latin typeface="+mj-lt"/>
              </a:rPr>
              <a:t>FICHA TÉCNICA DE INDICADORES </a:t>
            </a:r>
            <a:endParaRPr lang="es-ES" sz="5000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s-ES" sz="5000" dirty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36" y="2537520"/>
            <a:ext cx="15985776" cy="676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9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AR" sz="3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AR" sz="3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A0DD088CE88846A64FF62B0C1F3688" ma:contentTypeVersion="4" ma:contentTypeDescription="Crear nuevo documento." ma:contentTypeScope="" ma:versionID="e2966ea634c55dba96e7a7d3fc96b7a5">
  <xsd:schema xmlns:xsd="http://www.w3.org/2001/XMLSchema" xmlns:xs="http://www.w3.org/2001/XMLSchema" xmlns:p="http://schemas.microsoft.com/office/2006/metadata/properties" xmlns:ns2="8e2a4ffd-bd19-4df3-bb1c-a7ebeadde74d" xmlns:ns3="decb9493-2beb-40ee-a680-5e06cd05d84f" targetNamespace="http://schemas.microsoft.com/office/2006/metadata/properties" ma:root="true" ma:fieldsID="f5b0c1c1a842ad8125a78c36d53e84dc" ns2:_="" ns3:_="">
    <xsd:import namespace="8e2a4ffd-bd19-4df3-bb1c-a7ebeadde74d"/>
    <xsd:import namespace="decb9493-2beb-40ee-a680-5e06cd05d8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a4ffd-bd19-4df3-bb1c-a7ebeadde7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cb9493-2beb-40ee-a680-5e06cd05d84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C9DD42-8D20-49E6-B8A8-95495CC9F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2a4ffd-bd19-4df3-bb1c-a7ebeadde74d"/>
    <ds:schemaRef ds:uri="decb9493-2beb-40ee-a680-5e06cd05d8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B76020-F40A-4888-8EAF-16E87E659CF5}">
  <ds:schemaRefs>
    <ds:schemaRef ds:uri="8e2a4ffd-bd19-4df3-bb1c-a7ebeadde74d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decb9493-2beb-40ee-a680-5e06cd05d84f"/>
    <ds:schemaRef ds:uri="http://schemas.microsoft.com/office/2006/metadata/properties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A7B36C-7BF5-42C5-BE44-DBE70348BC10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4EC9D0B8-5F4B-4F27-84B3-E712470B44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989</Words>
  <Application>Microsoft Office PowerPoint</Application>
  <PresentationFormat>Personalizado</PresentationFormat>
  <Paragraphs>126</Paragraphs>
  <Slides>16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9" baseType="lpstr">
      <vt:lpstr>Arial</vt:lpstr>
      <vt:lpstr>Calibri</vt:lpstr>
      <vt:lpstr>Helvetica Neue</vt:lpstr>
      <vt:lpstr>Helvetica Neue Light</vt:lpstr>
      <vt:lpstr>Helvetica Neue Medium</vt:lpstr>
      <vt:lpstr>Montserrat-Light</vt:lpstr>
      <vt:lpstr>MontserratRoman-Bold</vt:lpstr>
      <vt:lpstr>MontserratRoman-Regular</vt:lpstr>
      <vt:lpstr>MontserratRoman-SemiBold</vt:lpstr>
      <vt:lpstr>Roboto</vt:lpstr>
      <vt:lpstr>Times New Roman</vt:lpstr>
      <vt:lpstr>Wingdings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Cantidad de convenios de asistencia técnica según etapa de la política pública por nivel de gobierno. Total UNCUYO.</vt:lpstr>
      <vt:lpstr>Presentación de PowerPoint</vt:lpstr>
      <vt:lpstr>Cantidad de ámbitos de representación interinstitucional en los que participa la UNCUYO según tipo.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Miguel</dc:creator>
  <cp:lastModifiedBy>EVANGELINA</cp:lastModifiedBy>
  <cp:revision>21</cp:revision>
  <dcterms:modified xsi:type="dcterms:W3CDTF">2023-06-27T15:19:16Z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Signature">
    <vt:lpwstr/>
  </property>
  <property fmtid="{D5CDD505-2E9C-101B-9397-08002B2CF9AE}" pid="3" name="display_urn:schemas-microsoft-com:office:office#Editor">
    <vt:lpwstr>Clarisa López</vt:lpwstr>
  </property>
  <property fmtid="{D5CDD505-2E9C-101B-9397-08002B2CF9AE}" pid="4" name="Order">
    <vt:lpwstr>300.000000000000</vt:lpwstr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display_urn:schemas-microsoft-com:office:office#Author">
    <vt:lpwstr>Clarisa López</vt:lpwstr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ContentTypeId">
    <vt:lpwstr>0x01010061A0DD088CE88846A64FF62B0C1F3688</vt:lpwstr>
  </property>
  <property fmtid="{D5CDD505-2E9C-101B-9397-08002B2CF9AE}" pid="11" name="TriggerFlowInfo">
    <vt:lpwstr/>
  </property>
  <property fmtid="{D5CDD505-2E9C-101B-9397-08002B2CF9AE}" pid="12" name="_SourceUrl">
    <vt:lpwstr/>
  </property>
  <property fmtid="{D5CDD505-2E9C-101B-9397-08002B2CF9AE}" pid="13" name="_SharedFileIndex">
    <vt:lpwstr/>
  </property>
</Properties>
</file>