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2"/>
  </p:notesMasterIdLst>
  <p:sldIdLst>
    <p:sldId id="256" r:id="rId3"/>
    <p:sldId id="353" r:id="rId4"/>
    <p:sldId id="443" r:id="rId5"/>
    <p:sldId id="298" r:id="rId6"/>
    <p:sldId id="480" r:id="rId7"/>
    <p:sldId id="277" r:id="rId8"/>
    <p:sldId id="491" r:id="rId9"/>
    <p:sldId id="537" r:id="rId10"/>
    <p:sldId id="296" r:id="rId11"/>
    <p:sldId id="462" r:id="rId12"/>
    <p:sldId id="313" r:id="rId13"/>
    <p:sldId id="457" r:id="rId14"/>
    <p:sldId id="497" r:id="rId15"/>
    <p:sldId id="502" r:id="rId16"/>
    <p:sldId id="538" r:id="rId17"/>
    <p:sldId id="536" r:id="rId18"/>
    <p:sldId id="539" r:id="rId19"/>
    <p:sldId id="471" r:id="rId20"/>
    <p:sldId id="262" r:id="rId21"/>
    <p:sldId id="278" r:id="rId22"/>
    <p:sldId id="263" r:id="rId23"/>
    <p:sldId id="439" r:id="rId24"/>
    <p:sldId id="495" r:id="rId25"/>
    <p:sldId id="257" r:id="rId26"/>
    <p:sldId id="528" r:id="rId27"/>
    <p:sldId id="449" r:id="rId28"/>
    <p:sldId id="402" r:id="rId29"/>
    <p:sldId id="530" r:id="rId30"/>
    <p:sldId id="531" r:id="rId31"/>
    <p:sldId id="259" r:id="rId32"/>
    <p:sldId id="260" r:id="rId33"/>
    <p:sldId id="343" r:id="rId34"/>
    <p:sldId id="504" r:id="rId35"/>
    <p:sldId id="519" r:id="rId36"/>
    <p:sldId id="520" r:id="rId37"/>
    <p:sldId id="267" r:id="rId38"/>
    <p:sldId id="268" r:id="rId39"/>
    <p:sldId id="496" r:id="rId40"/>
    <p:sldId id="527" r:id="rId41"/>
    <p:sldId id="492" r:id="rId42"/>
    <p:sldId id="514" r:id="rId43"/>
    <p:sldId id="510" r:id="rId44"/>
    <p:sldId id="517" r:id="rId45"/>
    <p:sldId id="282" r:id="rId46"/>
    <p:sldId id="280" r:id="rId47"/>
    <p:sldId id="442" r:id="rId48"/>
    <p:sldId id="377" r:id="rId49"/>
    <p:sldId id="327" r:id="rId50"/>
    <p:sldId id="522" r:id="rId51"/>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013" autoAdjust="0"/>
    <p:restoredTop sz="94660"/>
  </p:normalViewPr>
  <p:slideViewPr>
    <p:cSldViewPr snapToGrid="0">
      <p:cViewPr varScale="1">
        <p:scale>
          <a:sx n="98" d="100"/>
          <a:sy n="98" d="100"/>
        </p:scale>
        <p:origin x="176" y="64"/>
      </p:cViewPr>
      <p:guideLst/>
    </p:cSldViewPr>
  </p:slideViewPr>
  <p:notesTextViewPr>
    <p:cViewPr>
      <p:scale>
        <a:sx n="1" d="1"/>
        <a:sy n="1" d="1"/>
      </p:scale>
      <p:origin x="0" y="0"/>
    </p:cViewPr>
  </p:notesTextViewPr>
  <p:sorterViewPr>
    <p:cViewPr>
      <p:scale>
        <a:sx n="143" d="100"/>
        <a:sy n="143" d="100"/>
      </p:scale>
      <p:origin x="0" y="-270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0920DD-1DEB-4856-A75A-615C0BF7CD86}"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AR"/>
        </a:p>
      </dgm:t>
    </dgm:pt>
    <dgm:pt modelId="{7E3B86FC-3D80-4DDB-8741-9EDFA05D3BAD}">
      <dgm:prSet phldrT="[Texto]" custT="1"/>
      <dgm:spPr/>
      <dgm:t>
        <a:bodyPr/>
        <a:lstStyle/>
        <a:p>
          <a:r>
            <a:rPr lang="es-AR" sz="2400" b="1" dirty="0"/>
            <a:t>Autenticación</a:t>
          </a:r>
          <a:r>
            <a:rPr lang="es-AR" sz="2400" dirty="0"/>
            <a:t>:</a:t>
          </a:r>
        </a:p>
        <a:p>
          <a:r>
            <a:rPr lang="es-AR" sz="2400" dirty="0"/>
            <a:t>-transaccional</a:t>
          </a:r>
        </a:p>
        <a:p>
          <a:r>
            <a:rPr lang="es-AR" sz="2400" dirty="0"/>
            <a:t>-IT (</a:t>
          </a:r>
          <a:r>
            <a:rPr lang="es-AR" sz="2400" dirty="0" err="1"/>
            <a:t>herram</a:t>
          </a:r>
          <a:r>
            <a:rPr lang="es-AR" sz="2400" dirty="0"/>
            <a:t>)</a:t>
          </a:r>
        </a:p>
      </dgm:t>
    </dgm:pt>
    <dgm:pt modelId="{484BB509-52D7-44AF-B9A1-8D06DC8749E3}" type="parTrans" cxnId="{42A382F3-63CC-4EAE-9EFB-CF71B8F96F81}">
      <dgm:prSet/>
      <dgm:spPr/>
      <dgm:t>
        <a:bodyPr/>
        <a:lstStyle/>
        <a:p>
          <a:endParaRPr lang="es-AR"/>
        </a:p>
      </dgm:t>
    </dgm:pt>
    <dgm:pt modelId="{A0D7BE3D-B142-4E96-897E-7CDC9917F93C}" type="sibTrans" cxnId="{42A382F3-63CC-4EAE-9EFB-CF71B8F96F81}">
      <dgm:prSet/>
      <dgm:spPr/>
      <dgm:t>
        <a:bodyPr/>
        <a:lstStyle/>
        <a:p>
          <a:endParaRPr lang="es-AR"/>
        </a:p>
      </dgm:t>
    </dgm:pt>
    <dgm:pt modelId="{0C109F68-E19B-4395-A894-2B7BCDF00C2A}">
      <dgm:prSet phldrT="[Texto]" custT="1"/>
      <dgm:spPr/>
      <dgm:t>
        <a:bodyPr/>
        <a:lstStyle/>
        <a:p>
          <a:pPr>
            <a:spcAft>
              <a:spcPct val="35000"/>
            </a:spcAft>
          </a:pPr>
          <a:r>
            <a:rPr lang="es-AR" sz="2400" b="1" dirty="0"/>
            <a:t>Prevención</a:t>
          </a:r>
          <a:r>
            <a:rPr lang="es-AR" sz="2400" dirty="0"/>
            <a:t>:</a:t>
          </a:r>
        </a:p>
        <a:p>
          <a:pPr>
            <a:spcAft>
              <a:spcPts val="0"/>
            </a:spcAft>
          </a:pPr>
          <a:r>
            <a:rPr lang="es-AR" sz="2400" dirty="0"/>
            <a:t>-control de  riesgos cibernéticos</a:t>
          </a:r>
        </a:p>
        <a:p>
          <a:pPr>
            <a:spcAft>
              <a:spcPct val="35000"/>
            </a:spcAft>
          </a:pPr>
          <a:r>
            <a:rPr lang="es-AR" sz="2400" dirty="0"/>
            <a:t>-gerencia</a:t>
          </a:r>
        </a:p>
      </dgm:t>
    </dgm:pt>
    <dgm:pt modelId="{E5DFA8AE-9AE8-48F4-A81B-69668CBD767E}" type="parTrans" cxnId="{BE1E4870-1F6F-4156-888F-A9F0C0EC8B0A}">
      <dgm:prSet/>
      <dgm:spPr/>
      <dgm:t>
        <a:bodyPr/>
        <a:lstStyle/>
        <a:p>
          <a:endParaRPr lang="es-AR"/>
        </a:p>
      </dgm:t>
    </dgm:pt>
    <dgm:pt modelId="{538575E5-E81C-453E-82FD-EECE72C97715}" type="sibTrans" cxnId="{BE1E4870-1F6F-4156-888F-A9F0C0EC8B0A}">
      <dgm:prSet/>
      <dgm:spPr/>
      <dgm:t>
        <a:bodyPr/>
        <a:lstStyle/>
        <a:p>
          <a:endParaRPr lang="es-AR"/>
        </a:p>
      </dgm:t>
    </dgm:pt>
    <dgm:pt modelId="{BEA3E7A0-406A-4659-85F3-D64F1A8AC570}">
      <dgm:prSet phldrT="[Texto]" custT="1"/>
      <dgm:spPr/>
      <dgm:t>
        <a:bodyPr/>
        <a:lstStyle/>
        <a:p>
          <a:r>
            <a:rPr lang="es-AR" sz="2400" b="1" dirty="0"/>
            <a:t>Bienestar:</a:t>
          </a:r>
        </a:p>
        <a:p>
          <a:r>
            <a:rPr lang="es-AR" sz="2400" dirty="0"/>
            <a:t>-sustentabilidad</a:t>
          </a:r>
        </a:p>
        <a:p>
          <a:r>
            <a:rPr lang="es-AR" sz="2400" dirty="0"/>
            <a:t>-gobierno</a:t>
          </a:r>
        </a:p>
      </dgm:t>
    </dgm:pt>
    <dgm:pt modelId="{FC26727B-7DBD-4793-8CDA-7E5580A71FF3}" type="parTrans" cxnId="{CBC28886-3ADC-47C2-9111-6B5C5BBC50F1}">
      <dgm:prSet/>
      <dgm:spPr/>
      <dgm:t>
        <a:bodyPr/>
        <a:lstStyle/>
        <a:p>
          <a:endParaRPr lang="es-AR"/>
        </a:p>
      </dgm:t>
    </dgm:pt>
    <dgm:pt modelId="{851AD332-32A4-4E01-8852-139C72D1A425}" type="sibTrans" cxnId="{CBC28886-3ADC-47C2-9111-6B5C5BBC50F1}">
      <dgm:prSet/>
      <dgm:spPr/>
      <dgm:t>
        <a:bodyPr/>
        <a:lstStyle/>
        <a:p>
          <a:endParaRPr lang="es-AR"/>
        </a:p>
      </dgm:t>
    </dgm:pt>
    <dgm:pt modelId="{E64C4C49-04CF-49C9-9606-BEAA7894456F}" type="pres">
      <dgm:prSet presAssocID="{630920DD-1DEB-4856-A75A-615C0BF7CD86}" presName="rootnode" presStyleCnt="0">
        <dgm:presLayoutVars>
          <dgm:chMax/>
          <dgm:chPref/>
          <dgm:dir/>
          <dgm:animLvl val="lvl"/>
        </dgm:presLayoutVars>
      </dgm:prSet>
      <dgm:spPr/>
    </dgm:pt>
    <dgm:pt modelId="{1F30EEA0-565E-48D1-BDBC-AA9576A4F653}" type="pres">
      <dgm:prSet presAssocID="{7E3B86FC-3D80-4DDB-8741-9EDFA05D3BAD}" presName="composite" presStyleCnt="0"/>
      <dgm:spPr/>
    </dgm:pt>
    <dgm:pt modelId="{24D47E75-8EE6-49E4-8015-516000BCB2FC}" type="pres">
      <dgm:prSet presAssocID="{7E3B86FC-3D80-4DDB-8741-9EDFA05D3BAD}" presName="LShape" presStyleLbl="alignNode1" presStyleIdx="0" presStyleCnt="5"/>
      <dgm:spPr/>
    </dgm:pt>
    <dgm:pt modelId="{E87E9513-6E93-43E9-A7AC-B9E2442FEBDC}" type="pres">
      <dgm:prSet presAssocID="{7E3B86FC-3D80-4DDB-8741-9EDFA05D3BAD}" presName="ParentText" presStyleLbl="revTx" presStyleIdx="0" presStyleCnt="3" custScaleY="85555" custLinFactNeighborX="568" custLinFactNeighborY="-11350">
        <dgm:presLayoutVars>
          <dgm:chMax val="0"/>
          <dgm:chPref val="0"/>
          <dgm:bulletEnabled val="1"/>
        </dgm:presLayoutVars>
      </dgm:prSet>
      <dgm:spPr/>
    </dgm:pt>
    <dgm:pt modelId="{AB0C64A9-11CD-4D9D-A699-219014D97DB1}" type="pres">
      <dgm:prSet presAssocID="{7E3B86FC-3D80-4DDB-8741-9EDFA05D3BAD}" presName="Triangle" presStyleLbl="alignNode1" presStyleIdx="1" presStyleCnt="5"/>
      <dgm:spPr/>
    </dgm:pt>
    <dgm:pt modelId="{1C72D9F4-A584-42BF-BE2B-36D59BECF73F}" type="pres">
      <dgm:prSet presAssocID="{A0D7BE3D-B142-4E96-897E-7CDC9917F93C}" presName="sibTrans" presStyleCnt="0"/>
      <dgm:spPr/>
    </dgm:pt>
    <dgm:pt modelId="{8212FF22-0921-4BD6-8622-997523DC356E}" type="pres">
      <dgm:prSet presAssocID="{A0D7BE3D-B142-4E96-897E-7CDC9917F93C}" presName="space" presStyleCnt="0"/>
      <dgm:spPr/>
    </dgm:pt>
    <dgm:pt modelId="{A7843883-2D26-42ED-98F0-7D10EF36AD8F}" type="pres">
      <dgm:prSet presAssocID="{0C109F68-E19B-4395-A894-2B7BCDF00C2A}" presName="composite" presStyleCnt="0"/>
      <dgm:spPr/>
    </dgm:pt>
    <dgm:pt modelId="{E1D0109F-3366-4153-85DF-FE38099287C1}" type="pres">
      <dgm:prSet presAssocID="{0C109F68-E19B-4395-A894-2B7BCDF00C2A}" presName="LShape" presStyleLbl="alignNode1" presStyleIdx="2" presStyleCnt="5"/>
      <dgm:spPr/>
    </dgm:pt>
    <dgm:pt modelId="{30EA5BE7-BC20-4EB5-A302-3907D9461B66}" type="pres">
      <dgm:prSet presAssocID="{0C109F68-E19B-4395-A894-2B7BCDF00C2A}" presName="ParentText" presStyleLbl="revTx" presStyleIdx="1" presStyleCnt="3" custScaleX="124260" custLinFactNeighborX="12977" custLinFactNeighborY="-324">
        <dgm:presLayoutVars>
          <dgm:chMax val="0"/>
          <dgm:chPref val="0"/>
          <dgm:bulletEnabled val="1"/>
        </dgm:presLayoutVars>
      </dgm:prSet>
      <dgm:spPr/>
    </dgm:pt>
    <dgm:pt modelId="{7149CBBE-9311-4FFA-A891-88F8DAADC632}" type="pres">
      <dgm:prSet presAssocID="{0C109F68-E19B-4395-A894-2B7BCDF00C2A}" presName="Triangle" presStyleLbl="alignNode1" presStyleIdx="3" presStyleCnt="5"/>
      <dgm:spPr/>
    </dgm:pt>
    <dgm:pt modelId="{DBDB1636-5636-41E1-9922-58FF0A298433}" type="pres">
      <dgm:prSet presAssocID="{538575E5-E81C-453E-82FD-EECE72C97715}" presName="sibTrans" presStyleCnt="0"/>
      <dgm:spPr/>
    </dgm:pt>
    <dgm:pt modelId="{06CB2B42-9140-4BE3-A89C-460F393B0455}" type="pres">
      <dgm:prSet presAssocID="{538575E5-E81C-453E-82FD-EECE72C97715}" presName="space" presStyleCnt="0"/>
      <dgm:spPr/>
    </dgm:pt>
    <dgm:pt modelId="{97535082-36B5-4E23-8990-653F44EE5968}" type="pres">
      <dgm:prSet presAssocID="{BEA3E7A0-406A-4659-85F3-D64F1A8AC570}" presName="composite" presStyleCnt="0"/>
      <dgm:spPr/>
    </dgm:pt>
    <dgm:pt modelId="{1823B950-0530-4A2D-BF15-F9E8778DD764}" type="pres">
      <dgm:prSet presAssocID="{BEA3E7A0-406A-4659-85F3-D64F1A8AC570}" presName="LShape" presStyleLbl="alignNode1" presStyleIdx="4" presStyleCnt="5"/>
      <dgm:spPr/>
    </dgm:pt>
    <dgm:pt modelId="{77A41DA8-6A54-4B4E-8A67-8C492B1F40FC}" type="pres">
      <dgm:prSet presAssocID="{BEA3E7A0-406A-4659-85F3-D64F1A8AC570}" presName="ParentText" presStyleLbl="revTx" presStyleIdx="2" presStyleCnt="3">
        <dgm:presLayoutVars>
          <dgm:chMax val="0"/>
          <dgm:chPref val="0"/>
          <dgm:bulletEnabled val="1"/>
        </dgm:presLayoutVars>
      </dgm:prSet>
      <dgm:spPr/>
    </dgm:pt>
  </dgm:ptLst>
  <dgm:cxnLst>
    <dgm:cxn modelId="{C518EB19-F5A2-413E-B085-17FB1357DC3F}" type="presOf" srcId="{0C109F68-E19B-4395-A894-2B7BCDF00C2A}" destId="{30EA5BE7-BC20-4EB5-A302-3907D9461B66}" srcOrd="0" destOrd="0" presId="urn:microsoft.com/office/officeart/2009/3/layout/StepUpProcess"/>
    <dgm:cxn modelId="{C5A9696F-0F22-47C8-8AB7-2CA3A3EE2F0F}" type="presOf" srcId="{BEA3E7A0-406A-4659-85F3-D64F1A8AC570}" destId="{77A41DA8-6A54-4B4E-8A67-8C492B1F40FC}" srcOrd="0" destOrd="0" presId="urn:microsoft.com/office/officeart/2009/3/layout/StepUpProcess"/>
    <dgm:cxn modelId="{BE1E4870-1F6F-4156-888F-A9F0C0EC8B0A}" srcId="{630920DD-1DEB-4856-A75A-615C0BF7CD86}" destId="{0C109F68-E19B-4395-A894-2B7BCDF00C2A}" srcOrd="1" destOrd="0" parTransId="{E5DFA8AE-9AE8-48F4-A81B-69668CBD767E}" sibTransId="{538575E5-E81C-453E-82FD-EECE72C97715}"/>
    <dgm:cxn modelId="{CBC28886-3ADC-47C2-9111-6B5C5BBC50F1}" srcId="{630920DD-1DEB-4856-A75A-615C0BF7CD86}" destId="{BEA3E7A0-406A-4659-85F3-D64F1A8AC570}" srcOrd="2" destOrd="0" parTransId="{FC26727B-7DBD-4793-8CDA-7E5580A71FF3}" sibTransId="{851AD332-32A4-4E01-8852-139C72D1A425}"/>
    <dgm:cxn modelId="{C87413C4-0090-40C8-AF2E-5DFB1F3C04A5}" type="presOf" srcId="{630920DD-1DEB-4856-A75A-615C0BF7CD86}" destId="{E64C4C49-04CF-49C9-9606-BEAA7894456F}" srcOrd="0" destOrd="0" presId="urn:microsoft.com/office/officeart/2009/3/layout/StepUpProcess"/>
    <dgm:cxn modelId="{42A382F3-63CC-4EAE-9EFB-CF71B8F96F81}" srcId="{630920DD-1DEB-4856-A75A-615C0BF7CD86}" destId="{7E3B86FC-3D80-4DDB-8741-9EDFA05D3BAD}" srcOrd="0" destOrd="0" parTransId="{484BB509-52D7-44AF-B9A1-8D06DC8749E3}" sibTransId="{A0D7BE3D-B142-4E96-897E-7CDC9917F93C}"/>
    <dgm:cxn modelId="{6C8153FA-9874-4F73-9A5A-C3F3C518132E}" type="presOf" srcId="{7E3B86FC-3D80-4DDB-8741-9EDFA05D3BAD}" destId="{E87E9513-6E93-43E9-A7AC-B9E2442FEBDC}" srcOrd="0" destOrd="0" presId="urn:microsoft.com/office/officeart/2009/3/layout/StepUpProcess"/>
    <dgm:cxn modelId="{C254D26A-EAE6-4CC7-8010-296E93C6F070}" type="presParOf" srcId="{E64C4C49-04CF-49C9-9606-BEAA7894456F}" destId="{1F30EEA0-565E-48D1-BDBC-AA9576A4F653}" srcOrd="0" destOrd="0" presId="urn:microsoft.com/office/officeart/2009/3/layout/StepUpProcess"/>
    <dgm:cxn modelId="{BE2AC3C8-0FCC-44BC-A49B-66605BC38C87}" type="presParOf" srcId="{1F30EEA0-565E-48D1-BDBC-AA9576A4F653}" destId="{24D47E75-8EE6-49E4-8015-516000BCB2FC}" srcOrd="0" destOrd="0" presId="urn:microsoft.com/office/officeart/2009/3/layout/StepUpProcess"/>
    <dgm:cxn modelId="{D8BC000A-D74F-42BA-B0F0-928B655BB07F}" type="presParOf" srcId="{1F30EEA0-565E-48D1-BDBC-AA9576A4F653}" destId="{E87E9513-6E93-43E9-A7AC-B9E2442FEBDC}" srcOrd="1" destOrd="0" presId="urn:microsoft.com/office/officeart/2009/3/layout/StepUpProcess"/>
    <dgm:cxn modelId="{8E18DF60-37D7-417A-9B35-FC69A55E1BDD}" type="presParOf" srcId="{1F30EEA0-565E-48D1-BDBC-AA9576A4F653}" destId="{AB0C64A9-11CD-4D9D-A699-219014D97DB1}" srcOrd="2" destOrd="0" presId="urn:microsoft.com/office/officeart/2009/3/layout/StepUpProcess"/>
    <dgm:cxn modelId="{A1C9CE61-F78D-435A-83B2-6966BD053533}" type="presParOf" srcId="{E64C4C49-04CF-49C9-9606-BEAA7894456F}" destId="{1C72D9F4-A584-42BF-BE2B-36D59BECF73F}" srcOrd="1" destOrd="0" presId="urn:microsoft.com/office/officeart/2009/3/layout/StepUpProcess"/>
    <dgm:cxn modelId="{3639065E-A7F6-4BCC-9282-99F943881AEF}" type="presParOf" srcId="{1C72D9F4-A584-42BF-BE2B-36D59BECF73F}" destId="{8212FF22-0921-4BD6-8622-997523DC356E}" srcOrd="0" destOrd="0" presId="urn:microsoft.com/office/officeart/2009/3/layout/StepUpProcess"/>
    <dgm:cxn modelId="{0B4AD09C-21E4-4906-8184-D3A076D11708}" type="presParOf" srcId="{E64C4C49-04CF-49C9-9606-BEAA7894456F}" destId="{A7843883-2D26-42ED-98F0-7D10EF36AD8F}" srcOrd="2" destOrd="0" presId="urn:microsoft.com/office/officeart/2009/3/layout/StepUpProcess"/>
    <dgm:cxn modelId="{AEEB4D5C-C364-41DF-9919-CCC4C7BD68EF}" type="presParOf" srcId="{A7843883-2D26-42ED-98F0-7D10EF36AD8F}" destId="{E1D0109F-3366-4153-85DF-FE38099287C1}" srcOrd="0" destOrd="0" presId="urn:microsoft.com/office/officeart/2009/3/layout/StepUpProcess"/>
    <dgm:cxn modelId="{045FDE7A-4EA2-42ED-8524-5B832F382222}" type="presParOf" srcId="{A7843883-2D26-42ED-98F0-7D10EF36AD8F}" destId="{30EA5BE7-BC20-4EB5-A302-3907D9461B66}" srcOrd="1" destOrd="0" presId="urn:microsoft.com/office/officeart/2009/3/layout/StepUpProcess"/>
    <dgm:cxn modelId="{FEEDB45E-5E16-4100-AB6E-4DBCE2519865}" type="presParOf" srcId="{A7843883-2D26-42ED-98F0-7D10EF36AD8F}" destId="{7149CBBE-9311-4FFA-A891-88F8DAADC632}" srcOrd="2" destOrd="0" presId="urn:microsoft.com/office/officeart/2009/3/layout/StepUpProcess"/>
    <dgm:cxn modelId="{8CB9A45F-BD59-4725-8BE1-874EACEA6D52}" type="presParOf" srcId="{E64C4C49-04CF-49C9-9606-BEAA7894456F}" destId="{DBDB1636-5636-41E1-9922-58FF0A298433}" srcOrd="3" destOrd="0" presId="urn:microsoft.com/office/officeart/2009/3/layout/StepUpProcess"/>
    <dgm:cxn modelId="{A5E5098C-EE1E-4F37-996A-4EF0575F15F3}" type="presParOf" srcId="{DBDB1636-5636-41E1-9922-58FF0A298433}" destId="{06CB2B42-9140-4BE3-A89C-460F393B0455}" srcOrd="0" destOrd="0" presId="urn:microsoft.com/office/officeart/2009/3/layout/StepUpProcess"/>
    <dgm:cxn modelId="{843CFEB3-35E9-4A7F-996F-1C1B5EE10494}" type="presParOf" srcId="{E64C4C49-04CF-49C9-9606-BEAA7894456F}" destId="{97535082-36B5-4E23-8990-653F44EE5968}" srcOrd="4" destOrd="0" presId="urn:microsoft.com/office/officeart/2009/3/layout/StepUpProcess"/>
    <dgm:cxn modelId="{F1CAA994-E80B-445B-9466-D6C966F30AFA}" type="presParOf" srcId="{97535082-36B5-4E23-8990-653F44EE5968}" destId="{1823B950-0530-4A2D-BF15-F9E8778DD764}" srcOrd="0" destOrd="0" presId="urn:microsoft.com/office/officeart/2009/3/layout/StepUpProcess"/>
    <dgm:cxn modelId="{3D6C52C8-C299-4A8A-9629-B2E8C8F2C241}" type="presParOf" srcId="{97535082-36B5-4E23-8990-653F44EE5968}" destId="{77A41DA8-6A54-4B4E-8A67-8C492B1F40FC}"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673992-2D6E-1042-ACE2-3700B83BB743}" type="doc">
      <dgm:prSet loTypeId="urn:microsoft.com/office/officeart/2005/8/layout/radial1" loCatId="" qsTypeId="urn:microsoft.com/office/officeart/2005/8/quickstyle/simple3" qsCatId="simple" csTypeId="urn:microsoft.com/office/officeart/2005/8/colors/accent1_2" csCatId="accent1" phldr="1"/>
      <dgm:spPr/>
      <dgm:t>
        <a:bodyPr/>
        <a:lstStyle/>
        <a:p>
          <a:endParaRPr lang="es-ES"/>
        </a:p>
      </dgm:t>
    </dgm:pt>
    <dgm:pt modelId="{2708EBCF-F7CC-4845-BF8F-7C7833EA37CC}">
      <dgm:prSet phldrT="[Texto]" custT="1"/>
      <dgm:spPr>
        <a:solidFill>
          <a:schemeClr val="accent1">
            <a:lumMod val="20000"/>
            <a:lumOff val="80000"/>
          </a:schemeClr>
        </a:solidFill>
        <a:ln>
          <a:solidFill>
            <a:schemeClr val="accent2">
              <a:lumMod val="75000"/>
            </a:schemeClr>
          </a:solidFill>
        </a:ln>
      </dgm:spPr>
      <dgm:t>
        <a:bodyPr/>
        <a:lstStyle/>
        <a:p>
          <a:r>
            <a:rPr lang="es-ES" sz="1600" dirty="0"/>
            <a:t>Instituciones</a:t>
          </a:r>
        </a:p>
      </dgm:t>
    </dgm:pt>
    <dgm:pt modelId="{E5DBDB7A-45B8-7849-814A-3382AC4E86FA}" type="parTrans" cxnId="{855F07EF-A048-0540-B5B6-A063B1CE0D98}">
      <dgm:prSet/>
      <dgm:spPr>
        <a:ln w="19050">
          <a:solidFill>
            <a:schemeClr val="tx2"/>
          </a:solidFill>
          <a:headEnd type="none"/>
          <a:tailEnd type="none"/>
        </a:ln>
      </dgm:spPr>
      <dgm:t>
        <a:bodyPr/>
        <a:lstStyle/>
        <a:p>
          <a:endParaRPr lang="es-ES"/>
        </a:p>
      </dgm:t>
    </dgm:pt>
    <dgm:pt modelId="{5DC0898C-264E-764E-A37D-6FBE3BD814AB}" type="sibTrans" cxnId="{855F07EF-A048-0540-B5B6-A063B1CE0D98}">
      <dgm:prSet/>
      <dgm:spPr/>
      <dgm:t>
        <a:bodyPr/>
        <a:lstStyle/>
        <a:p>
          <a:endParaRPr lang="es-ES"/>
        </a:p>
      </dgm:t>
    </dgm:pt>
    <dgm:pt modelId="{2068B46D-4FCC-644E-BA67-6792AA067D27}">
      <dgm:prSet phldrT="[Texto]" custT="1"/>
      <dgm:spPr>
        <a:solidFill>
          <a:srgbClr val="FFFF00"/>
        </a:solidFill>
      </dgm:spPr>
      <dgm:t>
        <a:bodyPr/>
        <a:lstStyle/>
        <a:p>
          <a:r>
            <a:rPr lang="es-ES" sz="1400" dirty="0"/>
            <a:t>Ecosistemas</a:t>
          </a:r>
        </a:p>
        <a:p>
          <a:r>
            <a:rPr lang="es-ES" sz="1400" dirty="0"/>
            <a:t>Organizacionales</a:t>
          </a:r>
        </a:p>
        <a:p>
          <a:r>
            <a:rPr lang="es-ES" sz="1400" dirty="0"/>
            <a:t>Digitales</a:t>
          </a:r>
        </a:p>
      </dgm:t>
    </dgm:pt>
    <dgm:pt modelId="{F9223ECC-CC49-5446-9AB6-E87D7C307264}" type="sibTrans" cxnId="{19BDC20C-4245-7C4B-8DF8-4B2EF763539F}">
      <dgm:prSet/>
      <dgm:spPr/>
      <dgm:t>
        <a:bodyPr/>
        <a:lstStyle/>
        <a:p>
          <a:endParaRPr lang="es-ES"/>
        </a:p>
      </dgm:t>
    </dgm:pt>
    <dgm:pt modelId="{3473756C-C5E4-474A-85BA-25BB78374FC9}" type="parTrans" cxnId="{19BDC20C-4245-7C4B-8DF8-4B2EF763539F}">
      <dgm:prSet/>
      <dgm:spPr/>
      <dgm:t>
        <a:bodyPr/>
        <a:lstStyle/>
        <a:p>
          <a:endParaRPr lang="es-ES"/>
        </a:p>
      </dgm:t>
    </dgm:pt>
    <dgm:pt modelId="{FDECD2FA-165B-9A45-8EF6-02BFC9659CFA}">
      <dgm:prSet phldrT="[Texto]" custT="1"/>
      <dgm:spPr>
        <a:solidFill>
          <a:schemeClr val="accent1">
            <a:lumMod val="20000"/>
            <a:lumOff val="80000"/>
          </a:schemeClr>
        </a:solidFill>
      </dgm:spPr>
      <dgm:t>
        <a:bodyPr/>
        <a:lstStyle/>
        <a:p>
          <a:r>
            <a:rPr lang="es-ES" sz="1600" dirty="0"/>
            <a:t>Comunidades</a:t>
          </a:r>
        </a:p>
      </dgm:t>
    </dgm:pt>
    <dgm:pt modelId="{B6AB1BFF-9A12-F44C-9328-562C21927C34}" type="parTrans" cxnId="{1EBB1079-D079-1D46-A4C5-09CDA1DB0AE7}">
      <dgm:prSet/>
      <dgm:spPr>
        <a:ln w="19050">
          <a:solidFill>
            <a:schemeClr val="tx2"/>
          </a:solidFill>
          <a:headEnd type="none"/>
          <a:tailEnd type="none"/>
        </a:ln>
      </dgm:spPr>
      <dgm:t>
        <a:bodyPr/>
        <a:lstStyle/>
        <a:p>
          <a:endParaRPr lang="es-ES"/>
        </a:p>
      </dgm:t>
    </dgm:pt>
    <dgm:pt modelId="{F451EE36-BA61-C240-8D66-53BAAA8E4874}" type="sibTrans" cxnId="{1EBB1079-D079-1D46-A4C5-09CDA1DB0AE7}">
      <dgm:prSet/>
      <dgm:spPr/>
      <dgm:t>
        <a:bodyPr/>
        <a:lstStyle/>
        <a:p>
          <a:endParaRPr lang="es-ES"/>
        </a:p>
      </dgm:t>
    </dgm:pt>
    <dgm:pt modelId="{35A65524-17BD-A84D-A786-783D503908C2}">
      <dgm:prSet phldrT="[Texto]" custT="1"/>
      <dgm:spPr>
        <a:solidFill>
          <a:schemeClr val="accent1">
            <a:lumMod val="20000"/>
            <a:lumOff val="80000"/>
          </a:schemeClr>
        </a:solidFill>
        <a:ln>
          <a:solidFill>
            <a:schemeClr val="accent2">
              <a:lumMod val="75000"/>
            </a:schemeClr>
          </a:solidFill>
        </a:ln>
      </dgm:spPr>
      <dgm:t>
        <a:bodyPr/>
        <a:lstStyle/>
        <a:p>
          <a:r>
            <a:rPr lang="es-ES" sz="1600" dirty="0"/>
            <a:t>Sujetos</a:t>
          </a:r>
        </a:p>
      </dgm:t>
    </dgm:pt>
    <dgm:pt modelId="{222555D3-E90B-8A4B-B9F7-61422B163170}" type="parTrans" cxnId="{2D09D7BD-6185-E14C-B3EF-DE191637F006}">
      <dgm:prSet/>
      <dgm:spPr>
        <a:ln w="19050">
          <a:solidFill>
            <a:schemeClr val="tx2"/>
          </a:solidFill>
          <a:headEnd type="none"/>
          <a:tailEnd type="none"/>
        </a:ln>
      </dgm:spPr>
      <dgm:t>
        <a:bodyPr/>
        <a:lstStyle/>
        <a:p>
          <a:endParaRPr lang="es-ES"/>
        </a:p>
      </dgm:t>
    </dgm:pt>
    <dgm:pt modelId="{64E20C74-DFD8-AA43-A9A2-8EAB628B659E}" type="sibTrans" cxnId="{2D09D7BD-6185-E14C-B3EF-DE191637F006}">
      <dgm:prSet/>
      <dgm:spPr/>
      <dgm:t>
        <a:bodyPr/>
        <a:lstStyle/>
        <a:p>
          <a:endParaRPr lang="es-ES"/>
        </a:p>
      </dgm:t>
    </dgm:pt>
    <dgm:pt modelId="{E032E553-FA38-F54A-B598-1A563E0D9279}">
      <dgm:prSet phldrT="[Texto]" custT="1"/>
      <dgm:spPr>
        <a:solidFill>
          <a:schemeClr val="accent1">
            <a:lumMod val="20000"/>
            <a:lumOff val="80000"/>
          </a:schemeClr>
        </a:solidFill>
        <a:ln>
          <a:solidFill>
            <a:schemeClr val="accent2">
              <a:lumMod val="75000"/>
            </a:schemeClr>
          </a:solidFill>
        </a:ln>
      </dgm:spPr>
      <dgm:t>
        <a:bodyPr/>
        <a:lstStyle/>
        <a:p>
          <a:r>
            <a:rPr lang="es-ES" sz="1600" dirty="0"/>
            <a:t>Situación</a:t>
          </a:r>
        </a:p>
      </dgm:t>
    </dgm:pt>
    <dgm:pt modelId="{9B185E86-D78C-4E40-BC58-9BB02AE5BB22}" type="parTrans" cxnId="{0D0CE131-471D-6549-A7D1-8196B6B6AF28}">
      <dgm:prSet/>
      <dgm:spPr>
        <a:ln w="19050">
          <a:solidFill>
            <a:schemeClr val="tx2"/>
          </a:solidFill>
          <a:headEnd type="none"/>
          <a:tailEnd type="none"/>
        </a:ln>
      </dgm:spPr>
      <dgm:t>
        <a:bodyPr/>
        <a:lstStyle/>
        <a:p>
          <a:endParaRPr lang="es-ES"/>
        </a:p>
      </dgm:t>
    </dgm:pt>
    <dgm:pt modelId="{6010A01F-88A7-304B-AAC6-988622BE7EDF}" type="sibTrans" cxnId="{0D0CE131-471D-6549-A7D1-8196B6B6AF28}">
      <dgm:prSet/>
      <dgm:spPr/>
      <dgm:t>
        <a:bodyPr/>
        <a:lstStyle/>
        <a:p>
          <a:endParaRPr lang="es-ES"/>
        </a:p>
      </dgm:t>
    </dgm:pt>
    <dgm:pt modelId="{06D77EB8-64A4-B946-BA08-4D8C063B139F}">
      <dgm:prSet phldrT="[Texto]" custT="1"/>
      <dgm:spPr>
        <a:solidFill>
          <a:schemeClr val="accent1">
            <a:lumMod val="20000"/>
            <a:lumOff val="80000"/>
          </a:schemeClr>
        </a:solidFill>
        <a:ln>
          <a:solidFill>
            <a:schemeClr val="accent2">
              <a:lumMod val="75000"/>
            </a:schemeClr>
          </a:solidFill>
        </a:ln>
      </dgm:spPr>
      <dgm:t>
        <a:bodyPr/>
        <a:lstStyle/>
        <a:p>
          <a:r>
            <a:rPr lang="es-ES" sz="1600" dirty="0"/>
            <a:t>Grupos</a:t>
          </a:r>
        </a:p>
      </dgm:t>
    </dgm:pt>
    <dgm:pt modelId="{781E9A7D-94F9-2641-9B3D-A368142287B6}" type="parTrans" cxnId="{43C36212-E5DD-A348-AF74-8E0128F408FF}">
      <dgm:prSet/>
      <dgm:spPr>
        <a:ln w="19050">
          <a:solidFill>
            <a:schemeClr val="tx2"/>
          </a:solidFill>
          <a:headEnd type="none"/>
          <a:tailEnd type="none"/>
        </a:ln>
      </dgm:spPr>
      <dgm:t>
        <a:bodyPr/>
        <a:lstStyle/>
        <a:p>
          <a:endParaRPr lang="es-ES"/>
        </a:p>
      </dgm:t>
    </dgm:pt>
    <dgm:pt modelId="{356CD526-F8E2-5942-BB2B-4FDC177AACA7}" type="sibTrans" cxnId="{43C36212-E5DD-A348-AF74-8E0128F408FF}">
      <dgm:prSet/>
      <dgm:spPr/>
      <dgm:t>
        <a:bodyPr/>
        <a:lstStyle/>
        <a:p>
          <a:endParaRPr lang="es-ES"/>
        </a:p>
      </dgm:t>
    </dgm:pt>
    <dgm:pt modelId="{D98ADFF7-15E3-C84C-A707-C1D517EBC152}">
      <dgm:prSet phldrT="[Texto]" custT="1"/>
      <dgm:spPr>
        <a:solidFill>
          <a:schemeClr val="accent1">
            <a:lumMod val="20000"/>
            <a:lumOff val="80000"/>
          </a:schemeClr>
        </a:solidFill>
        <a:ln>
          <a:solidFill>
            <a:schemeClr val="accent2">
              <a:lumMod val="75000"/>
            </a:schemeClr>
          </a:solidFill>
        </a:ln>
      </dgm:spPr>
      <dgm:t>
        <a:bodyPr/>
        <a:lstStyle/>
        <a:p>
          <a:r>
            <a:rPr lang="es-ES" sz="1600" dirty="0"/>
            <a:t>Organizaciones</a:t>
          </a:r>
        </a:p>
      </dgm:t>
    </dgm:pt>
    <dgm:pt modelId="{8B43E894-BB7F-0240-BBAF-EF10B5B19A02}" type="parTrans" cxnId="{2AF70F34-93A8-BE4F-9337-4E94FF3C9EBF}">
      <dgm:prSet/>
      <dgm:spPr>
        <a:ln w="19050">
          <a:solidFill>
            <a:schemeClr val="tx2"/>
          </a:solidFill>
          <a:headEnd type="none"/>
          <a:tailEnd type="none"/>
        </a:ln>
      </dgm:spPr>
      <dgm:t>
        <a:bodyPr/>
        <a:lstStyle/>
        <a:p>
          <a:endParaRPr lang="es-ES"/>
        </a:p>
      </dgm:t>
    </dgm:pt>
    <dgm:pt modelId="{DEE74C02-5252-0B4A-B806-2999A3B20D41}" type="sibTrans" cxnId="{2AF70F34-93A8-BE4F-9337-4E94FF3C9EBF}">
      <dgm:prSet/>
      <dgm:spPr/>
      <dgm:t>
        <a:bodyPr/>
        <a:lstStyle/>
        <a:p>
          <a:endParaRPr lang="es-ES"/>
        </a:p>
      </dgm:t>
    </dgm:pt>
    <dgm:pt modelId="{96B4F78E-F695-D44A-A674-ADDBAB6AC9F5}" type="pres">
      <dgm:prSet presAssocID="{69673992-2D6E-1042-ACE2-3700B83BB743}" presName="cycle" presStyleCnt="0">
        <dgm:presLayoutVars>
          <dgm:chMax val="1"/>
          <dgm:dir/>
          <dgm:animLvl val="ctr"/>
          <dgm:resizeHandles val="exact"/>
        </dgm:presLayoutVars>
      </dgm:prSet>
      <dgm:spPr/>
    </dgm:pt>
    <dgm:pt modelId="{B71B1EA5-38ED-BF43-94F6-64C9CD258ADF}" type="pres">
      <dgm:prSet presAssocID="{2068B46D-4FCC-644E-BA67-6792AA067D27}" presName="centerShape" presStyleLbl="node0" presStyleIdx="0" presStyleCnt="1" custScaleX="104329" custScaleY="61130"/>
      <dgm:spPr/>
    </dgm:pt>
    <dgm:pt modelId="{836E0140-FF4B-F847-B81B-9913740C5F20}" type="pres">
      <dgm:prSet presAssocID="{E5DBDB7A-45B8-7849-814A-3382AC4E86FA}" presName="Name9" presStyleLbl="parChTrans1D2" presStyleIdx="0" presStyleCnt="6"/>
      <dgm:spPr/>
    </dgm:pt>
    <dgm:pt modelId="{F0A42D7B-2127-BC43-9C0F-6AA48E1AE5D0}" type="pres">
      <dgm:prSet presAssocID="{E5DBDB7A-45B8-7849-814A-3382AC4E86FA}" presName="connTx" presStyleLbl="parChTrans1D2" presStyleIdx="0" presStyleCnt="6"/>
      <dgm:spPr/>
    </dgm:pt>
    <dgm:pt modelId="{746B64A0-00E0-5F46-8D32-5AE76CF2D006}" type="pres">
      <dgm:prSet presAssocID="{2708EBCF-F7CC-4845-BF8F-7C7833EA37CC}" presName="node" presStyleLbl="node1" presStyleIdx="0" presStyleCnt="6" custScaleX="135871" custScaleY="62747" custRadScaleRad="109556">
        <dgm:presLayoutVars>
          <dgm:bulletEnabled val="1"/>
        </dgm:presLayoutVars>
      </dgm:prSet>
      <dgm:spPr/>
    </dgm:pt>
    <dgm:pt modelId="{C0AC788B-08C0-5949-B246-501B86B3599B}" type="pres">
      <dgm:prSet presAssocID="{B6AB1BFF-9A12-F44C-9328-562C21927C34}" presName="Name9" presStyleLbl="parChTrans1D2" presStyleIdx="1" presStyleCnt="6"/>
      <dgm:spPr/>
    </dgm:pt>
    <dgm:pt modelId="{18FA5156-8CDA-E442-BFB6-3DC32A74C38F}" type="pres">
      <dgm:prSet presAssocID="{B6AB1BFF-9A12-F44C-9328-562C21927C34}" presName="connTx" presStyleLbl="parChTrans1D2" presStyleIdx="1" presStyleCnt="6"/>
      <dgm:spPr/>
    </dgm:pt>
    <dgm:pt modelId="{BEF39925-4759-464E-B291-8122AA68AFD2}" type="pres">
      <dgm:prSet presAssocID="{FDECD2FA-165B-9A45-8EF6-02BFC9659CFA}" presName="node" presStyleLbl="node1" presStyleIdx="1" presStyleCnt="6" custScaleX="135871" custScaleY="62747" custRadScaleRad="100434" custRadScaleInc="-1422">
        <dgm:presLayoutVars>
          <dgm:bulletEnabled val="1"/>
        </dgm:presLayoutVars>
      </dgm:prSet>
      <dgm:spPr/>
    </dgm:pt>
    <dgm:pt modelId="{82A2DE57-C198-8646-82F3-E789DDD3CB31}" type="pres">
      <dgm:prSet presAssocID="{222555D3-E90B-8A4B-B9F7-61422B163170}" presName="Name9" presStyleLbl="parChTrans1D2" presStyleIdx="2" presStyleCnt="6"/>
      <dgm:spPr/>
    </dgm:pt>
    <dgm:pt modelId="{20B125B8-889A-2B42-A0B9-DBABA02305E4}" type="pres">
      <dgm:prSet presAssocID="{222555D3-E90B-8A4B-B9F7-61422B163170}" presName="connTx" presStyleLbl="parChTrans1D2" presStyleIdx="2" presStyleCnt="6"/>
      <dgm:spPr/>
    </dgm:pt>
    <dgm:pt modelId="{D181601C-6757-A741-98BA-05D362C8FB27}" type="pres">
      <dgm:prSet presAssocID="{35A65524-17BD-A84D-A786-783D503908C2}" presName="node" presStyleLbl="node1" presStyleIdx="2" presStyleCnt="6" custScaleX="135871" custScaleY="62747">
        <dgm:presLayoutVars>
          <dgm:bulletEnabled val="1"/>
        </dgm:presLayoutVars>
      </dgm:prSet>
      <dgm:spPr/>
    </dgm:pt>
    <dgm:pt modelId="{85A1D979-DF5E-7549-A479-B3384F8A39BE}" type="pres">
      <dgm:prSet presAssocID="{9B185E86-D78C-4E40-BC58-9BB02AE5BB22}" presName="Name9" presStyleLbl="parChTrans1D2" presStyleIdx="3" presStyleCnt="6"/>
      <dgm:spPr/>
    </dgm:pt>
    <dgm:pt modelId="{E0315173-E7E7-7245-AA0C-FCB3560FC1E7}" type="pres">
      <dgm:prSet presAssocID="{9B185E86-D78C-4E40-BC58-9BB02AE5BB22}" presName="connTx" presStyleLbl="parChTrans1D2" presStyleIdx="3" presStyleCnt="6"/>
      <dgm:spPr/>
    </dgm:pt>
    <dgm:pt modelId="{7AEF4D7E-BE58-FF4B-ABBA-DC8D5D362683}" type="pres">
      <dgm:prSet presAssocID="{E032E553-FA38-F54A-B598-1A563E0D9279}" presName="node" presStyleLbl="node1" presStyleIdx="3" presStyleCnt="6" custScaleX="135871" custScaleY="62747" custRadScaleRad="111461">
        <dgm:presLayoutVars>
          <dgm:bulletEnabled val="1"/>
        </dgm:presLayoutVars>
      </dgm:prSet>
      <dgm:spPr/>
    </dgm:pt>
    <dgm:pt modelId="{161D83E9-270E-2148-8B20-F1F30108DC24}" type="pres">
      <dgm:prSet presAssocID="{781E9A7D-94F9-2641-9B3D-A368142287B6}" presName="Name9" presStyleLbl="parChTrans1D2" presStyleIdx="4" presStyleCnt="6"/>
      <dgm:spPr/>
    </dgm:pt>
    <dgm:pt modelId="{5EE43C13-5485-CB4E-AFE3-FA5D735B7FC8}" type="pres">
      <dgm:prSet presAssocID="{781E9A7D-94F9-2641-9B3D-A368142287B6}" presName="connTx" presStyleLbl="parChTrans1D2" presStyleIdx="4" presStyleCnt="6"/>
      <dgm:spPr/>
    </dgm:pt>
    <dgm:pt modelId="{20A0CAC6-D14F-1249-9583-8433C5CC6EC6}" type="pres">
      <dgm:prSet presAssocID="{06D77EB8-64A4-B946-BA08-4D8C063B139F}" presName="node" presStyleLbl="node1" presStyleIdx="4" presStyleCnt="6" custScaleX="135871" custScaleY="62747">
        <dgm:presLayoutVars>
          <dgm:bulletEnabled val="1"/>
        </dgm:presLayoutVars>
      </dgm:prSet>
      <dgm:spPr/>
    </dgm:pt>
    <dgm:pt modelId="{E5ECC430-9B88-014E-8C03-E687E8010B62}" type="pres">
      <dgm:prSet presAssocID="{8B43E894-BB7F-0240-BBAF-EF10B5B19A02}" presName="Name9" presStyleLbl="parChTrans1D2" presStyleIdx="5" presStyleCnt="6"/>
      <dgm:spPr/>
    </dgm:pt>
    <dgm:pt modelId="{D9C9256E-1AD7-6740-8E61-20751CB57AE2}" type="pres">
      <dgm:prSet presAssocID="{8B43E894-BB7F-0240-BBAF-EF10B5B19A02}" presName="connTx" presStyleLbl="parChTrans1D2" presStyleIdx="5" presStyleCnt="6"/>
      <dgm:spPr/>
    </dgm:pt>
    <dgm:pt modelId="{3A9FCFA8-9C46-5D41-A162-86A281723A8F}" type="pres">
      <dgm:prSet presAssocID="{D98ADFF7-15E3-C84C-A707-C1D517EBC152}" presName="node" presStyleLbl="node1" presStyleIdx="5" presStyleCnt="6" custScaleX="144083" custScaleY="62747">
        <dgm:presLayoutVars>
          <dgm:bulletEnabled val="1"/>
        </dgm:presLayoutVars>
      </dgm:prSet>
      <dgm:spPr/>
    </dgm:pt>
  </dgm:ptLst>
  <dgm:cxnLst>
    <dgm:cxn modelId="{4775DA04-B12B-2B4B-9989-9F3F7F49AE3A}" type="presOf" srcId="{E5DBDB7A-45B8-7849-814A-3382AC4E86FA}" destId="{836E0140-FF4B-F847-B81B-9913740C5F20}" srcOrd="0" destOrd="0" presId="urn:microsoft.com/office/officeart/2005/8/layout/radial1"/>
    <dgm:cxn modelId="{19BDC20C-4245-7C4B-8DF8-4B2EF763539F}" srcId="{69673992-2D6E-1042-ACE2-3700B83BB743}" destId="{2068B46D-4FCC-644E-BA67-6792AA067D27}" srcOrd="0" destOrd="0" parTransId="{3473756C-C5E4-474A-85BA-25BB78374FC9}" sibTransId="{F9223ECC-CC49-5446-9AB6-E87D7C307264}"/>
    <dgm:cxn modelId="{DDB3FC0C-D577-044C-AD93-BD0EAA366970}" type="presOf" srcId="{9B185E86-D78C-4E40-BC58-9BB02AE5BB22}" destId="{85A1D979-DF5E-7549-A479-B3384F8A39BE}" srcOrd="0" destOrd="0" presId="urn:microsoft.com/office/officeart/2005/8/layout/radial1"/>
    <dgm:cxn modelId="{43C36212-E5DD-A348-AF74-8E0128F408FF}" srcId="{2068B46D-4FCC-644E-BA67-6792AA067D27}" destId="{06D77EB8-64A4-B946-BA08-4D8C063B139F}" srcOrd="4" destOrd="0" parTransId="{781E9A7D-94F9-2641-9B3D-A368142287B6}" sibTransId="{356CD526-F8E2-5942-BB2B-4FDC177AACA7}"/>
    <dgm:cxn modelId="{5AA99024-ADC1-8D4E-B876-B9EEC91AB587}" type="presOf" srcId="{35A65524-17BD-A84D-A786-783D503908C2}" destId="{D181601C-6757-A741-98BA-05D362C8FB27}" srcOrd="0" destOrd="0" presId="urn:microsoft.com/office/officeart/2005/8/layout/radial1"/>
    <dgm:cxn modelId="{0D0CE131-471D-6549-A7D1-8196B6B6AF28}" srcId="{2068B46D-4FCC-644E-BA67-6792AA067D27}" destId="{E032E553-FA38-F54A-B598-1A563E0D9279}" srcOrd="3" destOrd="0" parTransId="{9B185E86-D78C-4E40-BC58-9BB02AE5BB22}" sibTransId="{6010A01F-88A7-304B-AAC6-988622BE7EDF}"/>
    <dgm:cxn modelId="{2AF70F34-93A8-BE4F-9337-4E94FF3C9EBF}" srcId="{2068B46D-4FCC-644E-BA67-6792AA067D27}" destId="{D98ADFF7-15E3-C84C-A707-C1D517EBC152}" srcOrd="5" destOrd="0" parTransId="{8B43E894-BB7F-0240-BBAF-EF10B5B19A02}" sibTransId="{DEE74C02-5252-0B4A-B806-2999A3B20D41}"/>
    <dgm:cxn modelId="{B170F138-5A2C-C344-82B8-463009477E69}" type="presOf" srcId="{FDECD2FA-165B-9A45-8EF6-02BFC9659CFA}" destId="{BEF39925-4759-464E-B291-8122AA68AFD2}" srcOrd="0" destOrd="0" presId="urn:microsoft.com/office/officeart/2005/8/layout/radial1"/>
    <dgm:cxn modelId="{EA093E5E-44BD-3746-A4B1-EFA95D19760C}" type="presOf" srcId="{E5DBDB7A-45B8-7849-814A-3382AC4E86FA}" destId="{F0A42D7B-2127-BC43-9C0F-6AA48E1AE5D0}" srcOrd="1" destOrd="0" presId="urn:microsoft.com/office/officeart/2005/8/layout/radial1"/>
    <dgm:cxn modelId="{70B5465E-4D86-F146-8E8F-96E333C62591}" type="presOf" srcId="{D98ADFF7-15E3-C84C-A707-C1D517EBC152}" destId="{3A9FCFA8-9C46-5D41-A162-86A281723A8F}" srcOrd="0" destOrd="0" presId="urn:microsoft.com/office/officeart/2005/8/layout/radial1"/>
    <dgm:cxn modelId="{B84BE15E-6748-6E49-9F41-BB5476107142}" type="presOf" srcId="{8B43E894-BB7F-0240-BBAF-EF10B5B19A02}" destId="{D9C9256E-1AD7-6740-8E61-20751CB57AE2}" srcOrd="1" destOrd="0" presId="urn:microsoft.com/office/officeart/2005/8/layout/radial1"/>
    <dgm:cxn modelId="{1F6FF44C-BC80-CD49-9BF8-23BA819E0652}" type="presOf" srcId="{222555D3-E90B-8A4B-B9F7-61422B163170}" destId="{82A2DE57-C198-8646-82F3-E789DDD3CB31}" srcOrd="0" destOrd="0" presId="urn:microsoft.com/office/officeart/2005/8/layout/radial1"/>
    <dgm:cxn modelId="{F5C1AC55-2E75-E240-A6E5-E5A0539F9086}" type="presOf" srcId="{8B43E894-BB7F-0240-BBAF-EF10B5B19A02}" destId="{E5ECC430-9B88-014E-8C03-E687E8010B62}" srcOrd="0" destOrd="0" presId="urn:microsoft.com/office/officeart/2005/8/layout/radial1"/>
    <dgm:cxn modelId="{1EBB1079-D079-1D46-A4C5-09CDA1DB0AE7}" srcId="{2068B46D-4FCC-644E-BA67-6792AA067D27}" destId="{FDECD2FA-165B-9A45-8EF6-02BFC9659CFA}" srcOrd="1" destOrd="0" parTransId="{B6AB1BFF-9A12-F44C-9328-562C21927C34}" sibTransId="{F451EE36-BA61-C240-8D66-53BAAA8E4874}"/>
    <dgm:cxn modelId="{31FA748C-10D6-4F4D-BC06-62C97A712BF0}" type="presOf" srcId="{B6AB1BFF-9A12-F44C-9328-562C21927C34}" destId="{C0AC788B-08C0-5949-B246-501B86B3599B}" srcOrd="0" destOrd="0" presId="urn:microsoft.com/office/officeart/2005/8/layout/radial1"/>
    <dgm:cxn modelId="{9F500491-146E-DF4F-911A-47831610A4F6}" type="presOf" srcId="{06D77EB8-64A4-B946-BA08-4D8C063B139F}" destId="{20A0CAC6-D14F-1249-9583-8433C5CC6EC6}" srcOrd="0" destOrd="0" presId="urn:microsoft.com/office/officeart/2005/8/layout/radial1"/>
    <dgm:cxn modelId="{6B58D793-DFF9-884E-92A7-81E282D1A3D3}" type="presOf" srcId="{781E9A7D-94F9-2641-9B3D-A368142287B6}" destId="{161D83E9-270E-2148-8B20-F1F30108DC24}" srcOrd="0" destOrd="0" presId="urn:microsoft.com/office/officeart/2005/8/layout/radial1"/>
    <dgm:cxn modelId="{15C153AB-826C-F74F-94BD-8C18110592B0}" type="presOf" srcId="{E032E553-FA38-F54A-B598-1A563E0D9279}" destId="{7AEF4D7E-BE58-FF4B-ABBA-DC8D5D362683}" srcOrd="0" destOrd="0" presId="urn:microsoft.com/office/officeart/2005/8/layout/radial1"/>
    <dgm:cxn modelId="{C96C42BB-A882-9340-850A-05410EDF31FD}" type="presOf" srcId="{2708EBCF-F7CC-4845-BF8F-7C7833EA37CC}" destId="{746B64A0-00E0-5F46-8D32-5AE76CF2D006}" srcOrd="0" destOrd="0" presId="urn:microsoft.com/office/officeart/2005/8/layout/radial1"/>
    <dgm:cxn modelId="{E9270FBD-FBC4-F144-A0CE-C05870A00F73}" type="presOf" srcId="{781E9A7D-94F9-2641-9B3D-A368142287B6}" destId="{5EE43C13-5485-CB4E-AFE3-FA5D735B7FC8}" srcOrd="1" destOrd="0" presId="urn:microsoft.com/office/officeart/2005/8/layout/radial1"/>
    <dgm:cxn modelId="{2D09D7BD-6185-E14C-B3EF-DE191637F006}" srcId="{2068B46D-4FCC-644E-BA67-6792AA067D27}" destId="{35A65524-17BD-A84D-A786-783D503908C2}" srcOrd="2" destOrd="0" parTransId="{222555D3-E90B-8A4B-B9F7-61422B163170}" sibTransId="{64E20C74-DFD8-AA43-A9A2-8EAB628B659E}"/>
    <dgm:cxn modelId="{4E2B1FBE-5017-814F-9F7B-1F265E66381E}" type="presOf" srcId="{222555D3-E90B-8A4B-B9F7-61422B163170}" destId="{20B125B8-889A-2B42-A0B9-DBABA02305E4}" srcOrd="1" destOrd="0" presId="urn:microsoft.com/office/officeart/2005/8/layout/radial1"/>
    <dgm:cxn modelId="{6F8783C3-9366-F14C-9E26-4DFF13DAC2C1}" type="presOf" srcId="{69673992-2D6E-1042-ACE2-3700B83BB743}" destId="{96B4F78E-F695-D44A-A674-ADDBAB6AC9F5}" srcOrd="0" destOrd="0" presId="urn:microsoft.com/office/officeart/2005/8/layout/radial1"/>
    <dgm:cxn modelId="{6372C3D3-BF66-A246-B5BD-B4D0ABC4716E}" type="presOf" srcId="{B6AB1BFF-9A12-F44C-9328-562C21927C34}" destId="{18FA5156-8CDA-E442-BFB6-3DC32A74C38F}" srcOrd="1" destOrd="0" presId="urn:microsoft.com/office/officeart/2005/8/layout/radial1"/>
    <dgm:cxn modelId="{9D0BE3D8-5316-0449-8400-70E772D7D2FF}" type="presOf" srcId="{9B185E86-D78C-4E40-BC58-9BB02AE5BB22}" destId="{E0315173-E7E7-7245-AA0C-FCB3560FC1E7}" srcOrd="1" destOrd="0" presId="urn:microsoft.com/office/officeart/2005/8/layout/radial1"/>
    <dgm:cxn modelId="{B1F8F7EA-C3A1-DE4E-929E-D35784120375}" type="presOf" srcId="{2068B46D-4FCC-644E-BA67-6792AA067D27}" destId="{B71B1EA5-38ED-BF43-94F6-64C9CD258ADF}" srcOrd="0" destOrd="0" presId="urn:microsoft.com/office/officeart/2005/8/layout/radial1"/>
    <dgm:cxn modelId="{855F07EF-A048-0540-B5B6-A063B1CE0D98}" srcId="{2068B46D-4FCC-644E-BA67-6792AA067D27}" destId="{2708EBCF-F7CC-4845-BF8F-7C7833EA37CC}" srcOrd="0" destOrd="0" parTransId="{E5DBDB7A-45B8-7849-814A-3382AC4E86FA}" sibTransId="{5DC0898C-264E-764E-A37D-6FBE3BD814AB}"/>
    <dgm:cxn modelId="{0014BFAB-5ED5-B749-B5E0-DDE287D7EBA8}" type="presParOf" srcId="{96B4F78E-F695-D44A-A674-ADDBAB6AC9F5}" destId="{B71B1EA5-38ED-BF43-94F6-64C9CD258ADF}" srcOrd="0" destOrd="0" presId="urn:microsoft.com/office/officeart/2005/8/layout/radial1"/>
    <dgm:cxn modelId="{AC83A0A8-BF83-F840-81A5-288EDE0CCF94}" type="presParOf" srcId="{96B4F78E-F695-D44A-A674-ADDBAB6AC9F5}" destId="{836E0140-FF4B-F847-B81B-9913740C5F20}" srcOrd="1" destOrd="0" presId="urn:microsoft.com/office/officeart/2005/8/layout/radial1"/>
    <dgm:cxn modelId="{224A49BD-BBA1-CF41-A1F8-579DDCC5E916}" type="presParOf" srcId="{836E0140-FF4B-F847-B81B-9913740C5F20}" destId="{F0A42D7B-2127-BC43-9C0F-6AA48E1AE5D0}" srcOrd="0" destOrd="0" presId="urn:microsoft.com/office/officeart/2005/8/layout/radial1"/>
    <dgm:cxn modelId="{3A183FFA-860D-7F47-9C15-398DDB909AEF}" type="presParOf" srcId="{96B4F78E-F695-D44A-A674-ADDBAB6AC9F5}" destId="{746B64A0-00E0-5F46-8D32-5AE76CF2D006}" srcOrd="2" destOrd="0" presId="urn:microsoft.com/office/officeart/2005/8/layout/radial1"/>
    <dgm:cxn modelId="{13404153-1FE2-E34F-8E95-69931816654B}" type="presParOf" srcId="{96B4F78E-F695-D44A-A674-ADDBAB6AC9F5}" destId="{C0AC788B-08C0-5949-B246-501B86B3599B}" srcOrd="3" destOrd="0" presId="urn:microsoft.com/office/officeart/2005/8/layout/radial1"/>
    <dgm:cxn modelId="{88BB7E91-5271-C54E-B624-B8D6ACE3DBA2}" type="presParOf" srcId="{C0AC788B-08C0-5949-B246-501B86B3599B}" destId="{18FA5156-8CDA-E442-BFB6-3DC32A74C38F}" srcOrd="0" destOrd="0" presId="urn:microsoft.com/office/officeart/2005/8/layout/radial1"/>
    <dgm:cxn modelId="{FD35AFB9-F425-0F45-8A67-E06F157AAA6B}" type="presParOf" srcId="{96B4F78E-F695-D44A-A674-ADDBAB6AC9F5}" destId="{BEF39925-4759-464E-B291-8122AA68AFD2}" srcOrd="4" destOrd="0" presId="urn:microsoft.com/office/officeart/2005/8/layout/radial1"/>
    <dgm:cxn modelId="{8BCF646F-2562-1542-9BB2-3C9A4C6EA1E5}" type="presParOf" srcId="{96B4F78E-F695-D44A-A674-ADDBAB6AC9F5}" destId="{82A2DE57-C198-8646-82F3-E789DDD3CB31}" srcOrd="5" destOrd="0" presId="urn:microsoft.com/office/officeart/2005/8/layout/radial1"/>
    <dgm:cxn modelId="{7FEB2F8F-CF4B-B847-9097-3FE7A445D3E9}" type="presParOf" srcId="{82A2DE57-C198-8646-82F3-E789DDD3CB31}" destId="{20B125B8-889A-2B42-A0B9-DBABA02305E4}" srcOrd="0" destOrd="0" presId="urn:microsoft.com/office/officeart/2005/8/layout/radial1"/>
    <dgm:cxn modelId="{BF8D2534-7837-6D49-A058-B6A443173C58}" type="presParOf" srcId="{96B4F78E-F695-D44A-A674-ADDBAB6AC9F5}" destId="{D181601C-6757-A741-98BA-05D362C8FB27}" srcOrd="6" destOrd="0" presId="urn:microsoft.com/office/officeart/2005/8/layout/radial1"/>
    <dgm:cxn modelId="{B2211D16-20EF-F845-84CC-2A456D8FD492}" type="presParOf" srcId="{96B4F78E-F695-D44A-A674-ADDBAB6AC9F5}" destId="{85A1D979-DF5E-7549-A479-B3384F8A39BE}" srcOrd="7" destOrd="0" presId="urn:microsoft.com/office/officeart/2005/8/layout/radial1"/>
    <dgm:cxn modelId="{56EFEA86-83A1-3942-B88E-E2548AF61497}" type="presParOf" srcId="{85A1D979-DF5E-7549-A479-B3384F8A39BE}" destId="{E0315173-E7E7-7245-AA0C-FCB3560FC1E7}" srcOrd="0" destOrd="0" presId="urn:microsoft.com/office/officeart/2005/8/layout/radial1"/>
    <dgm:cxn modelId="{567A79D6-F47E-234E-AC72-1E608F67B49B}" type="presParOf" srcId="{96B4F78E-F695-D44A-A674-ADDBAB6AC9F5}" destId="{7AEF4D7E-BE58-FF4B-ABBA-DC8D5D362683}" srcOrd="8" destOrd="0" presId="urn:microsoft.com/office/officeart/2005/8/layout/radial1"/>
    <dgm:cxn modelId="{0A8C8CF1-DE80-5E4C-AD6A-FF01C5A293D7}" type="presParOf" srcId="{96B4F78E-F695-D44A-A674-ADDBAB6AC9F5}" destId="{161D83E9-270E-2148-8B20-F1F30108DC24}" srcOrd="9" destOrd="0" presId="urn:microsoft.com/office/officeart/2005/8/layout/radial1"/>
    <dgm:cxn modelId="{FBD72677-A7B3-2844-9671-61F75ED68D4A}" type="presParOf" srcId="{161D83E9-270E-2148-8B20-F1F30108DC24}" destId="{5EE43C13-5485-CB4E-AFE3-FA5D735B7FC8}" srcOrd="0" destOrd="0" presId="urn:microsoft.com/office/officeart/2005/8/layout/radial1"/>
    <dgm:cxn modelId="{B9C724A2-A7E9-A34F-B824-19C93FBF54F5}" type="presParOf" srcId="{96B4F78E-F695-D44A-A674-ADDBAB6AC9F5}" destId="{20A0CAC6-D14F-1249-9583-8433C5CC6EC6}" srcOrd="10" destOrd="0" presId="urn:microsoft.com/office/officeart/2005/8/layout/radial1"/>
    <dgm:cxn modelId="{13ABE094-6109-794B-9F2A-D6407585DB9E}" type="presParOf" srcId="{96B4F78E-F695-D44A-A674-ADDBAB6AC9F5}" destId="{E5ECC430-9B88-014E-8C03-E687E8010B62}" srcOrd="11" destOrd="0" presId="urn:microsoft.com/office/officeart/2005/8/layout/radial1"/>
    <dgm:cxn modelId="{597967A8-169A-154E-B609-E5B363963ADE}" type="presParOf" srcId="{E5ECC430-9B88-014E-8C03-E687E8010B62}" destId="{D9C9256E-1AD7-6740-8E61-20751CB57AE2}" srcOrd="0" destOrd="0" presId="urn:microsoft.com/office/officeart/2005/8/layout/radial1"/>
    <dgm:cxn modelId="{385C1745-DE94-BC42-B9D5-5285C4DCF59C}" type="presParOf" srcId="{96B4F78E-F695-D44A-A674-ADDBAB6AC9F5}" destId="{3A9FCFA8-9C46-5D41-A162-86A281723A8F}"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47E75-8EE6-49E4-8015-516000BCB2FC}">
      <dsp:nvSpPr>
        <dsp:cNvPr id="0" name=""/>
        <dsp:cNvSpPr/>
      </dsp:nvSpPr>
      <dsp:spPr>
        <a:xfrm rot="5400000">
          <a:off x="507673" y="1842769"/>
          <a:ext cx="1519334" cy="252813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7E9513-6E93-43E9-A7AC-B9E2442FEBDC}">
      <dsp:nvSpPr>
        <dsp:cNvPr id="0" name=""/>
        <dsp:cNvSpPr/>
      </dsp:nvSpPr>
      <dsp:spPr>
        <a:xfrm>
          <a:off x="267022" y="2515560"/>
          <a:ext cx="2282418" cy="1711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AR" sz="2400" b="1" kern="1200" dirty="0"/>
            <a:t>Autenticación</a:t>
          </a:r>
          <a:r>
            <a:rPr lang="es-AR" sz="2400" kern="1200" dirty="0"/>
            <a:t>:</a:t>
          </a:r>
        </a:p>
        <a:p>
          <a:pPr marL="0" lvl="0" indent="0" algn="l" defTabSz="1066800">
            <a:lnSpc>
              <a:spcPct val="90000"/>
            </a:lnSpc>
            <a:spcBef>
              <a:spcPct val="0"/>
            </a:spcBef>
            <a:spcAft>
              <a:spcPct val="35000"/>
            </a:spcAft>
            <a:buNone/>
          </a:pPr>
          <a:r>
            <a:rPr lang="es-AR" sz="2400" kern="1200" dirty="0"/>
            <a:t>-transaccional</a:t>
          </a:r>
        </a:p>
        <a:p>
          <a:pPr marL="0" lvl="0" indent="0" algn="l" defTabSz="1066800">
            <a:lnSpc>
              <a:spcPct val="90000"/>
            </a:lnSpc>
            <a:spcBef>
              <a:spcPct val="0"/>
            </a:spcBef>
            <a:spcAft>
              <a:spcPct val="35000"/>
            </a:spcAft>
            <a:buNone/>
          </a:pPr>
          <a:r>
            <a:rPr lang="es-AR" sz="2400" kern="1200" dirty="0"/>
            <a:t>-IT (</a:t>
          </a:r>
          <a:r>
            <a:rPr lang="es-AR" sz="2400" kern="1200" dirty="0" err="1"/>
            <a:t>herram</a:t>
          </a:r>
          <a:r>
            <a:rPr lang="es-AR" sz="2400" kern="1200" dirty="0"/>
            <a:t>)</a:t>
          </a:r>
        </a:p>
      </dsp:txBody>
      <dsp:txXfrm>
        <a:off x="267022" y="2515560"/>
        <a:ext cx="2282418" cy="1711676"/>
      </dsp:txXfrm>
    </dsp:sp>
    <dsp:sp modelId="{AB0C64A9-11CD-4D9D-A699-219014D97DB1}">
      <dsp:nvSpPr>
        <dsp:cNvPr id="0" name=""/>
        <dsp:cNvSpPr/>
      </dsp:nvSpPr>
      <dsp:spPr>
        <a:xfrm>
          <a:off x="2105832" y="1656645"/>
          <a:ext cx="430644" cy="430644"/>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D0109F-3366-4153-85DF-FE38099287C1}">
      <dsp:nvSpPr>
        <dsp:cNvPr id="0" name=""/>
        <dsp:cNvSpPr/>
      </dsp:nvSpPr>
      <dsp:spPr>
        <a:xfrm rot="5400000">
          <a:off x="3327869" y="1151360"/>
          <a:ext cx="1519334" cy="252813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EA5BE7-BC20-4EB5-A302-3907D9461B66}">
      <dsp:nvSpPr>
        <dsp:cNvPr id="0" name=""/>
        <dsp:cNvSpPr/>
      </dsp:nvSpPr>
      <dsp:spPr>
        <a:xfrm>
          <a:off x="3093586" y="1900247"/>
          <a:ext cx="2836132" cy="2000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AR" sz="2400" b="1" kern="1200" dirty="0"/>
            <a:t>Prevención</a:t>
          </a:r>
          <a:r>
            <a:rPr lang="es-AR" sz="2400" kern="1200" dirty="0"/>
            <a:t>:</a:t>
          </a:r>
        </a:p>
        <a:p>
          <a:pPr marL="0" lvl="0" indent="0" algn="l" defTabSz="1066800">
            <a:lnSpc>
              <a:spcPct val="90000"/>
            </a:lnSpc>
            <a:spcBef>
              <a:spcPct val="0"/>
            </a:spcBef>
            <a:spcAft>
              <a:spcPts val="0"/>
            </a:spcAft>
            <a:buNone/>
          </a:pPr>
          <a:r>
            <a:rPr lang="es-AR" sz="2400" kern="1200" dirty="0"/>
            <a:t>-control de  riesgos cibernéticos</a:t>
          </a:r>
        </a:p>
        <a:p>
          <a:pPr marL="0" lvl="0" indent="0" algn="l" defTabSz="1066800">
            <a:lnSpc>
              <a:spcPct val="90000"/>
            </a:lnSpc>
            <a:spcBef>
              <a:spcPct val="0"/>
            </a:spcBef>
            <a:spcAft>
              <a:spcPct val="35000"/>
            </a:spcAft>
            <a:buNone/>
          </a:pPr>
          <a:r>
            <a:rPr lang="es-AR" sz="2400" kern="1200" dirty="0"/>
            <a:t>-gerencia</a:t>
          </a:r>
        </a:p>
      </dsp:txBody>
      <dsp:txXfrm>
        <a:off x="3093586" y="1900247"/>
        <a:ext cx="2836132" cy="2000673"/>
      </dsp:txXfrm>
    </dsp:sp>
    <dsp:sp modelId="{7149CBBE-9311-4FFA-A891-88F8DAADC632}">
      <dsp:nvSpPr>
        <dsp:cNvPr id="0" name=""/>
        <dsp:cNvSpPr/>
      </dsp:nvSpPr>
      <dsp:spPr>
        <a:xfrm>
          <a:off x="4926027" y="965236"/>
          <a:ext cx="430644" cy="430644"/>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23B950-0530-4A2D-BF15-F9E8778DD764}">
      <dsp:nvSpPr>
        <dsp:cNvPr id="0" name=""/>
        <dsp:cNvSpPr/>
      </dsp:nvSpPr>
      <dsp:spPr>
        <a:xfrm rot="5400000">
          <a:off x="6095925" y="459951"/>
          <a:ext cx="1519334" cy="252813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A41DA8-6A54-4B4E-8A67-8C492B1F40FC}">
      <dsp:nvSpPr>
        <dsp:cNvPr id="0" name=""/>
        <dsp:cNvSpPr/>
      </dsp:nvSpPr>
      <dsp:spPr>
        <a:xfrm>
          <a:off x="5842310" y="1215320"/>
          <a:ext cx="2282418" cy="2000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AR" sz="2400" b="1" kern="1200" dirty="0"/>
            <a:t>Bienestar:</a:t>
          </a:r>
        </a:p>
        <a:p>
          <a:pPr marL="0" lvl="0" indent="0" algn="l" defTabSz="1066800">
            <a:lnSpc>
              <a:spcPct val="90000"/>
            </a:lnSpc>
            <a:spcBef>
              <a:spcPct val="0"/>
            </a:spcBef>
            <a:spcAft>
              <a:spcPct val="35000"/>
            </a:spcAft>
            <a:buNone/>
          </a:pPr>
          <a:r>
            <a:rPr lang="es-AR" sz="2400" kern="1200" dirty="0"/>
            <a:t>-sustentabilidad</a:t>
          </a:r>
        </a:p>
        <a:p>
          <a:pPr marL="0" lvl="0" indent="0" algn="l" defTabSz="1066800">
            <a:lnSpc>
              <a:spcPct val="90000"/>
            </a:lnSpc>
            <a:spcBef>
              <a:spcPct val="0"/>
            </a:spcBef>
            <a:spcAft>
              <a:spcPct val="35000"/>
            </a:spcAft>
            <a:buNone/>
          </a:pPr>
          <a:r>
            <a:rPr lang="es-AR" sz="2400" kern="1200" dirty="0"/>
            <a:t>-gobierno</a:t>
          </a:r>
        </a:p>
      </dsp:txBody>
      <dsp:txXfrm>
        <a:off x="5842310" y="1215320"/>
        <a:ext cx="2282418" cy="20006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B1EA5-38ED-BF43-94F6-64C9CD258ADF}">
      <dsp:nvSpPr>
        <dsp:cNvPr id="0" name=""/>
        <dsp:cNvSpPr/>
      </dsp:nvSpPr>
      <dsp:spPr>
        <a:xfrm>
          <a:off x="5059219" y="2614944"/>
          <a:ext cx="1806389" cy="1058426"/>
        </a:xfrm>
        <a:prstGeom prst="ellips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Ecosistemas</a:t>
          </a:r>
        </a:p>
        <a:p>
          <a:pPr marL="0" lvl="0" indent="0" algn="ctr" defTabSz="622300">
            <a:lnSpc>
              <a:spcPct val="90000"/>
            </a:lnSpc>
            <a:spcBef>
              <a:spcPct val="0"/>
            </a:spcBef>
            <a:spcAft>
              <a:spcPct val="35000"/>
            </a:spcAft>
            <a:buNone/>
          </a:pPr>
          <a:r>
            <a:rPr lang="es-ES" sz="1400" kern="1200" dirty="0"/>
            <a:t>Organizacionales</a:t>
          </a:r>
        </a:p>
        <a:p>
          <a:pPr marL="0" lvl="0" indent="0" algn="ctr" defTabSz="622300">
            <a:lnSpc>
              <a:spcPct val="90000"/>
            </a:lnSpc>
            <a:spcBef>
              <a:spcPct val="0"/>
            </a:spcBef>
            <a:spcAft>
              <a:spcPct val="35000"/>
            </a:spcAft>
            <a:buNone/>
          </a:pPr>
          <a:r>
            <a:rPr lang="es-ES" sz="1400" kern="1200" dirty="0"/>
            <a:t>Digitales</a:t>
          </a:r>
        </a:p>
      </dsp:txBody>
      <dsp:txXfrm>
        <a:off x="5323759" y="2769947"/>
        <a:ext cx="1277309" cy="748420"/>
      </dsp:txXfrm>
    </dsp:sp>
    <dsp:sp modelId="{836E0140-FF4B-F847-B81B-9913740C5F20}">
      <dsp:nvSpPr>
        <dsp:cNvPr id="0" name=""/>
        <dsp:cNvSpPr/>
      </dsp:nvSpPr>
      <dsp:spPr>
        <a:xfrm rot="16200000">
          <a:off x="5264038" y="1903422"/>
          <a:ext cx="1396751" cy="26291"/>
        </a:xfrm>
        <a:custGeom>
          <a:avLst/>
          <a:gdLst/>
          <a:ahLst/>
          <a:cxnLst/>
          <a:rect l="0" t="0" r="0" b="0"/>
          <a:pathLst>
            <a:path>
              <a:moveTo>
                <a:pt x="0" y="13145"/>
              </a:moveTo>
              <a:lnTo>
                <a:pt x="1396751" y="13145"/>
              </a:lnTo>
            </a:path>
          </a:pathLst>
        </a:custGeom>
        <a:noFill/>
        <a:ln w="19050" cap="flat" cmpd="sng" algn="ctr">
          <a:solidFill>
            <a:schemeClr val="tx2"/>
          </a:solidFill>
          <a:prstDash val="solid"/>
          <a:miter lim="800000"/>
          <a:headEnd type="none"/>
          <a:tailEnd type="non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927495" y="1881650"/>
        <a:ext cx="69837" cy="69837"/>
      </dsp:txXfrm>
    </dsp:sp>
    <dsp:sp modelId="{746B64A0-00E0-5F46-8D32-5AE76CF2D006}">
      <dsp:nvSpPr>
        <dsp:cNvPr id="0" name=""/>
        <dsp:cNvSpPr/>
      </dsp:nvSpPr>
      <dsp:spPr>
        <a:xfrm>
          <a:off x="4786154" y="131769"/>
          <a:ext cx="2352518" cy="1086423"/>
        </a:xfrm>
        <a:prstGeom prst="ellipse">
          <a:avLst/>
        </a:prstGeom>
        <a:solidFill>
          <a:schemeClr val="accent1">
            <a:lumMod val="20000"/>
            <a:lumOff val="80000"/>
          </a:schemeClr>
        </a:solidFill>
        <a:ln>
          <a:solidFill>
            <a:schemeClr val="accent2">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Instituciones</a:t>
          </a:r>
        </a:p>
      </dsp:txBody>
      <dsp:txXfrm>
        <a:off x="5130672" y="290872"/>
        <a:ext cx="1663482" cy="768217"/>
      </dsp:txXfrm>
    </dsp:sp>
    <dsp:sp modelId="{C0AC788B-08C0-5949-B246-501B86B3599B}">
      <dsp:nvSpPr>
        <dsp:cNvPr id="0" name=""/>
        <dsp:cNvSpPr/>
      </dsp:nvSpPr>
      <dsp:spPr>
        <a:xfrm rot="19774404">
          <a:off x="6553446" y="2584015"/>
          <a:ext cx="680620" cy="26291"/>
        </a:xfrm>
        <a:custGeom>
          <a:avLst/>
          <a:gdLst/>
          <a:ahLst/>
          <a:cxnLst/>
          <a:rect l="0" t="0" r="0" b="0"/>
          <a:pathLst>
            <a:path>
              <a:moveTo>
                <a:pt x="0" y="13145"/>
              </a:moveTo>
              <a:lnTo>
                <a:pt x="680620" y="13145"/>
              </a:lnTo>
            </a:path>
          </a:pathLst>
        </a:custGeom>
        <a:noFill/>
        <a:ln w="19050" cap="flat" cmpd="sng" algn="ctr">
          <a:solidFill>
            <a:schemeClr val="tx2"/>
          </a:solidFill>
          <a:prstDash val="solid"/>
          <a:miter lim="800000"/>
          <a:headEnd type="none"/>
          <a:tailEnd type="non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6876741" y="2580145"/>
        <a:ext cx="34031" cy="34031"/>
      </dsp:txXfrm>
    </dsp:sp>
    <dsp:sp modelId="{BEF39925-4759-464E-B291-8122AA68AFD2}">
      <dsp:nvSpPr>
        <dsp:cNvPr id="0" name=""/>
        <dsp:cNvSpPr/>
      </dsp:nvSpPr>
      <dsp:spPr>
        <a:xfrm>
          <a:off x="6737995" y="1454589"/>
          <a:ext cx="2352518" cy="1086423"/>
        </a:xfrm>
        <a:prstGeom prst="ellipse">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Comunidades</a:t>
          </a:r>
        </a:p>
      </dsp:txBody>
      <dsp:txXfrm>
        <a:off x="7082513" y="1613692"/>
        <a:ext cx="1663482" cy="768217"/>
      </dsp:txXfrm>
    </dsp:sp>
    <dsp:sp modelId="{82A2DE57-C198-8646-82F3-E789DDD3CB31}">
      <dsp:nvSpPr>
        <dsp:cNvPr id="0" name=""/>
        <dsp:cNvSpPr/>
      </dsp:nvSpPr>
      <dsp:spPr>
        <a:xfrm rot="1800000">
          <a:off x="6561384" y="3668081"/>
          <a:ext cx="662523" cy="26291"/>
        </a:xfrm>
        <a:custGeom>
          <a:avLst/>
          <a:gdLst/>
          <a:ahLst/>
          <a:cxnLst/>
          <a:rect l="0" t="0" r="0" b="0"/>
          <a:pathLst>
            <a:path>
              <a:moveTo>
                <a:pt x="0" y="13145"/>
              </a:moveTo>
              <a:lnTo>
                <a:pt x="662523" y="13145"/>
              </a:lnTo>
            </a:path>
          </a:pathLst>
        </a:custGeom>
        <a:noFill/>
        <a:ln w="19050" cap="flat" cmpd="sng" algn="ctr">
          <a:solidFill>
            <a:schemeClr val="tx2"/>
          </a:solidFill>
          <a:prstDash val="solid"/>
          <a:miter lim="800000"/>
          <a:headEnd type="none"/>
          <a:tailEnd type="non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6876082" y="3664664"/>
        <a:ext cx="33126" cy="33126"/>
      </dsp:txXfrm>
    </dsp:sp>
    <dsp:sp modelId="{D181601C-6757-A741-98BA-05D362C8FB27}">
      <dsp:nvSpPr>
        <dsp:cNvPr id="0" name=""/>
        <dsp:cNvSpPr/>
      </dsp:nvSpPr>
      <dsp:spPr>
        <a:xfrm>
          <a:off x="6738005" y="3727847"/>
          <a:ext cx="2352518" cy="1086423"/>
        </a:xfrm>
        <a:prstGeom prst="ellipse">
          <a:avLst/>
        </a:prstGeom>
        <a:solidFill>
          <a:schemeClr val="accent1">
            <a:lumMod val="20000"/>
            <a:lumOff val="80000"/>
          </a:schemeClr>
        </a:solidFill>
        <a:ln>
          <a:solidFill>
            <a:schemeClr val="accent2">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Sujetos</a:t>
          </a:r>
        </a:p>
      </dsp:txBody>
      <dsp:txXfrm>
        <a:off x="7082523" y="3886950"/>
        <a:ext cx="1663482" cy="768217"/>
      </dsp:txXfrm>
    </dsp:sp>
    <dsp:sp modelId="{85A1D979-DF5E-7549-A479-B3384F8A39BE}">
      <dsp:nvSpPr>
        <dsp:cNvPr id="0" name=""/>
        <dsp:cNvSpPr/>
      </dsp:nvSpPr>
      <dsp:spPr>
        <a:xfrm rot="5400000">
          <a:off x="5242571" y="4380068"/>
          <a:ext cx="1439686" cy="26291"/>
        </a:xfrm>
        <a:custGeom>
          <a:avLst/>
          <a:gdLst/>
          <a:ahLst/>
          <a:cxnLst/>
          <a:rect l="0" t="0" r="0" b="0"/>
          <a:pathLst>
            <a:path>
              <a:moveTo>
                <a:pt x="0" y="13145"/>
              </a:moveTo>
              <a:lnTo>
                <a:pt x="1439686" y="13145"/>
              </a:lnTo>
            </a:path>
          </a:pathLst>
        </a:custGeom>
        <a:noFill/>
        <a:ln w="19050" cap="flat" cmpd="sng" algn="ctr">
          <a:solidFill>
            <a:schemeClr val="tx2"/>
          </a:solidFill>
          <a:prstDash val="solid"/>
          <a:miter lim="800000"/>
          <a:headEnd type="none"/>
          <a:tailEnd type="non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926422" y="4357222"/>
        <a:ext cx="71984" cy="71984"/>
      </dsp:txXfrm>
    </dsp:sp>
    <dsp:sp modelId="{7AEF4D7E-BE58-FF4B-ABBA-DC8D5D362683}">
      <dsp:nvSpPr>
        <dsp:cNvPr id="0" name=""/>
        <dsp:cNvSpPr/>
      </dsp:nvSpPr>
      <dsp:spPr>
        <a:xfrm>
          <a:off x="4786154" y="5113057"/>
          <a:ext cx="2352518" cy="1086423"/>
        </a:xfrm>
        <a:prstGeom prst="ellipse">
          <a:avLst/>
        </a:prstGeom>
        <a:solidFill>
          <a:schemeClr val="accent1">
            <a:lumMod val="20000"/>
            <a:lumOff val="80000"/>
          </a:schemeClr>
        </a:solidFill>
        <a:ln>
          <a:solidFill>
            <a:schemeClr val="accent2">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Situación</a:t>
          </a:r>
        </a:p>
      </dsp:txBody>
      <dsp:txXfrm>
        <a:off x="5130672" y="5272160"/>
        <a:ext cx="1663482" cy="768217"/>
      </dsp:txXfrm>
    </dsp:sp>
    <dsp:sp modelId="{161D83E9-270E-2148-8B20-F1F30108DC24}">
      <dsp:nvSpPr>
        <dsp:cNvPr id="0" name=""/>
        <dsp:cNvSpPr/>
      </dsp:nvSpPr>
      <dsp:spPr>
        <a:xfrm rot="9000000">
          <a:off x="4700921" y="3668081"/>
          <a:ext cx="662523" cy="26291"/>
        </a:xfrm>
        <a:custGeom>
          <a:avLst/>
          <a:gdLst/>
          <a:ahLst/>
          <a:cxnLst/>
          <a:rect l="0" t="0" r="0" b="0"/>
          <a:pathLst>
            <a:path>
              <a:moveTo>
                <a:pt x="0" y="13145"/>
              </a:moveTo>
              <a:lnTo>
                <a:pt x="662523" y="13145"/>
              </a:lnTo>
            </a:path>
          </a:pathLst>
        </a:custGeom>
        <a:noFill/>
        <a:ln w="19050" cap="flat" cmpd="sng" algn="ctr">
          <a:solidFill>
            <a:schemeClr val="tx2"/>
          </a:solidFill>
          <a:prstDash val="solid"/>
          <a:miter lim="800000"/>
          <a:headEnd type="none"/>
          <a:tailEnd type="non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rot="10800000">
        <a:off x="5015619" y="3664664"/>
        <a:ext cx="33126" cy="33126"/>
      </dsp:txXfrm>
    </dsp:sp>
    <dsp:sp modelId="{20A0CAC6-D14F-1249-9583-8433C5CC6EC6}">
      <dsp:nvSpPr>
        <dsp:cNvPr id="0" name=""/>
        <dsp:cNvSpPr/>
      </dsp:nvSpPr>
      <dsp:spPr>
        <a:xfrm>
          <a:off x="2834303" y="3727847"/>
          <a:ext cx="2352518" cy="1086423"/>
        </a:xfrm>
        <a:prstGeom prst="ellipse">
          <a:avLst/>
        </a:prstGeom>
        <a:solidFill>
          <a:schemeClr val="accent1">
            <a:lumMod val="20000"/>
            <a:lumOff val="80000"/>
          </a:schemeClr>
        </a:solidFill>
        <a:ln>
          <a:solidFill>
            <a:schemeClr val="accent2">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Grupos</a:t>
          </a:r>
        </a:p>
      </dsp:txBody>
      <dsp:txXfrm>
        <a:off x="3178821" y="3886950"/>
        <a:ext cx="1663482" cy="768217"/>
      </dsp:txXfrm>
    </dsp:sp>
    <dsp:sp modelId="{E5ECC430-9B88-014E-8C03-E687E8010B62}">
      <dsp:nvSpPr>
        <dsp:cNvPr id="0" name=""/>
        <dsp:cNvSpPr/>
      </dsp:nvSpPr>
      <dsp:spPr>
        <a:xfrm rot="12600000">
          <a:off x="4718597" y="2598678"/>
          <a:ext cx="643577" cy="26291"/>
        </a:xfrm>
        <a:custGeom>
          <a:avLst/>
          <a:gdLst/>
          <a:ahLst/>
          <a:cxnLst/>
          <a:rect l="0" t="0" r="0" b="0"/>
          <a:pathLst>
            <a:path>
              <a:moveTo>
                <a:pt x="0" y="13145"/>
              </a:moveTo>
              <a:lnTo>
                <a:pt x="643577" y="13145"/>
              </a:lnTo>
            </a:path>
          </a:pathLst>
        </a:custGeom>
        <a:noFill/>
        <a:ln w="19050" cap="flat" cmpd="sng" algn="ctr">
          <a:solidFill>
            <a:schemeClr val="tx2"/>
          </a:solidFill>
          <a:prstDash val="solid"/>
          <a:miter lim="800000"/>
          <a:headEnd type="none"/>
          <a:tailEnd type="non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rot="10800000">
        <a:off x="5024296" y="2595735"/>
        <a:ext cx="32178" cy="32178"/>
      </dsp:txXfrm>
    </dsp:sp>
    <dsp:sp modelId="{3A9FCFA8-9C46-5D41-A162-86A281723A8F}">
      <dsp:nvSpPr>
        <dsp:cNvPr id="0" name=""/>
        <dsp:cNvSpPr/>
      </dsp:nvSpPr>
      <dsp:spPr>
        <a:xfrm>
          <a:off x="2763211" y="1474044"/>
          <a:ext cx="2494704" cy="1086423"/>
        </a:xfrm>
        <a:prstGeom prst="ellipse">
          <a:avLst/>
        </a:prstGeom>
        <a:solidFill>
          <a:schemeClr val="accent1">
            <a:lumMod val="20000"/>
            <a:lumOff val="80000"/>
          </a:schemeClr>
        </a:solidFill>
        <a:ln>
          <a:solidFill>
            <a:schemeClr val="accent2">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Organizaciones</a:t>
          </a:r>
        </a:p>
      </dsp:txBody>
      <dsp:txXfrm>
        <a:off x="3128552" y="1633147"/>
        <a:ext cx="1764022" cy="768217"/>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1180EC-BD8F-445D-A0A9-E376EDC3D9C6}" type="datetimeFigureOut">
              <a:rPr lang="es-AR" smtClean="0"/>
              <a:t>22/11/2022</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F97A1D-3726-45DA-8A6F-008FE4A41951}" type="slidenum">
              <a:rPr lang="es-AR" smtClean="0"/>
              <a:t>‹Nº›</a:t>
            </a:fld>
            <a:endParaRPr lang="es-AR"/>
          </a:p>
        </p:txBody>
      </p:sp>
    </p:spTree>
    <p:extLst>
      <p:ext uri="{BB962C8B-B14F-4D97-AF65-F5344CB8AC3E}">
        <p14:creationId xmlns:p14="http://schemas.microsoft.com/office/powerpoint/2010/main" val="2915902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06BAE3-75F3-6AD4-6364-2CB0D776B8F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9C029EC8-BEF8-0128-A590-3647366906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51DBBCC5-7FAD-F1B5-2EEF-C022CBFDD20E}"/>
              </a:ext>
            </a:extLst>
          </p:cNvPr>
          <p:cNvSpPr>
            <a:spLocks noGrp="1"/>
          </p:cNvSpPr>
          <p:nvPr>
            <p:ph type="dt" sz="half" idx="10"/>
          </p:nvPr>
        </p:nvSpPr>
        <p:spPr/>
        <p:txBody>
          <a:bodyPr/>
          <a:lstStyle/>
          <a:p>
            <a:fld id="{91AD9CFE-5559-4991-BE68-06A15AD3137D}" type="datetime1">
              <a:rPr lang="es-AR" smtClean="0"/>
              <a:t>22/11/2022</a:t>
            </a:fld>
            <a:endParaRPr lang="es-AR"/>
          </a:p>
        </p:txBody>
      </p:sp>
      <p:sp>
        <p:nvSpPr>
          <p:cNvPr id="5" name="Marcador de pie de página 4">
            <a:extLst>
              <a:ext uri="{FF2B5EF4-FFF2-40B4-BE49-F238E27FC236}">
                <a16:creationId xmlns:a16="http://schemas.microsoft.com/office/drawing/2014/main" id="{6BAAF28F-CD4A-C346-39ED-B47241B613F7}"/>
              </a:ext>
            </a:extLst>
          </p:cNvPr>
          <p:cNvSpPr>
            <a:spLocks noGrp="1"/>
          </p:cNvSpPr>
          <p:nvPr>
            <p:ph type="ftr" sz="quarter" idx="11"/>
          </p:nvPr>
        </p:nvSpPr>
        <p:spPr/>
        <p:txBody>
          <a:bodyPr/>
          <a:lstStyle/>
          <a:p>
            <a:r>
              <a:rPr lang="es-AR"/>
              <a:t>Leonardo Schvarstein - 221123 -  Taller AUGM</a:t>
            </a:r>
          </a:p>
        </p:txBody>
      </p:sp>
      <p:sp>
        <p:nvSpPr>
          <p:cNvPr id="6" name="Marcador de número de diapositiva 5">
            <a:extLst>
              <a:ext uri="{FF2B5EF4-FFF2-40B4-BE49-F238E27FC236}">
                <a16:creationId xmlns:a16="http://schemas.microsoft.com/office/drawing/2014/main" id="{50815747-5BF2-8654-7405-C4B4E25E81F3}"/>
              </a:ext>
            </a:extLst>
          </p:cNvPr>
          <p:cNvSpPr>
            <a:spLocks noGrp="1"/>
          </p:cNvSpPr>
          <p:nvPr>
            <p:ph type="sldNum" sz="quarter" idx="12"/>
          </p:nvPr>
        </p:nvSpPr>
        <p:spPr/>
        <p:txBody>
          <a:bodyPr/>
          <a:lstStyle/>
          <a:p>
            <a:fld id="{08B5D27E-C37D-4779-B73D-37617A552991}" type="slidenum">
              <a:rPr lang="es-AR" smtClean="0"/>
              <a:t>‹Nº›</a:t>
            </a:fld>
            <a:endParaRPr lang="es-AR"/>
          </a:p>
        </p:txBody>
      </p:sp>
    </p:spTree>
    <p:extLst>
      <p:ext uri="{BB962C8B-B14F-4D97-AF65-F5344CB8AC3E}">
        <p14:creationId xmlns:p14="http://schemas.microsoft.com/office/powerpoint/2010/main" val="1760095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9FB7DA-8AE5-0AAF-17FF-3F7FA0F1BF6C}"/>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9FE2497F-B466-34DE-789F-AB435E7CE18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62856FD6-FA9B-0D32-3F02-7845789AB706}"/>
              </a:ext>
            </a:extLst>
          </p:cNvPr>
          <p:cNvSpPr>
            <a:spLocks noGrp="1"/>
          </p:cNvSpPr>
          <p:nvPr>
            <p:ph type="dt" sz="half" idx="10"/>
          </p:nvPr>
        </p:nvSpPr>
        <p:spPr/>
        <p:txBody>
          <a:bodyPr/>
          <a:lstStyle/>
          <a:p>
            <a:fld id="{776E3679-8FC4-46A6-9626-904ACA0FF5D8}" type="datetime1">
              <a:rPr lang="es-AR" smtClean="0"/>
              <a:t>22/11/2022</a:t>
            </a:fld>
            <a:endParaRPr lang="es-AR"/>
          </a:p>
        </p:txBody>
      </p:sp>
      <p:sp>
        <p:nvSpPr>
          <p:cNvPr id="5" name="Marcador de pie de página 4">
            <a:extLst>
              <a:ext uri="{FF2B5EF4-FFF2-40B4-BE49-F238E27FC236}">
                <a16:creationId xmlns:a16="http://schemas.microsoft.com/office/drawing/2014/main" id="{D3E4A90B-C870-B3C0-D381-C1DCD32694BF}"/>
              </a:ext>
            </a:extLst>
          </p:cNvPr>
          <p:cNvSpPr>
            <a:spLocks noGrp="1"/>
          </p:cNvSpPr>
          <p:nvPr>
            <p:ph type="ftr" sz="quarter" idx="11"/>
          </p:nvPr>
        </p:nvSpPr>
        <p:spPr/>
        <p:txBody>
          <a:bodyPr/>
          <a:lstStyle/>
          <a:p>
            <a:r>
              <a:rPr lang="es-AR"/>
              <a:t>Leonardo Schvarstein - 221123 -  Taller AUGM</a:t>
            </a:r>
          </a:p>
        </p:txBody>
      </p:sp>
      <p:sp>
        <p:nvSpPr>
          <p:cNvPr id="6" name="Marcador de número de diapositiva 5">
            <a:extLst>
              <a:ext uri="{FF2B5EF4-FFF2-40B4-BE49-F238E27FC236}">
                <a16:creationId xmlns:a16="http://schemas.microsoft.com/office/drawing/2014/main" id="{FBE10880-B2EC-0846-9AE1-2C4CE2B5C37A}"/>
              </a:ext>
            </a:extLst>
          </p:cNvPr>
          <p:cNvSpPr>
            <a:spLocks noGrp="1"/>
          </p:cNvSpPr>
          <p:nvPr>
            <p:ph type="sldNum" sz="quarter" idx="12"/>
          </p:nvPr>
        </p:nvSpPr>
        <p:spPr/>
        <p:txBody>
          <a:bodyPr/>
          <a:lstStyle/>
          <a:p>
            <a:fld id="{08B5D27E-C37D-4779-B73D-37617A552991}" type="slidenum">
              <a:rPr lang="es-AR" smtClean="0"/>
              <a:t>‹Nº›</a:t>
            </a:fld>
            <a:endParaRPr lang="es-AR"/>
          </a:p>
        </p:txBody>
      </p:sp>
    </p:spTree>
    <p:extLst>
      <p:ext uri="{BB962C8B-B14F-4D97-AF65-F5344CB8AC3E}">
        <p14:creationId xmlns:p14="http://schemas.microsoft.com/office/powerpoint/2010/main" val="3917961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7971207-02AE-16C2-45F8-6B9D2B4F9C0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67F8AE7B-7D52-9D3D-F47C-E16438054ED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CE84D04F-67D2-03C1-0E1E-0A659977DA6E}"/>
              </a:ext>
            </a:extLst>
          </p:cNvPr>
          <p:cNvSpPr>
            <a:spLocks noGrp="1"/>
          </p:cNvSpPr>
          <p:nvPr>
            <p:ph type="dt" sz="half" idx="10"/>
          </p:nvPr>
        </p:nvSpPr>
        <p:spPr/>
        <p:txBody>
          <a:bodyPr/>
          <a:lstStyle/>
          <a:p>
            <a:fld id="{46EBA635-8605-4AB3-8349-2E92E4680479}" type="datetime1">
              <a:rPr lang="es-AR" smtClean="0"/>
              <a:t>22/11/2022</a:t>
            </a:fld>
            <a:endParaRPr lang="es-AR"/>
          </a:p>
        </p:txBody>
      </p:sp>
      <p:sp>
        <p:nvSpPr>
          <p:cNvPr id="5" name="Marcador de pie de página 4">
            <a:extLst>
              <a:ext uri="{FF2B5EF4-FFF2-40B4-BE49-F238E27FC236}">
                <a16:creationId xmlns:a16="http://schemas.microsoft.com/office/drawing/2014/main" id="{8B2E1A68-F96E-9682-CB14-F1A678C87A61}"/>
              </a:ext>
            </a:extLst>
          </p:cNvPr>
          <p:cNvSpPr>
            <a:spLocks noGrp="1"/>
          </p:cNvSpPr>
          <p:nvPr>
            <p:ph type="ftr" sz="quarter" idx="11"/>
          </p:nvPr>
        </p:nvSpPr>
        <p:spPr/>
        <p:txBody>
          <a:bodyPr/>
          <a:lstStyle/>
          <a:p>
            <a:r>
              <a:rPr lang="es-AR"/>
              <a:t>Leonardo Schvarstein - 221123 -  Taller AUGM</a:t>
            </a:r>
          </a:p>
        </p:txBody>
      </p:sp>
      <p:sp>
        <p:nvSpPr>
          <p:cNvPr id="6" name="Marcador de número de diapositiva 5">
            <a:extLst>
              <a:ext uri="{FF2B5EF4-FFF2-40B4-BE49-F238E27FC236}">
                <a16:creationId xmlns:a16="http://schemas.microsoft.com/office/drawing/2014/main" id="{AEB1456B-E832-E391-01AA-B49190E215D5}"/>
              </a:ext>
            </a:extLst>
          </p:cNvPr>
          <p:cNvSpPr>
            <a:spLocks noGrp="1"/>
          </p:cNvSpPr>
          <p:nvPr>
            <p:ph type="sldNum" sz="quarter" idx="12"/>
          </p:nvPr>
        </p:nvSpPr>
        <p:spPr/>
        <p:txBody>
          <a:bodyPr/>
          <a:lstStyle/>
          <a:p>
            <a:fld id="{08B5D27E-C37D-4779-B73D-37617A552991}" type="slidenum">
              <a:rPr lang="es-AR" smtClean="0"/>
              <a:t>‹Nº›</a:t>
            </a:fld>
            <a:endParaRPr lang="es-AR"/>
          </a:p>
        </p:txBody>
      </p:sp>
    </p:spTree>
    <p:extLst>
      <p:ext uri="{BB962C8B-B14F-4D97-AF65-F5344CB8AC3E}">
        <p14:creationId xmlns:p14="http://schemas.microsoft.com/office/powerpoint/2010/main" val="1286907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UY"/>
          </a:p>
        </p:txBody>
      </p:sp>
      <p:sp>
        <p:nvSpPr>
          <p:cNvPr id="4" name="3 Marcador de contenido"/>
          <p:cNvSpPr>
            <a:spLocks noGrp="1"/>
          </p:cNvSpPr>
          <p:nvPr>
            <p:ph sz="quarter" idx="10"/>
          </p:nvPr>
        </p:nvSpPr>
        <p:spPr>
          <a:xfrm>
            <a:off x="624417" y="1989141"/>
            <a:ext cx="5664200" cy="453548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6" name="5 Marcador de gráfico"/>
          <p:cNvSpPr>
            <a:spLocks noGrp="1"/>
          </p:cNvSpPr>
          <p:nvPr>
            <p:ph type="chart" sz="quarter" idx="11"/>
          </p:nvPr>
        </p:nvSpPr>
        <p:spPr>
          <a:xfrm>
            <a:off x="6576489" y="1989141"/>
            <a:ext cx="5183716" cy="4535487"/>
          </a:xfrm>
        </p:spPr>
        <p:txBody>
          <a:bodyPr/>
          <a:lstStyle/>
          <a:p>
            <a:pPr lvl="0"/>
            <a:r>
              <a:rPr lang="es-ES" noProof="0"/>
              <a:t>Haga clic en el icono para agregar un gráfico</a:t>
            </a:r>
            <a:endParaRPr lang="es-UY" noProof="0"/>
          </a:p>
        </p:txBody>
      </p:sp>
    </p:spTree>
    <p:extLst>
      <p:ext uri="{BB962C8B-B14F-4D97-AF65-F5344CB8AC3E}">
        <p14:creationId xmlns:p14="http://schemas.microsoft.com/office/powerpoint/2010/main" val="219513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8"/>
            <a:ext cx="103632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515719C0-728F-4616-B1FD-A917F8B6D66A}" type="datetime1">
              <a:rPr lang="es-AR" smtClean="0"/>
              <a:t>22/11/2022</a:t>
            </a:fld>
            <a:endParaRPr lang="es-ES"/>
          </a:p>
        </p:txBody>
      </p:sp>
      <p:sp>
        <p:nvSpPr>
          <p:cNvPr id="5" name="Marcador de pie de página 4"/>
          <p:cNvSpPr>
            <a:spLocks noGrp="1"/>
          </p:cNvSpPr>
          <p:nvPr>
            <p:ph type="ftr" sz="quarter" idx="11"/>
          </p:nvPr>
        </p:nvSpPr>
        <p:spPr/>
        <p:txBody>
          <a:bodyPr/>
          <a:lstStyle/>
          <a:p>
            <a:r>
              <a:rPr lang="es-ES"/>
              <a:t>Leonardo Schvarstein - 221123 -  Taller AUGM</a:t>
            </a:r>
          </a:p>
        </p:txBody>
      </p:sp>
      <p:sp>
        <p:nvSpPr>
          <p:cNvPr id="6" name="Marcador de número de diapositiva 5"/>
          <p:cNvSpPr>
            <a:spLocks noGrp="1"/>
          </p:cNvSpPr>
          <p:nvPr>
            <p:ph type="sldNum" sz="quarter" idx="12"/>
          </p:nvPr>
        </p:nvSpPr>
        <p:spPr/>
        <p:txBody>
          <a:bodyPr/>
          <a:lstStyle/>
          <a:p>
            <a:fld id="{E6091235-5016-D74F-B4B3-B7E0AF2AC052}" type="slidenum">
              <a:rPr lang="es-ES" smtClean="0"/>
              <a:t>‹Nº›</a:t>
            </a:fld>
            <a:endParaRPr lang="es-ES"/>
          </a:p>
        </p:txBody>
      </p:sp>
    </p:spTree>
    <p:extLst>
      <p:ext uri="{BB962C8B-B14F-4D97-AF65-F5344CB8AC3E}">
        <p14:creationId xmlns:p14="http://schemas.microsoft.com/office/powerpoint/2010/main" val="3485239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251E01D9-9482-44C3-95AF-36087334C4FC}" type="datetime1">
              <a:rPr lang="es-AR" smtClean="0"/>
              <a:t>22/11/2022</a:t>
            </a:fld>
            <a:endParaRPr lang="es-ES"/>
          </a:p>
        </p:txBody>
      </p:sp>
      <p:sp>
        <p:nvSpPr>
          <p:cNvPr id="5" name="Marcador de pie de página 4"/>
          <p:cNvSpPr>
            <a:spLocks noGrp="1"/>
          </p:cNvSpPr>
          <p:nvPr>
            <p:ph type="ftr" sz="quarter" idx="11"/>
          </p:nvPr>
        </p:nvSpPr>
        <p:spPr/>
        <p:txBody>
          <a:bodyPr/>
          <a:lstStyle/>
          <a:p>
            <a:r>
              <a:rPr lang="es-ES"/>
              <a:t>Leonardo Schvarstein - 221123 -  Taller AUGM</a:t>
            </a:r>
          </a:p>
        </p:txBody>
      </p:sp>
      <p:sp>
        <p:nvSpPr>
          <p:cNvPr id="6" name="Marcador de número de diapositiva 5"/>
          <p:cNvSpPr>
            <a:spLocks noGrp="1"/>
          </p:cNvSpPr>
          <p:nvPr>
            <p:ph type="sldNum" sz="quarter" idx="12"/>
          </p:nvPr>
        </p:nvSpPr>
        <p:spPr/>
        <p:txBody>
          <a:bodyPr/>
          <a:lstStyle/>
          <a:p>
            <a:fld id="{E6091235-5016-D74F-B4B3-B7E0AF2AC052}" type="slidenum">
              <a:rPr lang="es-ES" smtClean="0"/>
              <a:t>‹Nº›</a:t>
            </a:fld>
            <a:endParaRPr lang="es-ES"/>
          </a:p>
        </p:txBody>
      </p:sp>
    </p:spTree>
    <p:extLst>
      <p:ext uri="{BB962C8B-B14F-4D97-AF65-F5344CB8AC3E}">
        <p14:creationId xmlns:p14="http://schemas.microsoft.com/office/powerpoint/2010/main" val="193713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5333" b="1" cap="all"/>
            </a:lvl1pPr>
          </a:lstStyle>
          <a:p>
            <a:r>
              <a:rPr lang="es-ES_tradnl"/>
              <a:t>Clic para editar título</a:t>
            </a:r>
            <a:endParaRPr lang="es-ES"/>
          </a:p>
        </p:txBody>
      </p:sp>
      <p:sp>
        <p:nvSpPr>
          <p:cNvPr id="3" name="Marcador de texto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F62E418C-20E8-418F-89C7-67D4EBD6469B}" type="datetime1">
              <a:rPr lang="es-AR" smtClean="0"/>
              <a:t>22/11/2022</a:t>
            </a:fld>
            <a:endParaRPr lang="es-ES"/>
          </a:p>
        </p:txBody>
      </p:sp>
      <p:sp>
        <p:nvSpPr>
          <p:cNvPr id="5" name="Marcador de pie de página 4"/>
          <p:cNvSpPr>
            <a:spLocks noGrp="1"/>
          </p:cNvSpPr>
          <p:nvPr>
            <p:ph type="ftr" sz="quarter" idx="11"/>
          </p:nvPr>
        </p:nvSpPr>
        <p:spPr/>
        <p:txBody>
          <a:bodyPr/>
          <a:lstStyle/>
          <a:p>
            <a:r>
              <a:rPr lang="es-ES"/>
              <a:t>Leonardo Schvarstein - 221123 -  Taller AUGM</a:t>
            </a:r>
          </a:p>
        </p:txBody>
      </p:sp>
      <p:sp>
        <p:nvSpPr>
          <p:cNvPr id="6" name="Marcador de número de diapositiva 5"/>
          <p:cNvSpPr>
            <a:spLocks noGrp="1"/>
          </p:cNvSpPr>
          <p:nvPr>
            <p:ph type="sldNum" sz="quarter" idx="12"/>
          </p:nvPr>
        </p:nvSpPr>
        <p:spPr/>
        <p:txBody>
          <a:bodyPr/>
          <a:lstStyle/>
          <a:p>
            <a:fld id="{E6091235-5016-D74F-B4B3-B7E0AF2AC052}" type="slidenum">
              <a:rPr lang="es-ES" smtClean="0"/>
              <a:t>‹Nº›</a:t>
            </a:fld>
            <a:endParaRPr lang="es-ES"/>
          </a:p>
        </p:txBody>
      </p:sp>
    </p:spTree>
    <p:extLst>
      <p:ext uri="{BB962C8B-B14F-4D97-AF65-F5344CB8AC3E}">
        <p14:creationId xmlns:p14="http://schemas.microsoft.com/office/powerpoint/2010/main" val="3007755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609600" y="1200152"/>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6197600" y="1200152"/>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DFD37886-5BC1-47FA-ADDA-826956BD7665}" type="datetime1">
              <a:rPr lang="es-AR" smtClean="0"/>
              <a:t>22/11/2022</a:t>
            </a:fld>
            <a:endParaRPr lang="es-ES"/>
          </a:p>
        </p:txBody>
      </p:sp>
      <p:sp>
        <p:nvSpPr>
          <p:cNvPr id="6" name="Marcador de pie de página 5"/>
          <p:cNvSpPr>
            <a:spLocks noGrp="1"/>
          </p:cNvSpPr>
          <p:nvPr>
            <p:ph type="ftr" sz="quarter" idx="11"/>
          </p:nvPr>
        </p:nvSpPr>
        <p:spPr/>
        <p:txBody>
          <a:bodyPr/>
          <a:lstStyle/>
          <a:p>
            <a:r>
              <a:rPr lang="es-ES"/>
              <a:t>Leonardo Schvarstein - 221123 -  Taller AUGM</a:t>
            </a:r>
          </a:p>
        </p:txBody>
      </p:sp>
      <p:sp>
        <p:nvSpPr>
          <p:cNvPr id="7" name="Marcador de número de diapositiva 6"/>
          <p:cNvSpPr>
            <a:spLocks noGrp="1"/>
          </p:cNvSpPr>
          <p:nvPr>
            <p:ph type="sldNum" sz="quarter" idx="12"/>
          </p:nvPr>
        </p:nvSpPr>
        <p:spPr/>
        <p:txBody>
          <a:bodyPr/>
          <a:lstStyle/>
          <a:p>
            <a:fld id="{E6091235-5016-D74F-B4B3-B7E0AF2AC052}" type="slidenum">
              <a:rPr lang="es-ES" smtClean="0"/>
              <a:t>‹Nº›</a:t>
            </a:fld>
            <a:endParaRPr lang="es-ES"/>
          </a:p>
        </p:txBody>
      </p:sp>
    </p:spTree>
    <p:extLst>
      <p:ext uri="{BB962C8B-B14F-4D97-AF65-F5344CB8AC3E}">
        <p14:creationId xmlns:p14="http://schemas.microsoft.com/office/powerpoint/2010/main" val="2278451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9"/>
            <a:ext cx="10972800" cy="114300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s-ES_tradnl"/>
              <a:t>Haga clic para modificar el estilo de texto del patrón</a:t>
            </a:r>
          </a:p>
        </p:txBody>
      </p:sp>
      <p:sp>
        <p:nvSpPr>
          <p:cNvPr id="4" name="Marcador de contenido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5C222DE6-B330-47FD-BE37-948ADA35C57B}" type="datetime1">
              <a:rPr lang="es-AR" smtClean="0"/>
              <a:t>22/11/2022</a:t>
            </a:fld>
            <a:endParaRPr lang="es-ES"/>
          </a:p>
        </p:txBody>
      </p:sp>
      <p:sp>
        <p:nvSpPr>
          <p:cNvPr id="8" name="Marcador de pie de página 7"/>
          <p:cNvSpPr>
            <a:spLocks noGrp="1"/>
          </p:cNvSpPr>
          <p:nvPr>
            <p:ph type="ftr" sz="quarter" idx="11"/>
          </p:nvPr>
        </p:nvSpPr>
        <p:spPr/>
        <p:txBody>
          <a:bodyPr/>
          <a:lstStyle/>
          <a:p>
            <a:r>
              <a:rPr lang="es-ES"/>
              <a:t>Leonardo Schvarstein - 221123 -  Taller AUGM</a:t>
            </a:r>
          </a:p>
        </p:txBody>
      </p:sp>
      <p:sp>
        <p:nvSpPr>
          <p:cNvPr id="9" name="Marcador de número de diapositiva 8"/>
          <p:cNvSpPr>
            <a:spLocks noGrp="1"/>
          </p:cNvSpPr>
          <p:nvPr>
            <p:ph type="sldNum" sz="quarter" idx="12"/>
          </p:nvPr>
        </p:nvSpPr>
        <p:spPr/>
        <p:txBody>
          <a:bodyPr/>
          <a:lstStyle/>
          <a:p>
            <a:fld id="{E6091235-5016-D74F-B4B3-B7E0AF2AC052}" type="slidenum">
              <a:rPr lang="es-ES" smtClean="0"/>
              <a:t>‹Nº›</a:t>
            </a:fld>
            <a:endParaRPr lang="es-ES"/>
          </a:p>
        </p:txBody>
      </p:sp>
    </p:spTree>
    <p:extLst>
      <p:ext uri="{BB962C8B-B14F-4D97-AF65-F5344CB8AC3E}">
        <p14:creationId xmlns:p14="http://schemas.microsoft.com/office/powerpoint/2010/main" val="504495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CA15F640-D6E6-4091-9F13-80E385A191E0}" type="datetime1">
              <a:rPr lang="es-AR" smtClean="0"/>
              <a:t>22/11/2022</a:t>
            </a:fld>
            <a:endParaRPr lang="es-ES"/>
          </a:p>
        </p:txBody>
      </p:sp>
      <p:sp>
        <p:nvSpPr>
          <p:cNvPr id="4" name="Marcador de pie de página 3"/>
          <p:cNvSpPr>
            <a:spLocks noGrp="1"/>
          </p:cNvSpPr>
          <p:nvPr>
            <p:ph type="ftr" sz="quarter" idx="11"/>
          </p:nvPr>
        </p:nvSpPr>
        <p:spPr/>
        <p:txBody>
          <a:bodyPr/>
          <a:lstStyle/>
          <a:p>
            <a:r>
              <a:rPr lang="es-ES"/>
              <a:t>Leonardo Schvarstein - 221123 -  Taller AUGM</a:t>
            </a:r>
          </a:p>
        </p:txBody>
      </p:sp>
      <p:sp>
        <p:nvSpPr>
          <p:cNvPr id="5" name="Marcador de número de diapositiva 4"/>
          <p:cNvSpPr>
            <a:spLocks noGrp="1"/>
          </p:cNvSpPr>
          <p:nvPr>
            <p:ph type="sldNum" sz="quarter" idx="12"/>
          </p:nvPr>
        </p:nvSpPr>
        <p:spPr/>
        <p:txBody>
          <a:bodyPr/>
          <a:lstStyle/>
          <a:p>
            <a:fld id="{E6091235-5016-D74F-B4B3-B7E0AF2AC052}" type="slidenum">
              <a:rPr lang="es-ES" smtClean="0"/>
              <a:t>‹Nº›</a:t>
            </a:fld>
            <a:endParaRPr lang="es-ES"/>
          </a:p>
        </p:txBody>
      </p:sp>
    </p:spTree>
    <p:extLst>
      <p:ext uri="{BB962C8B-B14F-4D97-AF65-F5344CB8AC3E}">
        <p14:creationId xmlns:p14="http://schemas.microsoft.com/office/powerpoint/2010/main" val="2657392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F22F7AD-7648-46A2-8DF0-1E6136367915}" type="datetime1">
              <a:rPr lang="es-AR" smtClean="0"/>
              <a:t>22/11/2022</a:t>
            </a:fld>
            <a:endParaRPr lang="es-ES"/>
          </a:p>
        </p:txBody>
      </p:sp>
      <p:sp>
        <p:nvSpPr>
          <p:cNvPr id="3" name="Marcador de pie de página 2"/>
          <p:cNvSpPr>
            <a:spLocks noGrp="1"/>
          </p:cNvSpPr>
          <p:nvPr>
            <p:ph type="ftr" sz="quarter" idx="11"/>
          </p:nvPr>
        </p:nvSpPr>
        <p:spPr/>
        <p:txBody>
          <a:bodyPr/>
          <a:lstStyle/>
          <a:p>
            <a:r>
              <a:rPr lang="es-ES"/>
              <a:t>Leonardo Schvarstein - 221123 -  Taller AUGM</a:t>
            </a:r>
          </a:p>
        </p:txBody>
      </p:sp>
      <p:sp>
        <p:nvSpPr>
          <p:cNvPr id="4" name="Marcador de número de diapositiva 3"/>
          <p:cNvSpPr>
            <a:spLocks noGrp="1"/>
          </p:cNvSpPr>
          <p:nvPr>
            <p:ph type="sldNum" sz="quarter" idx="12"/>
          </p:nvPr>
        </p:nvSpPr>
        <p:spPr/>
        <p:txBody>
          <a:bodyPr/>
          <a:lstStyle/>
          <a:p>
            <a:fld id="{E6091235-5016-D74F-B4B3-B7E0AF2AC052}" type="slidenum">
              <a:rPr lang="es-ES" smtClean="0"/>
              <a:t>‹Nº›</a:t>
            </a:fld>
            <a:endParaRPr lang="es-ES"/>
          </a:p>
        </p:txBody>
      </p:sp>
    </p:spTree>
    <p:extLst>
      <p:ext uri="{BB962C8B-B14F-4D97-AF65-F5344CB8AC3E}">
        <p14:creationId xmlns:p14="http://schemas.microsoft.com/office/powerpoint/2010/main" val="2685572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831C87-A43C-BFCE-DD0A-3E77D514857B}"/>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5956CB78-5B03-EAC3-A237-0BDD1F687B3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41C153FA-2596-01EF-5B38-8B5157033008}"/>
              </a:ext>
            </a:extLst>
          </p:cNvPr>
          <p:cNvSpPr>
            <a:spLocks noGrp="1"/>
          </p:cNvSpPr>
          <p:nvPr>
            <p:ph type="dt" sz="half" idx="10"/>
          </p:nvPr>
        </p:nvSpPr>
        <p:spPr/>
        <p:txBody>
          <a:bodyPr/>
          <a:lstStyle/>
          <a:p>
            <a:fld id="{EBF4EB8B-F0CB-4F47-ACFF-33B5D7B7BE76}" type="datetime1">
              <a:rPr lang="es-AR" smtClean="0"/>
              <a:t>22/11/2022</a:t>
            </a:fld>
            <a:endParaRPr lang="es-AR"/>
          </a:p>
        </p:txBody>
      </p:sp>
      <p:sp>
        <p:nvSpPr>
          <p:cNvPr id="5" name="Marcador de pie de página 4">
            <a:extLst>
              <a:ext uri="{FF2B5EF4-FFF2-40B4-BE49-F238E27FC236}">
                <a16:creationId xmlns:a16="http://schemas.microsoft.com/office/drawing/2014/main" id="{3993A0F4-2414-FF3E-AC5B-CEF0DCD48C8B}"/>
              </a:ext>
            </a:extLst>
          </p:cNvPr>
          <p:cNvSpPr>
            <a:spLocks noGrp="1"/>
          </p:cNvSpPr>
          <p:nvPr>
            <p:ph type="ftr" sz="quarter" idx="11"/>
          </p:nvPr>
        </p:nvSpPr>
        <p:spPr/>
        <p:txBody>
          <a:bodyPr/>
          <a:lstStyle/>
          <a:p>
            <a:r>
              <a:rPr lang="es-AR"/>
              <a:t>Leonardo Schvarstein - 221123 -  Taller AUGM</a:t>
            </a:r>
          </a:p>
        </p:txBody>
      </p:sp>
      <p:sp>
        <p:nvSpPr>
          <p:cNvPr id="6" name="Marcador de número de diapositiva 5">
            <a:extLst>
              <a:ext uri="{FF2B5EF4-FFF2-40B4-BE49-F238E27FC236}">
                <a16:creationId xmlns:a16="http://schemas.microsoft.com/office/drawing/2014/main" id="{4073BB1E-C0D2-7EE1-B09F-78873FD6602E}"/>
              </a:ext>
            </a:extLst>
          </p:cNvPr>
          <p:cNvSpPr>
            <a:spLocks noGrp="1"/>
          </p:cNvSpPr>
          <p:nvPr>
            <p:ph type="sldNum" sz="quarter" idx="12"/>
          </p:nvPr>
        </p:nvSpPr>
        <p:spPr/>
        <p:txBody>
          <a:bodyPr/>
          <a:lstStyle/>
          <a:p>
            <a:fld id="{08B5D27E-C37D-4779-B73D-37617A552991}" type="slidenum">
              <a:rPr lang="es-AR" smtClean="0"/>
              <a:t>‹Nº›</a:t>
            </a:fld>
            <a:endParaRPr lang="es-AR"/>
          </a:p>
        </p:txBody>
      </p:sp>
    </p:spTree>
    <p:extLst>
      <p:ext uri="{BB962C8B-B14F-4D97-AF65-F5344CB8AC3E}">
        <p14:creationId xmlns:p14="http://schemas.microsoft.com/office/powerpoint/2010/main" val="3407164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5" y="273049"/>
            <a:ext cx="4011084" cy="1162051"/>
          </a:xfrm>
        </p:spPr>
        <p:txBody>
          <a:bodyPr anchor="b"/>
          <a:lstStyle>
            <a:lvl1pPr algn="l">
              <a:defRPr sz="2667" b="1"/>
            </a:lvl1pPr>
          </a:lstStyle>
          <a:p>
            <a:r>
              <a:rPr lang="es-ES_tradnl"/>
              <a:t>Clic para editar título</a:t>
            </a:r>
            <a:endParaRPr lang="es-ES"/>
          </a:p>
        </p:txBody>
      </p:sp>
      <p:sp>
        <p:nvSpPr>
          <p:cNvPr id="3" name="Marcador de contenido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57A8BD09-0BA9-4EEA-8380-0DFD9B0D11A2}" type="datetime1">
              <a:rPr lang="es-AR" smtClean="0"/>
              <a:t>22/11/2022</a:t>
            </a:fld>
            <a:endParaRPr lang="es-ES"/>
          </a:p>
        </p:txBody>
      </p:sp>
      <p:sp>
        <p:nvSpPr>
          <p:cNvPr id="6" name="Marcador de pie de página 5"/>
          <p:cNvSpPr>
            <a:spLocks noGrp="1"/>
          </p:cNvSpPr>
          <p:nvPr>
            <p:ph type="ftr" sz="quarter" idx="11"/>
          </p:nvPr>
        </p:nvSpPr>
        <p:spPr/>
        <p:txBody>
          <a:bodyPr/>
          <a:lstStyle/>
          <a:p>
            <a:r>
              <a:rPr lang="es-ES"/>
              <a:t>Leonardo Schvarstein - 221123 -  Taller AUGM</a:t>
            </a:r>
          </a:p>
        </p:txBody>
      </p:sp>
      <p:sp>
        <p:nvSpPr>
          <p:cNvPr id="7" name="Marcador de número de diapositiva 6"/>
          <p:cNvSpPr>
            <a:spLocks noGrp="1"/>
          </p:cNvSpPr>
          <p:nvPr>
            <p:ph type="sldNum" sz="quarter" idx="12"/>
          </p:nvPr>
        </p:nvSpPr>
        <p:spPr/>
        <p:txBody>
          <a:bodyPr/>
          <a:lstStyle/>
          <a:p>
            <a:fld id="{E6091235-5016-D74F-B4B3-B7E0AF2AC052}" type="slidenum">
              <a:rPr lang="es-ES" smtClean="0"/>
              <a:t>‹Nº›</a:t>
            </a:fld>
            <a:endParaRPr lang="es-ES"/>
          </a:p>
        </p:txBody>
      </p:sp>
    </p:spTree>
    <p:extLst>
      <p:ext uri="{BB962C8B-B14F-4D97-AF65-F5344CB8AC3E}">
        <p14:creationId xmlns:p14="http://schemas.microsoft.com/office/powerpoint/2010/main" val="1277297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1"/>
            <a:ext cx="7315200" cy="566739"/>
          </a:xfrm>
        </p:spPr>
        <p:txBody>
          <a:bodyPr anchor="b"/>
          <a:lstStyle>
            <a:lvl1pPr algn="l">
              <a:defRPr sz="2667" b="1"/>
            </a:lvl1pPr>
          </a:lstStyle>
          <a:p>
            <a:r>
              <a:rPr lang="es-ES_tradnl"/>
              <a:t>Clic para editar título</a:t>
            </a:r>
            <a:endParaRPr lang="es-ES"/>
          </a:p>
        </p:txBody>
      </p:sp>
      <p:sp>
        <p:nvSpPr>
          <p:cNvPr id="3" name="Marcador de posición de imagen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s-ES"/>
          </a:p>
        </p:txBody>
      </p:sp>
      <p:sp>
        <p:nvSpPr>
          <p:cNvPr id="4" name="Marcador de texto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9B1E6C8F-99ED-4E8B-BA45-DEED874D2B94}" type="datetime1">
              <a:rPr lang="es-AR" smtClean="0"/>
              <a:t>22/11/2022</a:t>
            </a:fld>
            <a:endParaRPr lang="es-ES"/>
          </a:p>
        </p:txBody>
      </p:sp>
      <p:sp>
        <p:nvSpPr>
          <p:cNvPr id="6" name="Marcador de pie de página 5"/>
          <p:cNvSpPr>
            <a:spLocks noGrp="1"/>
          </p:cNvSpPr>
          <p:nvPr>
            <p:ph type="ftr" sz="quarter" idx="11"/>
          </p:nvPr>
        </p:nvSpPr>
        <p:spPr/>
        <p:txBody>
          <a:bodyPr/>
          <a:lstStyle/>
          <a:p>
            <a:r>
              <a:rPr lang="es-ES"/>
              <a:t>Leonardo Schvarstein - 221123 -  Taller AUGM</a:t>
            </a:r>
          </a:p>
        </p:txBody>
      </p:sp>
      <p:sp>
        <p:nvSpPr>
          <p:cNvPr id="7" name="Marcador de número de diapositiva 6"/>
          <p:cNvSpPr>
            <a:spLocks noGrp="1"/>
          </p:cNvSpPr>
          <p:nvPr>
            <p:ph type="sldNum" sz="quarter" idx="12"/>
          </p:nvPr>
        </p:nvSpPr>
        <p:spPr/>
        <p:txBody>
          <a:bodyPr/>
          <a:lstStyle/>
          <a:p>
            <a:fld id="{E6091235-5016-D74F-B4B3-B7E0AF2AC052}" type="slidenum">
              <a:rPr lang="es-ES" smtClean="0"/>
              <a:t>‹Nº›</a:t>
            </a:fld>
            <a:endParaRPr lang="es-ES"/>
          </a:p>
        </p:txBody>
      </p:sp>
    </p:spTree>
    <p:extLst>
      <p:ext uri="{BB962C8B-B14F-4D97-AF65-F5344CB8AC3E}">
        <p14:creationId xmlns:p14="http://schemas.microsoft.com/office/powerpoint/2010/main" val="3789877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B9AF1046-D7F5-466D-9A15-7CCF6418EE97}" type="datetime1">
              <a:rPr lang="es-AR" smtClean="0"/>
              <a:t>22/11/2022</a:t>
            </a:fld>
            <a:endParaRPr lang="es-ES"/>
          </a:p>
        </p:txBody>
      </p:sp>
      <p:sp>
        <p:nvSpPr>
          <p:cNvPr id="5" name="Marcador de pie de página 4"/>
          <p:cNvSpPr>
            <a:spLocks noGrp="1"/>
          </p:cNvSpPr>
          <p:nvPr>
            <p:ph type="ftr" sz="quarter" idx="11"/>
          </p:nvPr>
        </p:nvSpPr>
        <p:spPr/>
        <p:txBody>
          <a:bodyPr/>
          <a:lstStyle/>
          <a:p>
            <a:r>
              <a:rPr lang="es-ES"/>
              <a:t>Leonardo Schvarstein - 221123 -  Taller AUGM</a:t>
            </a:r>
          </a:p>
        </p:txBody>
      </p:sp>
      <p:sp>
        <p:nvSpPr>
          <p:cNvPr id="6" name="Marcador de número de diapositiva 5"/>
          <p:cNvSpPr>
            <a:spLocks noGrp="1"/>
          </p:cNvSpPr>
          <p:nvPr>
            <p:ph type="sldNum" sz="quarter" idx="12"/>
          </p:nvPr>
        </p:nvSpPr>
        <p:spPr/>
        <p:txBody>
          <a:bodyPr/>
          <a:lstStyle/>
          <a:p>
            <a:fld id="{E6091235-5016-D74F-B4B3-B7E0AF2AC052}" type="slidenum">
              <a:rPr lang="es-ES" smtClean="0"/>
              <a:t>‹Nº›</a:t>
            </a:fld>
            <a:endParaRPr lang="es-ES"/>
          </a:p>
        </p:txBody>
      </p:sp>
    </p:spTree>
    <p:extLst>
      <p:ext uri="{BB962C8B-B14F-4D97-AF65-F5344CB8AC3E}">
        <p14:creationId xmlns:p14="http://schemas.microsoft.com/office/powerpoint/2010/main" val="3498803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06376"/>
            <a:ext cx="2743200" cy="4387851"/>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609600" y="206376"/>
            <a:ext cx="8026400" cy="4387851"/>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93B88F65-AA19-4732-B320-216996F8C675}" type="datetime1">
              <a:rPr lang="es-AR" smtClean="0"/>
              <a:t>22/11/2022</a:t>
            </a:fld>
            <a:endParaRPr lang="es-ES"/>
          </a:p>
        </p:txBody>
      </p:sp>
      <p:sp>
        <p:nvSpPr>
          <p:cNvPr id="5" name="Marcador de pie de página 4"/>
          <p:cNvSpPr>
            <a:spLocks noGrp="1"/>
          </p:cNvSpPr>
          <p:nvPr>
            <p:ph type="ftr" sz="quarter" idx="11"/>
          </p:nvPr>
        </p:nvSpPr>
        <p:spPr/>
        <p:txBody>
          <a:bodyPr/>
          <a:lstStyle/>
          <a:p>
            <a:r>
              <a:rPr lang="es-ES"/>
              <a:t>Leonardo Schvarstein - 221123 -  Taller AUGM</a:t>
            </a:r>
          </a:p>
        </p:txBody>
      </p:sp>
      <p:sp>
        <p:nvSpPr>
          <p:cNvPr id="6" name="Marcador de número de diapositiva 5"/>
          <p:cNvSpPr>
            <a:spLocks noGrp="1"/>
          </p:cNvSpPr>
          <p:nvPr>
            <p:ph type="sldNum" sz="quarter" idx="12"/>
          </p:nvPr>
        </p:nvSpPr>
        <p:spPr/>
        <p:txBody>
          <a:bodyPr/>
          <a:lstStyle/>
          <a:p>
            <a:fld id="{E6091235-5016-D74F-B4B3-B7E0AF2AC052}" type="slidenum">
              <a:rPr lang="es-ES" smtClean="0"/>
              <a:t>‹Nº›</a:t>
            </a:fld>
            <a:endParaRPr lang="es-ES"/>
          </a:p>
        </p:txBody>
      </p:sp>
    </p:spTree>
    <p:extLst>
      <p:ext uri="{BB962C8B-B14F-4D97-AF65-F5344CB8AC3E}">
        <p14:creationId xmlns:p14="http://schemas.microsoft.com/office/powerpoint/2010/main" val="23948954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UY"/>
          </a:p>
        </p:txBody>
      </p:sp>
    </p:spTree>
    <p:extLst>
      <p:ext uri="{BB962C8B-B14F-4D97-AF65-F5344CB8AC3E}">
        <p14:creationId xmlns:p14="http://schemas.microsoft.com/office/powerpoint/2010/main" val="24533677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UY"/>
          </a:p>
        </p:txBody>
      </p:sp>
      <p:sp>
        <p:nvSpPr>
          <p:cNvPr id="4" name="3 Marcador de contenido"/>
          <p:cNvSpPr>
            <a:spLocks noGrp="1"/>
          </p:cNvSpPr>
          <p:nvPr>
            <p:ph sz="quarter" idx="10"/>
          </p:nvPr>
        </p:nvSpPr>
        <p:spPr>
          <a:xfrm>
            <a:off x="624417" y="1989142"/>
            <a:ext cx="5664200" cy="453548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6" name="5 Marcador de gráfico"/>
          <p:cNvSpPr>
            <a:spLocks noGrp="1"/>
          </p:cNvSpPr>
          <p:nvPr>
            <p:ph type="chart" sz="quarter" idx="11"/>
          </p:nvPr>
        </p:nvSpPr>
        <p:spPr>
          <a:xfrm>
            <a:off x="6576491" y="1989142"/>
            <a:ext cx="5183716" cy="4535487"/>
          </a:xfrm>
        </p:spPr>
        <p:txBody>
          <a:bodyPr/>
          <a:lstStyle/>
          <a:p>
            <a:pPr lvl="0"/>
            <a:r>
              <a:rPr lang="es-ES" noProof="0"/>
              <a:t>Haga clic en el icono para agregar un gráfico</a:t>
            </a:r>
            <a:endParaRPr lang="es-UY" noProof="0"/>
          </a:p>
        </p:txBody>
      </p:sp>
    </p:spTree>
    <p:extLst>
      <p:ext uri="{BB962C8B-B14F-4D97-AF65-F5344CB8AC3E}">
        <p14:creationId xmlns:p14="http://schemas.microsoft.com/office/powerpoint/2010/main" val="3052987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DE1525-EC99-10E9-1A3B-AC72A97EAEFF}"/>
              </a:ext>
            </a:extLst>
          </p:cNvPr>
          <p:cNvSpPr>
            <a:spLocks noGrp="1"/>
          </p:cNvSpPr>
          <p:nvPr>
            <p:ph type="title"/>
          </p:nvPr>
        </p:nvSpPr>
        <p:spPr>
          <a:xfrm>
            <a:off x="609600" y="274638"/>
            <a:ext cx="10972800" cy="1143000"/>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F9EAAC49-879B-4830-69BF-640BE76083D5}"/>
              </a:ext>
            </a:extLst>
          </p:cNvPr>
          <p:cNvSpPr>
            <a:spLocks noGrp="1"/>
          </p:cNvSpPr>
          <p:nvPr>
            <p:ph type="body" sz="half" idx="1"/>
          </p:nvPr>
        </p:nvSpPr>
        <p:spPr>
          <a:xfrm>
            <a:off x="609600" y="1600201"/>
            <a:ext cx="5384800" cy="452596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9F96739D-A075-6EE8-0A70-77A2D7EE5579}"/>
              </a:ext>
            </a:extLst>
          </p:cNvPr>
          <p:cNvSpPr>
            <a:spLocks noGrp="1"/>
          </p:cNvSpPr>
          <p:nvPr>
            <p:ph sz="half" idx="2"/>
          </p:nvPr>
        </p:nvSpPr>
        <p:spPr>
          <a:xfrm>
            <a:off x="6197600" y="1600201"/>
            <a:ext cx="5384800" cy="452596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65ED668E-4DD5-5274-642E-D3463BF55801}"/>
              </a:ext>
            </a:extLst>
          </p:cNvPr>
          <p:cNvSpPr>
            <a:spLocks noGrp="1"/>
          </p:cNvSpPr>
          <p:nvPr>
            <p:ph type="dt" sz="half" idx="10"/>
          </p:nvPr>
        </p:nvSpPr>
        <p:spPr>
          <a:xfrm>
            <a:off x="609600" y="6245225"/>
            <a:ext cx="2844800" cy="476250"/>
          </a:xfrm>
        </p:spPr>
        <p:txBody>
          <a:bodyPr/>
          <a:lstStyle>
            <a:lvl1pPr>
              <a:defRPr/>
            </a:lvl1pPr>
          </a:lstStyle>
          <a:p>
            <a:fld id="{49D1EE26-0CE4-411A-B86E-671FF9C58D8C}" type="datetime1">
              <a:rPr lang="es-AR" altLang="es-AR" smtClean="0"/>
              <a:t>22/11/2022</a:t>
            </a:fld>
            <a:endParaRPr lang="es-ES" altLang="es-AR"/>
          </a:p>
        </p:txBody>
      </p:sp>
      <p:sp>
        <p:nvSpPr>
          <p:cNvPr id="6" name="Marcador de pie de página 5">
            <a:extLst>
              <a:ext uri="{FF2B5EF4-FFF2-40B4-BE49-F238E27FC236}">
                <a16:creationId xmlns:a16="http://schemas.microsoft.com/office/drawing/2014/main" id="{E757DB1F-376F-2195-1594-C6E141B9B43E}"/>
              </a:ext>
            </a:extLst>
          </p:cNvPr>
          <p:cNvSpPr>
            <a:spLocks noGrp="1"/>
          </p:cNvSpPr>
          <p:nvPr>
            <p:ph type="ftr" sz="quarter" idx="11"/>
          </p:nvPr>
        </p:nvSpPr>
        <p:spPr>
          <a:xfrm>
            <a:off x="4165600" y="6245225"/>
            <a:ext cx="3860800" cy="476250"/>
          </a:xfrm>
        </p:spPr>
        <p:txBody>
          <a:bodyPr/>
          <a:lstStyle>
            <a:lvl1pPr>
              <a:defRPr/>
            </a:lvl1pPr>
          </a:lstStyle>
          <a:p>
            <a:r>
              <a:rPr lang="es-ES" altLang="es-AR"/>
              <a:t>Leonardo Schvarstein - 221123 -  Taller AUGM</a:t>
            </a:r>
          </a:p>
        </p:txBody>
      </p:sp>
      <p:sp>
        <p:nvSpPr>
          <p:cNvPr id="7" name="Marcador de número de diapositiva 6">
            <a:extLst>
              <a:ext uri="{FF2B5EF4-FFF2-40B4-BE49-F238E27FC236}">
                <a16:creationId xmlns:a16="http://schemas.microsoft.com/office/drawing/2014/main" id="{210AF874-85A5-6C89-3073-95F8BF52AFB2}"/>
              </a:ext>
            </a:extLst>
          </p:cNvPr>
          <p:cNvSpPr>
            <a:spLocks noGrp="1"/>
          </p:cNvSpPr>
          <p:nvPr>
            <p:ph type="sldNum" sz="quarter" idx="12"/>
          </p:nvPr>
        </p:nvSpPr>
        <p:spPr>
          <a:xfrm>
            <a:off x="8737600" y="6245225"/>
            <a:ext cx="2844800" cy="476250"/>
          </a:xfrm>
        </p:spPr>
        <p:txBody>
          <a:bodyPr/>
          <a:lstStyle>
            <a:lvl1pPr>
              <a:defRPr/>
            </a:lvl1pPr>
          </a:lstStyle>
          <a:p>
            <a:fld id="{57EF706F-AF70-4013-844C-CCBFEEB163FD}" type="slidenum">
              <a:rPr lang="es-ES" altLang="es-AR"/>
              <a:pPr/>
              <a:t>‹Nº›</a:t>
            </a:fld>
            <a:endParaRPr lang="es-ES" altLang="es-AR"/>
          </a:p>
        </p:txBody>
      </p:sp>
    </p:spTree>
    <p:extLst>
      <p:ext uri="{BB962C8B-B14F-4D97-AF65-F5344CB8AC3E}">
        <p14:creationId xmlns:p14="http://schemas.microsoft.com/office/powerpoint/2010/main" val="3794670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511121-6AED-D848-897B-4E4545B45F4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1FCD4F8A-D58F-FB39-B848-264A47657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6943772-7F5A-BEEF-A588-AF0B21B8B0B1}"/>
              </a:ext>
            </a:extLst>
          </p:cNvPr>
          <p:cNvSpPr>
            <a:spLocks noGrp="1"/>
          </p:cNvSpPr>
          <p:nvPr>
            <p:ph type="dt" sz="half" idx="10"/>
          </p:nvPr>
        </p:nvSpPr>
        <p:spPr/>
        <p:txBody>
          <a:bodyPr/>
          <a:lstStyle/>
          <a:p>
            <a:fld id="{4D9AE027-1470-4160-B9CF-FAA5ACB0B569}" type="datetime1">
              <a:rPr lang="es-AR" smtClean="0"/>
              <a:t>22/11/2022</a:t>
            </a:fld>
            <a:endParaRPr lang="es-AR"/>
          </a:p>
        </p:txBody>
      </p:sp>
      <p:sp>
        <p:nvSpPr>
          <p:cNvPr id="5" name="Marcador de pie de página 4">
            <a:extLst>
              <a:ext uri="{FF2B5EF4-FFF2-40B4-BE49-F238E27FC236}">
                <a16:creationId xmlns:a16="http://schemas.microsoft.com/office/drawing/2014/main" id="{E6D4248F-F315-469A-2715-28C8C6304E56}"/>
              </a:ext>
            </a:extLst>
          </p:cNvPr>
          <p:cNvSpPr>
            <a:spLocks noGrp="1"/>
          </p:cNvSpPr>
          <p:nvPr>
            <p:ph type="ftr" sz="quarter" idx="11"/>
          </p:nvPr>
        </p:nvSpPr>
        <p:spPr/>
        <p:txBody>
          <a:bodyPr/>
          <a:lstStyle/>
          <a:p>
            <a:r>
              <a:rPr lang="es-AR"/>
              <a:t>Leonardo Schvarstein - 221123 -  Taller AUGM</a:t>
            </a:r>
          </a:p>
        </p:txBody>
      </p:sp>
      <p:sp>
        <p:nvSpPr>
          <p:cNvPr id="6" name="Marcador de número de diapositiva 5">
            <a:extLst>
              <a:ext uri="{FF2B5EF4-FFF2-40B4-BE49-F238E27FC236}">
                <a16:creationId xmlns:a16="http://schemas.microsoft.com/office/drawing/2014/main" id="{19EF199F-8995-702F-D297-688FDD341C06}"/>
              </a:ext>
            </a:extLst>
          </p:cNvPr>
          <p:cNvSpPr>
            <a:spLocks noGrp="1"/>
          </p:cNvSpPr>
          <p:nvPr>
            <p:ph type="sldNum" sz="quarter" idx="12"/>
          </p:nvPr>
        </p:nvSpPr>
        <p:spPr/>
        <p:txBody>
          <a:bodyPr/>
          <a:lstStyle/>
          <a:p>
            <a:fld id="{08B5D27E-C37D-4779-B73D-37617A552991}" type="slidenum">
              <a:rPr lang="es-AR" smtClean="0"/>
              <a:t>‹Nº›</a:t>
            </a:fld>
            <a:endParaRPr lang="es-AR"/>
          </a:p>
        </p:txBody>
      </p:sp>
    </p:spTree>
    <p:extLst>
      <p:ext uri="{BB962C8B-B14F-4D97-AF65-F5344CB8AC3E}">
        <p14:creationId xmlns:p14="http://schemas.microsoft.com/office/powerpoint/2010/main" val="13571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592DBC-D9FC-D2DB-C0BC-F9B75BA2FF87}"/>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310BB13A-3EE5-8549-BDF4-4D0828360FA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C3A0626A-C3E6-78BB-27D8-0AA017ED51B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D43D52E9-217A-2E64-5030-8FC943722732}"/>
              </a:ext>
            </a:extLst>
          </p:cNvPr>
          <p:cNvSpPr>
            <a:spLocks noGrp="1"/>
          </p:cNvSpPr>
          <p:nvPr>
            <p:ph type="dt" sz="half" idx="10"/>
          </p:nvPr>
        </p:nvSpPr>
        <p:spPr/>
        <p:txBody>
          <a:bodyPr/>
          <a:lstStyle/>
          <a:p>
            <a:fld id="{E6AC75C0-36C0-4113-A481-9ADD5EB934D9}" type="datetime1">
              <a:rPr lang="es-AR" smtClean="0"/>
              <a:t>22/11/2022</a:t>
            </a:fld>
            <a:endParaRPr lang="es-AR"/>
          </a:p>
        </p:txBody>
      </p:sp>
      <p:sp>
        <p:nvSpPr>
          <p:cNvPr id="6" name="Marcador de pie de página 5">
            <a:extLst>
              <a:ext uri="{FF2B5EF4-FFF2-40B4-BE49-F238E27FC236}">
                <a16:creationId xmlns:a16="http://schemas.microsoft.com/office/drawing/2014/main" id="{E6354C4C-AB8E-1231-F98D-3C931649861E}"/>
              </a:ext>
            </a:extLst>
          </p:cNvPr>
          <p:cNvSpPr>
            <a:spLocks noGrp="1"/>
          </p:cNvSpPr>
          <p:nvPr>
            <p:ph type="ftr" sz="quarter" idx="11"/>
          </p:nvPr>
        </p:nvSpPr>
        <p:spPr/>
        <p:txBody>
          <a:bodyPr/>
          <a:lstStyle/>
          <a:p>
            <a:r>
              <a:rPr lang="es-AR"/>
              <a:t>Leonardo Schvarstein - 221123 -  Taller AUGM</a:t>
            </a:r>
          </a:p>
        </p:txBody>
      </p:sp>
      <p:sp>
        <p:nvSpPr>
          <p:cNvPr id="7" name="Marcador de número de diapositiva 6">
            <a:extLst>
              <a:ext uri="{FF2B5EF4-FFF2-40B4-BE49-F238E27FC236}">
                <a16:creationId xmlns:a16="http://schemas.microsoft.com/office/drawing/2014/main" id="{2639DA2A-F8E1-8E86-DFD5-6B3BA6F5D385}"/>
              </a:ext>
            </a:extLst>
          </p:cNvPr>
          <p:cNvSpPr>
            <a:spLocks noGrp="1"/>
          </p:cNvSpPr>
          <p:nvPr>
            <p:ph type="sldNum" sz="quarter" idx="12"/>
          </p:nvPr>
        </p:nvSpPr>
        <p:spPr/>
        <p:txBody>
          <a:bodyPr/>
          <a:lstStyle/>
          <a:p>
            <a:fld id="{08B5D27E-C37D-4779-B73D-37617A552991}" type="slidenum">
              <a:rPr lang="es-AR" smtClean="0"/>
              <a:t>‹Nº›</a:t>
            </a:fld>
            <a:endParaRPr lang="es-AR"/>
          </a:p>
        </p:txBody>
      </p:sp>
    </p:spTree>
    <p:extLst>
      <p:ext uri="{BB962C8B-B14F-4D97-AF65-F5344CB8AC3E}">
        <p14:creationId xmlns:p14="http://schemas.microsoft.com/office/powerpoint/2010/main" val="461344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7D7DD3-C44D-3975-F8F6-6D43C528EC7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9372C9CA-07C4-4B5A-7E85-82C078FDE2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E1886E1-E5D8-3D65-4D20-C30811B1B06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EC029248-8F51-D087-360A-3988F5DD61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80EE728-DE97-AB21-A431-97168120D4D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9ADBBE9C-3641-1E8C-B844-0B7658CB2C49}"/>
              </a:ext>
            </a:extLst>
          </p:cNvPr>
          <p:cNvSpPr>
            <a:spLocks noGrp="1"/>
          </p:cNvSpPr>
          <p:nvPr>
            <p:ph type="dt" sz="half" idx="10"/>
          </p:nvPr>
        </p:nvSpPr>
        <p:spPr/>
        <p:txBody>
          <a:bodyPr/>
          <a:lstStyle/>
          <a:p>
            <a:fld id="{0F16BC27-628E-4476-B076-854CD6558A17}" type="datetime1">
              <a:rPr lang="es-AR" smtClean="0"/>
              <a:t>22/11/2022</a:t>
            </a:fld>
            <a:endParaRPr lang="es-AR"/>
          </a:p>
        </p:txBody>
      </p:sp>
      <p:sp>
        <p:nvSpPr>
          <p:cNvPr id="8" name="Marcador de pie de página 7">
            <a:extLst>
              <a:ext uri="{FF2B5EF4-FFF2-40B4-BE49-F238E27FC236}">
                <a16:creationId xmlns:a16="http://schemas.microsoft.com/office/drawing/2014/main" id="{F50442D6-5BD0-FCB4-6540-81E3DA7D0656}"/>
              </a:ext>
            </a:extLst>
          </p:cNvPr>
          <p:cNvSpPr>
            <a:spLocks noGrp="1"/>
          </p:cNvSpPr>
          <p:nvPr>
            <p:ph type="ftr" sz="quarter" idx="11"/>
          </p:nvPr>
        </p:nvSpPr>
        <p:spPr/>
        <p:txBody>
          <a:bodyPr/>
          <a:lstStyle/>
          <a:p>
            <a:r>
              <a:rPr lang="es-AR"/>
              <a:t>Leonardo Schvarstein - 221123 -  Taller AUGM</a:t>
            </a:r>
          </a:p>
        </p:txBody>
      </p:sp>
      <p:sp>
        <p:nvSpPr>
          <p:cNvPr id="9" name="Marcador de número de diapositiva 8">
            <a:extLst>
              <a:ext uri="{FF2B5EF4-FFF2-40B4-BE49-F238E27FC236}">
                <a16:creationId xmlns:a16="http://schemas.microsoft.com/office/drawing/2014/main" id="{D4ACBE10-714C-5378-5F82-13AE519BD1FF}"/>
              </a:ext>
            </a:extLst>
          </p:cNvPr>
          <p:cNvSpPr>
            <a:spLocks noGrp="1"/>
          </p:cNvSpPr>
          <p:nvPr>
            <p:ph type="sldNum" sz="quarter" idx="12"/>
          </p:nvPr>
        </p:nvSpPr>
        <p:spPr/>
        <p:txBody>
          <a:bodyPr/>
          <a:lstStyle/>
          <a:p>
            <a:fld id="{08B5D27E-C37D-4779-B73D-37617A552991}" type="slidenum">
              <a:rPr lang="es-AR" smtClean="0"/>
              <a:t>‹Nº›</a:t>
            </a:fld>
            <a:endParaRPr lang="es-AR"/>
          </a:p>
        </p:txBody>
      </p:sp>
    </p:spTree>
    <p:extLst>
      <p:ext uri="{BB962C8B-B14F-4D97-AF65-F5344CB8AC3E}">
        <p14:creationId xmlns:p14="http://schemas.microsoft.com/office/powerpoint/2010/main" val="3883921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A50C50-1CCC-DA9A-DF7F-F8568BA9C72B}"/>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E9EF42D0-3F80-CEAC-DCEA-6301C7BD6C23}"/>
              </a:ext>
            </a:extLst>
          </p:cNvPr>
          <p:cNvSpPr>
            <a:spLocks noGrp="1"/>
          </p:cNvSpPr>
          <p:nvPr>
            <p:ph type="dt" sz="half" idx="10"/>
          </p:nvPr>
        </p:nvSpPr>
        <p:spPr/>
        <p:txBody>
          <a:bodyPr/>
          <a:lstStyle/>
          <a:p>
            <a:fld id="{C0A59E60-E82E-44BC-B795-06957B66AA5F}" type="datetime1">
              <a:rPr lang="es-AR" smtClean="0"/>
              <a:t>22/11/2022</a:t>
            </a:fld>
            <a:endParaRPr lang="es-AR"/>
          </a:p>
        </p:txBody>
      </p:sp>
      <p:sp>
        <p:nvSpPr>
          <p:cNvPr id="4" name="Marcador de pie de página 3">
            <a:extLst>
              <a:ext uri="{FF2B5EF4-FFF2-40B4-BE49-F238E27FC236}">
                <a16:creationId xmlns:a16="http://schemas.microsoft.com/office/drawing/2014/main" id="{24B43F70-6CDA-FC01-FB8B-427B94985981}"/>
              </a:ext>
            </a:extLst>
          </p:cNvPr>
          <p:cNvSpPr>
            <a:spLocks noGrp="1"/>
          </p:cNvSpPr>
          <p:nvPr>
            <p:ph type="ftr" sz="quarter" idx="11"/>
          </p:nvPr>
        </p:nvSpPr>
        <p:spPr/>
        <p:txBody>
          <a:bodyPr/>
          <a:lstStyle/>
          <a:p>
            <a:r>
              <a:rPr lang="es-AR"/>
              <a:t>Leonardo Schvarstein - 221123 -  Taller AUGM</a:t>
            </a:r>
          </a:p>
        </p:txBody>
      </p:sp>
      <p:sp>
        <p:nvSpPr>
          <p:cNvPr id="5" name="Marcador de número de diapositiva 4">
            <a:extLst>
              <a:ext uri="{FF2B5EF4-FFF2-40B4-BE49-F238E27FC236}">
                <a16:creationId xmlns:a16="http://schemas.microsoft.com/office/drawing/2014/main" id="{DAE4A0CA-B455-3E68-4394-328C04893D88}"/>
              </a:ext>
            </a:extLst>
          </p:cNvPr>
          <p:cNvSpPr>
            <a:spLocks noGrp="1"/>
          </p:cNvSpPr>
          <p:nvPr>
            <p:ph type="sldNum" sz="quarter" idx="12"/>
          </p:nvPr>
        </p:nvSpPr>
        <p:spPr/>
        <p:txBody>
          <a:bodyPr/>
          <a:lstStyle/>
          <a:p>
            <a:fld id="{08B5D27E-C37D-4779-B73D-37617A552991}" type="slidenum">
              <a:rPr lang="es-AR" smtClean="0"/>
              <a:t>‹Nº›</a:t>
            </a:fld>
            <a:endParaRPr lang="es-AR"/>
          </a:p>
        </p:txBody>
      </p:sp>
    </p:spTree>
    <p:extLst>
      <p:ext uri="{BB962C8B-B14F-4D97-AF65-F5344CB8AC3E}">
        <p14:creationId xmlns:p14="http://schemas.microsoft.com/office/powerpoint/2010/main" val="1476502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6BCA482-0607-5F0B-FBD0-7133C826F46D}"/>
              </a:ext>
            </a:extLst>
          </p:cNvPr>
          <p:cNvSpPr>
            <a:spLocks noGrp="1"/>
          </p:cNvSpPr>
          <p:nvPr>
            <p:ph type="dt" sz="half" idx="10"/>
          </p:nvPr>
        </p:nvSpPr>
        <p:spPr/>
        <p:txBody>
          <a:bodyPr/>
          <a:lstStyle/>
          <a:p>
            <a:fld id="{E5625D9E-AD47-48EE-B57F-62808F4EDA38}" type="datetime1">
              <a:rPr lang="es-AR" smtClean="0"/>
              <a:t>22/11/2022</a:t>
            </a:fld>
            <a:endParaRPr lang="es-AR"/>
          </a:p>
        </p:txBody>
      </p:sp>
      <p:sp>
        <p:nvSpPr>
          <p:cNvPr id="3" name="Marcador de pie de página 2">
            <a:extLst>
              <a:ext uri="{FF2B5EF4-FFF2-40B4-BE49-F238E27FC236}">
                <a16:creationId xmlns:a16="http://schemas.microsoft.com/office/drawing/2014/main" id="{C888EBA8-6ABA-2CC9-48F5-AF56C67EE9E9}"/>
              </a:ext>
            </a:extLst>
          </p:cNvPr>
          <p:cNvSpPr>
            <a:spLocks noGrp="1"/>
          </p:cNvSpPr>
          <p:nvPr>
            <p:ph type="ftr" sz="quarter" idx="11"/>
          </p:nvPr>
        </p:nvSpPr>
        <p:spPr/>
        <p:txBody>
          <a:bodyPr/>
          <a:lstStyle/>
          <a:p>
            <a:r>
              <a:rPr lang="es-AR"/>
              <a:t>Leonardo Schvarstein - 221123 -  Taller AUGM</a:t>
            </a:r>
          </a:p>
        </p:txBody>
      </p:sp>
      <p:sp>
        <p:nvSpPr>
          <p:cNvPr id="4" name="Marcador de número de diapositiva 3">
            <a:extLst>
              <a:ext uri="{FF2B5EF4-FFF2-40B4-BE49-F238E27FC236}">
                <a16:creationId xmlns:a16="http://schemas.microsoft.com/office/drawing/2014/main" id="{6C4609CA-B0A8-F4F4-DA53-6475024D0EDB}"/>
              </a:ext>
            </a:extLst>
          </p:cNvPr>
          <p:cNvSpPr>
            <a:spLocks noGrp="1"/>
          </p:cNvSpPr>
          <p:nvPr>
            <p:ph type="sldNum" sz="quarter" idx="12"/>
          </p:nvPr>
        </p:nvSpPr>
        <p:spPr/>
        <p:txBody>
          <a:bodyPr/>
          <a:lstStyle/>
          <a:p>
            <a:fld id="{08B5D27E-C37D-4779-B73D-37617A552991}" type="slidenum">
              <a:rPr lang="es-AR" smtClean="0"/>
              <a:t>‹Nº›</a:t>
            </a:fld>
            <a:endParaRPr lang="es-AR"/>
          </a:p>
        </p:txBody>
      </p:sp>
    </p:spTree>
    <p:extLst>
      <p:ext uri="{BB962C8B-B14F-4D97-AF65-F5344CB8AC3E}">
        <p14:creationId xmlns:p14="http://schemas.microsoft.com/office/powerpoint/2010/main" val="4224435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9759C8-0459-A920-2EA2-1E3253A89A7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559BB5A4-1C1F-F5BE-B5A3-C20C0A3BD6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B80E7469-631C-5318-DA06-22AC04EB5C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CD0A513-1F59-9DA3-031B-4D9F73B2AB3B}"/>
              </a:ext>
            </a:extLst>
          </p:cNvPr>
          <p:cNvSpPr>
            <a:spLocks noGrp="1"/>
          </p:cNvSpPr>
          <p:nvPr>
            <p:ph type="dt" sz="half" idx="10"/>
          </p:nvPr>
        </p:nvSpPr>
        <p:spPr/>
        <p:txBody>
          <a:bodyPr/>
          <a:lstStyle/>
          <a:p>
            <a:fld id="{428A14D6-1719-47D4-8483-DBD452AD30A8}" type="datetime1">
              <a:rPr lang="es-AR" smtClean="0"/>
              <a:t>22/11/2022</a:t>
            </a:fld>
            <a:endParaRPr lang="es-AR"/>
          </a:p>
        </p:txBody>
      </p:sp>
      <p:sp>
        <p:nvSpPr>
          <p:cNvPr id="6" name="Marcador de pie de página 5">
            <a:extLst>
              <a:ext uri="{FF2B5EF4-FFF2-40B4-BE49-F238E27FC236}">
                <a16:creationId xmlns:a16="http://schemas.microsoft.com/office/drawing/2014/main" id="{0E5EFBC6-55E6-D427-75BF-95CE6E624AA6}"/>
              </a:ext>
            </a:extLst>
          </p:cNvPr>
          <p:cNvSpPr>
            <a:spLocks noGrp="1"/>
          </p:cNvSpPr>
          <p:nvPr>
            <p:ph type="ftr" sz="quarter" idx="11"/>
          </p:nvPr>
        </p:nvSpPr>
        <p:spPr/>
        <p:txBody>
          <a:bodyPr/>
          <a:lstStyle/>
          <a:p>
            <a:r>
              <a:rPr lang="es-AR"/>
              <a:t>Leonardo Schvarstein - 221123 -  Taller AUGM</a:t>
            </a:r>
          </a:p>
        </p:txBody>
      </p:sp>
      <p:sp>
        <p:nvSpPr>
          <p:cNvPr id="7" name="Marcador de número de diapositiva 6">
            <a:extLst>
              <a:ext uri="{FF2B5EF4-FFF2-40B4-BE49-F238E27FC236}">
                <a16:creationId xmlns:a16="http://schemas.microsoft.com/office/drawing/2014/main" id="{3C62D964-86D2-2524-2E9C-48B06BAC25F7}"/>
              </a:ext>
            </a:extLst>
          </p:cNvPr>
          <p:cNvSpPr>
            <a:spLocks noGrp="1"/>
          </p:cNvSpPr>
          <p:nvPr>
            <p:ph type="sldNum" sz="quarter" idx="12"/>
          </p:nvPr>
        </p:nvSpPr>
        <p:spPr/>
        <p:txBody>
          <a:bodyPr/>
          <a:lstStyle/>
          <a:p>
            <a:fld id="{08B5D27E-C37D-4779-B73D-37617A552991}" type="slidenum">
              <a:rPr lang="es-AR" smtClean="0"/>
              <a:t>‹Nº›</a:t>
            </a:fld>
            <a:endParaRPr lang="es-AR"/>
          </a:p>
        </p:txBody>
      </p:sp>
    </p:spTree>
    <p:extLst>
      <p:ext uri="{BB962C8B-B14F-4D97-AF65-F5344CB8AC3E}">
        <p14:creationId xmlns:p14="http://schemas.microsoft.com/office/powerpoint/2010/main" val="2971024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3E877E-A744-DA33-E9D4-BA29A9CE9FE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AE3AAB9D-D954-FE4D-54EB-916E2249A0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84BA5416-38D9-2AB1-135A-C7037AB7B8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22B0F52-D2B6-D254-E82A-602EC06EFDD5}"/>
              </a:ext>
            </a:extLst>
          </p:cNvPr>
          <p:cNvSpPr>
            <a:spLocks noGrp="1"/>
          </p:cNvSpPr>
          <p:nvPr>
            <p:ph type="dt" sz="half" idx="10"/>
          </p:nvPr>
        </p:nvSpPr>
        <p:spPr/>
        <p:txBody>
          <a:bodyPr/>
          <a:lstStyle/>
          <a:p>
            <a:fld id="{8F51D443-063C-443A-B667-42DF120EA0DE}" type="datetime1">
              <a:rPr lang="es-AR" smtClean="0"/>
              <a:t>22/11/2022</a:t>
            </a:fld>
            <a:endParaRPr lang="es-AR"/>
          </a:p>
        </p:txBody>
      </p:sp>
      <p:sp>
        <p:nvSpPr>
          <p:cNvPr id="6" name="Marcador de pie de página 5">
            <a:extLst>
              <a:ext uri="{FF2B5EF4-FFF2-40B4-BE49-F238E27FC236}">
                <a16:creationId xmlns:a16="http://schemas.microsoft.com/office/drawing/2014/main" id="{B6555325-B156-25DB-06B7-4C22178AB3DD}"/>
              </a:ext>
            </a:extLst>
          </p:cNvPr>
          <p:cNvSpPr>
            <a:spLocks noGrp="1"/>
          </p:cNvSpPr>
          <p:nvPr>
            <p:ph type="ftr" sz="quarter" idx="11"/>
          </p:nvPr>
        </p:nvSpPr>
        <p:spPr/>
        <p:txBody>
          <a:bodyPr/>
          <a:lstStyle/>
          <a:p>
            <a:r>
              <a:rPr lang="es-AR"/>
              <a:t>Leonardo Schvarstein - 221123 -  Taller AUGM</a:t>
            </a:r>
          </a:p>
        </p:txBody>
      </p:sp>
      <p:sp>
        <p:nvSpPr>
          <p:cNvPr id="7" name="Marcador de número de diapositiva 6">
            <a:extLst>
              <a:ext uri="{FF2B5EF4-FFF2-40B4-BE49-F238E27FC236}">
                <a16:creationId xmlns:a16="http://schemas.microsoft.com/office/drawing/2014/main" id="{DE60B9B2-8FB0-E40E-E740-D405A7C77F07}"/>
              </a:ext>
            </a:extLst>
          </p:cNvPr>
          <p:cNvSpPr>
            <a:spLocks noGrp="1"/>
          </p:cNvSpPr>
          <p:nvPr>
            <p:ph type="sldNum" sz="quarter" idx="12"/>
          </p:nvPr>
        </p:nvSpPr>
        <p:spPr/>
        <p:txBody>
          <a:bodyPr/>
          <a:lstStyle/>
          <a:p>
            <a:fld id="{08B5D27E-C37D-4779-B73D-37617A552991}" type="slidenum">
              <a:rPr lang="es-AR" smtClean="0"/>
              <a:t>‹Nº›</a:t>
            </a:fld>
            <a:endParaRPr lang="es-AR"/>
          </a:p>
        </p:txBody>
      </p:sp>
    </p:spTree>
    <p:extLst>
      <p:ext uri="{BB962C8B-B14F-4D97-AF65-F5344CB8AC3E}">
        <p14:creationId xmlns:p14="http://schemas.microsoft.com/office/powerpoint/2010/main" val="119868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EC9874A-A4E3-69C6-EE65-9735BFE373E4}"/>
              </a:ext>
            </a:extLst>
          </p:cNvPr>
          <p:cNvSpPr>
            <a:spLocks noGrp="1"/>
          </p:cNvSpPr>
          <p:nvPr>
            <p:ph type="title"/>
          </p:nvPr>
        </p:nvSpPr>
        <p:spPr>
          <a:xfrm>
            <a:off x="838200" y="339184"/>
            <a:ext cx="10515600" cy="1325563"/>
          </a:xfrm>
          <a:prstGeom prst="rect">
            <a:avLst/>
          </a:prstGeom>
          <a:solidFill>
            <a:schemeClr val="accent1">
              <a:lumMod val="20000"/>
              <a:lumOff val="80000"/>
            </a:schemeClr>
          </a:solidFill>
          <a:ln>
            <a:solidFill>
              <a:schemeClr val="tx1"/>
            </a:solidFill>
          </a:ln>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A054DE13-E808-ED3D-2DFA-71F62E3B850F}"/>
              </a:ext>
            </a:extLst>
          </p:cNvPr>
          <p:cNvSpPr>
            <a:spLocks noGrp="1"/>
          </p:cNvSpPr>
          <p:nvPr>
            <p:ph type="body" idx="1"/>
          </p:nvPr>
        </p:nvSpPr>
        <p:spPr>
          <a:xfrm>
            <a:off x="838200" y="1864535"/>
            <a:ext cx="10515600" cy="4351338"/>
          </a:xfrm>
          <a:prstGeom prst="rect">
            <a:avLst/>
          </a:prstGeom>
          <a:solidFill>
            <a:schemeClr val="accent1">
              <a:lumMod val="40000"/>
              <a:lumOff val="60000"/>
            </a:schemeClr>
          </a:solidFill>
          <a:ln>
            <a:solidFill>
              <a:schemeClr val="tx1"/>
            </a:solidFill>
          </a:ln>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2588AC86-AC90-15F0-4C8E-37E6EF3692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874A7-7118-4465-8CEB-A3BB5BBA56AF}" type="datetime1">
              <a:rPr lang="es-AR" smtClean="0"/>
              <a:t>22/11/2022</a:t>
            </a:fld>
            <a:endParaRPr lang="es-AR"/>
          </a:p>
        </p:txBody>
      </p:sp>
      <p:sp>
        <p:nvSpPr>
          <p:cNvPr id="5" name="Marcador de pie de página 4">
            <a:extLst>
              <a:ext uri="{FF2B5EF4-FFF2-40B4-BE49-F238E27FC236}">
                <a16:creationId xmlns:a16="http://schemas.microsoft.com/office/drawing/2014/main" id="{B2EEF8D4-87CD-4322-344B-9DCB3F2311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AR"/>
              <a:t>Leonardo Schvarstein - 221123 -  Taller AUGM</a:t>
            </a:r>
          </a:p>
        </p:txBody>
      </p:sp>
      <p:sp>
        <p:nvSpPr>
          <p:cNvPr id="6" name="Marcador de número de diapositiva 5">
            <a:extLst>
              <a:ext uri="{FF2B5EF4-FFF2-40B4-BE49-F238E27FC236}">
                <a16:creationId xmlns:a16="http://schemas.microsoft.com/office/drawing/2014/main" id="{A40E6C12-7A6D-6A85-992F-F1D54F374D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5D27E-C37D-4779-B73D-37617A552991}" type="slidenum">
              <a:rPr lang="es-AR" smtClean="0"/>
              <a:t>‹Nº›</a:t>
            </a:fld>
            <a:endParaRPr lang="es-AR"/>
          </a:p>
        </p:txBody>
      </p:sp>
    </p:spTree>
    <p:extLst>
      <p:ext uri="{BB962C8B-B14F-4D97-AF65-F5344CB8AC3E}">
        <p14:creationId xmlns:p14="http://schemas.microsoft.com/office/powerpoint/2010/main" val="3071995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7"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4AE8A72-6878-4C5A-821D-4F388BDF2A0A}" type="datetime1">
              <a:rPr lang="es-AR" smtClean="0"/>
              <a:t>22/11/2022</a:t>
            </a:fld>
            <a:endParaRPr lang="es-ES"/>
          </a:p>
        </p:txBody>
      </p:sp>
      <p:sp>
        <p:nvSpPr>
          <p:cNvPr id="5" name="Marcador de pie de página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s-ES"/>
              <a:t>Leonardo Schvarstein - 221123 -  Taller AUGM</a:t>
            </a:r>
          </a:p>
        </p:txBody>
      </p:sp>
      <p:sp>
        <p:nvSpPr>
          <p:cNvPr id="6" name="Marcador de número de diapositiva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6091235-5016-D74F-B4B3-B7E0AF2AC052}" type="slidenum">
              <a:rPr lang="es-ES" smtClean="0"/>
              <a:t>‹Nº›</a:t>
            </a:fld>
            <a:endParaRPr lang="es-ES"/>
          </a:p>
        </p:txBody>
      </p:sp>
    </p:spTree>
    <p:extLst>
      <p:ext uri="{BB962C8B-B14F-4D97-AF65-F5344CB8AC3E}">
        <p14:creationId xmlns:p14="http://schemas.microsoft.com/office/powerpoint/2010/main" val="3088570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Lst>
  <p:hf hd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s-E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hyperlink" Target="https://blog.pearsonlatam.com/columna-de-opinion/gestion-emocional-docente-en-transicion-hacia-la-educacion-digital" TargetMode="External"/><Relationship Id="rId2" Type="http://schemas.openxmlformats.org/officeDocument/2006/relationships/hyperlink" Target="https://f.hubspotusercontent30.net/hubfs/3302284/eBook%20%E2%80%94%20Familias%20%E2%80%94%20Educacio%CC%81n%20y%20bienestar%20digital.pdf" TargetMode="External"/><Relationship Id="rId1" Type="http://schemas.openxmlformats.org/officeDocument/2006/relationships/slideLayout" Target="../slideLayouts/slideLayout14.xml"/><Relationship Id="rId5" Type="http://schemas.openxmlformats.org/officeDocument/2006/relationships/hyperlink" Target="https://asat.ar/bienestar-digital-en-equipos-remotos/" TargetMode="External"/><Relationship Id="rId4" Type="http://schemas.openxmlformats.org/officeDocument/2006/relationships/hyperlink" Target="https://ec.europa.eu/programmes/erasmus-plus/project-result-content/eab5911c-50ac-479e-8070-2e7fa9b942db/DWE-Compendium_Spanish.pd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7849AF-90D5-967F-CB60-892E3C5D106B}"/>
              </a:ext>
            </a:extLst>
          </p:cNvPr>
          <p:cNvSpPr>
            <a:spLocks noGrp="1"/>
          </p:cNvSpPr>
          <p:nvPr>
            <p:ph type="ctrTitle"/>
          </p:nvPr>
        </p:nvSpPr>
        <p:spPr/>
        <p:txBody>
          <a:bodyPr/>
          <a:lstStyle/>
          <a:p>
            <a:r>
              <a:rPr lang="es-AR" dirty="0"/>
              <a:t>El bienestar (digital) en las organizaciones</a:t>
            </a:r>
          </a:p>
        </p:txBody>
      </p:sp>
      <p:sp>
        <p:nvSpPr>
          <p:cNvPr id="3" name="Subtítulo 2">
            <a:extLst>
              <a:ext uri="{FF2B5EF4-FFF2-40B4-BE49-F238E27FC236}">
                <a16:creationId xmlns:a16="http://schemas.microsoft.com/office/drawing/2014/main" id="{C10D11CB-2FA9-C053-5899-A2F0420E60B8}"/>
              </a:ext>
            </a:extLst>
          </p:cNvPr>
          <p:cNvSpPr>
            <a:spLocks noGrp="1"/>
          </p:cNvSpPr>
          <p:nvPr>
            <p:ph type="subTitle" idx="1"/>
          </p:nvPr>
        </p:nvSpPr>
        <p:spPr/>
        <p:txBody>
          <a:bodyPr/>
          <a:lstStyle/>
          <a:p>
            <a:endParaRPr lang="es-AR"/>
          </a:p>
        </p:txBody>
      </p:sp>
      <p:sp>
        <p:nvSpPr>
          <p:cNvPr id="4" name="Marcador de pie de página 3">
            <a:extLst>
              <a:ext uri="{FF2B5EF4-FFF2-40B4-BE49-F238E27FC236}">
                <a16:creationId xmlns:a16="http://schemas.microsoft.com/office/drawing/2014/main" id="{ECB73B7A-C9D6-A0B3-4750-EA0B5CF73ADD}"/>
              </a:ext>
            </a:extLst>
          </p:cNvPr>
          <p:cNvSpPr>
            <a:spLocks noGrp="1"/>
          </p:cNvSpPr>
          <p:nvPr>
            <p:ph type="ftr" sz="quarter" idx="11"/>
          </p:nvPr>
        </p:nvSpPr>
        <p:spPr/>
        <p:txBody>
          <a:bodyPr/>
          <a:lstStyle/>
          <a:p>
            <a:r>
              <a:rPr lang="es-AR"/>
              <a:t>Leonardo Schvarstein - 221123 -  Taller AUGM</a:t>
            </a:r>
          </a:p>
        </p:txBody>
      </p:sp>
      <p:sp>
        <p:nvSpPr>
          <p:cNvPr id="5" name="Marcador de número de diapositiva 4">
            <a:extLst>
              <a:ext uri="{FF2B5EF4-FFF2-40B4-BE49-F238E27FC236}">
                <a16:creationId xmlns:a16="http://schemas.microsoft.com/office/drawing/2014/main" id="{2E0B6A3A-D6FA-B2B9-B8A9-604E683A17F6}"/>
              </a:ext>
            </a:extLst>
          </p:cNvPr>
          <p:cNvSpPr>
            <a:spLocks noGrp="1"/>
          </p:cNvSpPr>
          <p:nvPr>
            <p:ph type="sldNum" sz="quarter" idx="12"/>
          </p:nvPr>
        </p:nvSpPr>
        <p:spPr/>
        <p:txBody>
          <a:bodyPr/>
          <a:lstStyle/>
          <a:p>
            <a:fld id="{08B5D27E-C37D-4779-B73D-37617A552991}" type="slidenum">
              <a:rPr lang="es-AR" smtClean="0"/>
              <a:t>1</a:t>
            </a:fld>
            <a:endParaRPr lang="es-AR"/>
          </a:p>
        </p:txBody>
      </p:sp>
    </p:spTree>
    <p:extLst>
      <p:ext uri="{BB962C8B-B14F-4D97-AF65-F5344CB8AC3E}">
        <p14:creationId xmlns:p14="http://schemas.microsoft.com/office/powerpoint/2010/main" val="2128151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C2CAAC-0C33-066B-46E0-E7C0E1151F05}"/>
              </a:ext>
            </a:extLst>
          </p:cNvPr>
          <p:cNvSpPr>
            <a:spLocks noGrp="1"/>
          </p:cNvSpPr>
          <p:nvPr>
            <p:ph type="title"/>
          </p:nvPr>
        </p:nvSpPr>
        <p:spPr/>
        <p:txBody>
          <a:bodyPr/>
          <a:lstStyle/>
          <a:p>
            <a:r>
              <a:rPr lang="es-AR" dirty="0" err="1"/>
              <a:t>Disgresiones</a:t>
            </a:r>
            <a:r>
              <a:rPr lang="es-AR" dirty="0"/>
              <a:t> previas</a:t>
            </a:r>
          </a:p>
        </p:txBody>
      </p:sp>
      <p:sp>
        <p:nvSpPr>
          <p:cNvPr id="3" name="Marcador de contenido 2">
            <a:extLst>
              <a:ext uri="{FF2B5EF4-FFF2-40B4-BE49-F238E27FC236}">
                <a16:creationId xmlns:a16="http://schemas.microsoft.com/office/drawing/2014/main" id="{9B6EACDB-AC00-A985-F5B4-8E5CB4626DB2}"/>
              </a:ext>
            </a:extLst>
          </p:cNvPr>
          <p:cNvSpPr>
            <a:spLocks noGrp="1"/>
          </p:cNvSpPr>
          <p:nvPr>
            <p:ph idx="1"/>
          </p:nvPr>
        </p:nvSpPr>
        <p:spPr/>
        <p:txBody>
          <a:bodyPr/>
          <a:lstStyle/>
          <a:p>
            <a:r>
              <a:rPr lang="es-AR" b="0" i="0" dirty="0">
                <a:solidFill>
                  <a:srgbClr val="444444"/>
                </a:solidFill>
                <a:effectLst/>
              </a:rPr>
              <a:t>-“¿Qué es, pues, el bienestar digital? Si nadie me lo pregunta, lo sé; pero si quiero explicárselo al que me lo pregunta, no lo sé. </a:t>
            </a:r>
          </a:p>
          <a:p>
            <a:r>
              <a:rPr lang="es-AR" dirty="0">
                <a:solidFill>
                  <a:srgbClr val="444444"/>
                </a:solidFill>
              </a:rPr>
              <a:t>Bien-estar y “bien-estando”</a:t>
            </a:r>
          </a:p>
          <a:p>
            <a:r>
              <a:rPr lang="es-AR" dirty="0">
                <a:solidFill>
                  <a:srgbClr val="444444"/>
                </a:solidFill>
              </a:rPr>
              <a:t>Estoy bien, me siento bien</a:t>
            </a:r>
          </a:p>
          <a:p>
            <a:r>
              <a:rPr lang="es-AR" dirty="0">
                <a:solidFill>
                  <a:srgbClr val="444444"/>
                </a:solidFill>
              </a:rPr>
              <a:t>Dimensiones del bienestar: físico, emocional, mental, social</a:t>
            </a:r>
          </a:p>
          <a:p>
            <a:r>
              <a:rPr lang="es-AR" dirty="0"/>
              <a:t>Transgresión digital (a partir de la dilución de los límites entre las vidas digitales (laboral y personal). Ausentismo presencial</a:t>
            </a:r>
          </a:p>
          <a:p>
            <a:endParaRPr lang="es-AR" dirty="0"/>
          </a:p>
        </p:txBody>
      </p:sp>
      <p:sp>
        <p:nvSpPr>
          <p:cNvPr id="4" name="Marcador de pie de página 3">
            <a:extLst>
              <a:ext uri="{FF2B5EF4-FFF2-40B4-BE49-F238E27FC236}">
                <a16:creationId xmlns:a16="http://schemas.microsoft.com/office/drawing/2014/main" id="{33F57029-72C6-9D52-C91E-4F9223BF5167}"/>
              </a:ext>
            </a:extLst>
          </p:cNvPr>
          <p:cNvSpPr>
            <a:spLocks noGrp="1"/>
          </p:cNvSpPr>
          <p:nvPr>
            <p:ph type="ftr" sz="quarter" idx="11"/>
          </p:nvPr>
        </p:nvSpPr>
        <p:spPr/>
        <p:txBody>
          <a:bodyPr/>
          <a:lstStyle/>
          <a:p>
            <a:r>
              <a:rPr lang="es-AR"/>
              <a:t>Leonardo Schvarstein - 221123 -  Taller AUGM</a:t>
            </a:r>
          </a:p>
        </p:txBody>
      </p:sp>
      <p:sp>
        <p:nvSpPr>
          <p:cNvPr id="5" name="Marcador de número de diapositiva 4">
            <a:extLst>
              <a:ext uri="{FF2B5EF4-FFF2-40B4-BE49-F238E27FC236}">
                <a16:creationId xmlns:a16="http://schemas.microsoft.com/office/drawing/2014/main" id="{906540B7-FD1D-9534-6036-946F904B9156}"/>
              </a:ext>
            </a:extLst>
          </p:cNvPr>
          <p:cNvSpPr>
            <a:spLocks noGrp="1"/>
          </p:cNvSpPr>
          <p:nvPr>
            <p:ph type="sldNum" sz="quarter" idx="12"/>
          </p:nvPr>
        </p:nvSpPr>
        <p:spPr/>
        <p:txBody>
          <a:bodyPr/>
          <a:lstStyle/>
          <a:p>
            <a:fld id="{08B5D27E-C37D-4779-B73D-37617A552991}" type="slidenum">
              <a:rPr lang="es-AR" smtClean="0"/>
              <a:t>10</a:t>
            </a:fld>
            <a:endParaRPr lang="es-AR"/>
          </a:p>
        </p:txBody>
      </p:sp>
    </p:spTree>
    <p:extLst>
      <p:ext uri="{BB962C8B-B14F-4D97-AF65-F5344CB8AC3E}">
        <p14:creationId xmlns:p14="http://schemas.microsoft.com/office/powerpoint/2010/main" val="4072637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a:extLst>
              <a:ext uri="{FF2B5EF4-FFF2-40B4-BE49-F238E27FC236}">
                <a16:creationId xmlns:a16="http://schemas.microsoft.com/office/drawing/2014/main" id="{0B6FEE1A-AA4E-B296-6B7A-366B3E61E264}"/>
              </a:ext>
            </a:extLst>
          </p:cNvPr>
          <p:cNvSpPr>
            <a:spLocks noGrp="1" noChangeArrowheads="1"/>
          </p:cNvSpPr>
          <p:nvPr>
            <p:ph type="title"/>
          </p:nvPr>
        </p:nvSpPr>
        <p:spPr/>
        <p:txBody>
          <a:bodyPr/>
          <a:lstStyle/>
          <a:p>
            <a:pPr eaLnBrk="1" hangingPunct="1"/>
            <a:r>
              <a:rPr lang="es-AR" altLang="es-AR"/>
              <a:t>Tecnología, moral y ética</a:t>
            </a:r>
            <a:endParaRPr lang="es-ES" altLang="es-AR"/>
          </a:p>
        </p:txBody>
      </p:sp>
      <p:sp>
        <p:nvSpPr>
          <p:cNvPr id="12293" name="Rectangle 3">
            <a:extLst>
              <a:ext uri="{FF2B5EF4-FFF2-40B4-BE49-F238E27FC236}">
                <a16:creationId xmlns:a16="http://schemas.microsoft.com/office/drawing/2014/main" id="{049D2BAF-EA17-85B9-ACC6-646CC8EBD722}"/>
              </a:ext>
            </a:extLst>
          </p:cNvPr>
          <p:cNvSpPr>
            <a:spLocks noGrp="1" noChangeArrowheads="1"/>
          </p:cNvSpPr>
          <p:nvPr>
            <p:ph idx="1"/>
          </p:nvPr>
        </p:nvSpPr>
        <p:spPr/>
        <p:txBody>
          <a:bodyPr/>
          <a:lstStyle/>
          <a:p>
            <a:pPr eaLnBrk="1" hangingPunct="1">
              <a:lnSpc>
                <a:spcPct val="80000"/>
              </a:lnSpc>
            </a:pPr>
            <a:r>
              <a:rPr lang="es-AR" altLang="es-AR" sz="2400"/>
              <a:t>Tecnología de uso dual (infierno y paraíso)</a:t>
            </a:r>
            <a:endParaRPr lang="es-ES" altLang="es-AR" sz="2400"/>
          </a:p>
          <a:p>
            <a:pPr eaLnBrk="1" hangingPunct="1">
              <a:lnSpc>
                <a:spcPct val="80000"/>
              </a:lnSpc>
            </a:pPr>
            <a:r>
              <a:rPr lang="es-ES" altLang="es-AR" sz="2400"/>
              <a:t>Debates</a:t>
            </a:r>
          </a:p>
          <a:p>
            <a:pPr lvl="1" eaLnBrk="1" hangingPunct="1">
              <a:lnSpc>
                <a:spcPct val="80000"/>
              </a:lnSpc>
            </a:pPr>
            <a:r>
              <a:rPr lang="es-ES" altLang="es-AR" sz="2000"/>
              <a:t>Las tecnologías no son ni buenas ni malas. Los juicios éticos no son aplicables a las tecnologías, sino al uso que hacemos de ellas </a:t>
            </a:r>
          </a:p>
          <a:p>
            <a:pPr lvl="1" eaLnBrk="1" hangingPunct="1">
              <a:lnSpc>
                <a:spcPct val="80000"/>
              </a:lnSpc>
            </a:pPr>
            <a:r>
              <a:rPr lang="es-ES" altLang="es-AR" sz="2000"/>
              <a:t>Plantear que nadie es culpable de nada, que simplemente hay un fenómeno natural llamado tecnología que llega y nos quita el trabajo es absolutamente reaccionario, porque pretende hacer una catástrofe natural de lo que es un fenómeno social, que, como tal, puede gestionarse de forma diferente. (Manuel Castels)</a:t>
            </a:r>
          </a:p>
          <a:p>
            <a:pPr eaLnBrk="1" hangingPunct="1">
              <a:lnSpc>
                <a:spcPct val="80000"/>
              </a:lnSpc>
            </a:pPr>
            <a:r>
              <a:rPr lang="es-AR" altLang="es-AR" sz="2400"/>
              <a:t>Atravesamiento de la Economía. Modelo hegemónico neoliberal capitalista</a:t>
            </a:r>
            <a:endParaRPr lang="es-ES" altLang="es-AR" sz="2400"/>
          </a:p>
          <a:p>
            <a:pPr eaLnBrk="1" hangingPunct="1">
              <a:lnSpc>
                <a:spcPct val="80000"/>
              </a:lnSpc>
            </a:pPr>
            <a:r>
              <a:rPr lang="es-AR" altLang="es-AR" sz="2400" u="sng"/>
              <a:t>Moral</a:t>
            </a:r>
            <a:r>
              <a:rPr lang="es-AR" altLang="es-AR" sz="2400"/>
              <a:t> de la era tecnológica y </a:t>
            </a:r>
            <a:r>
              <a:rPr lang="es-AR" altLang="es-AR" sz="2400" u="sng"/>
              <a:t>ética</a:t>
            </a:r>
            <a:r>
              <a:rPr lang="es-AR" altLang="es-AR" sz="2400"/>
              <a:t> del “sujeto” expuesto a la tecnología y responsable por la toma de decisiones tecnológicas</a:t>
            </a:r>
            <a:endParaRPr lang="es-ES" altLang="es-AR" sz="2400"/>
          </a:p>
        </p:txBody>
      </p:sp>
      <p:sp>
        <p:nvSpPr>
          <p:cNvPr id="12290" name="4 Marcador de pie de página">
            <a:extLst>
              <a:ext uri="{FF2B5EF4-FFF2-40B4-BE49-F238E27FC236}">
                <a16:creationId xmlns:a16="http://schemas.microsoft.com/office/drawing/2014/main" id="{C63B89DD-22A4-241C-C545-38FCE855DA3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AR"/>
              <a:t>Leonardo Schvarstein - 221123 -  Taller AUGM</a:t>
            </a:r>
          </a:p>
        </p:txBody>
      </p:sp>
      <p:sp>
        <p:nvSpPr>
          <p:cNvPr id="2" name="Rectangle 6">
            <a:extLst>
              <a:ext uri="{FF2B5EF4-FFF2-40B4-BE49-F238E27FC236}">
                <a16:creationId xmlns:a16="http://schemas.microsoft.com/office/drawing/2014/main" id="{ED645ADD-895B-63F5-F8DC-B847C14347AF}"/>
              </a:ext>
            </a:extLst>
          </p:cNvPr>
          <p:cNvSpPr>
            <a:spLocks noGrp="1" noChangeArrowheads="1"/>
          </p:cNvSpPr>
          <p:nvPr>
            <p:ph type="sldNum" sz="quarter" idx="12"/>
          </p:nvPr>
        </p:nvSpPr>
        <p:spPr>
          <a:ln/>
        </p:spPr>
        <p:txBody>
          <a:bodyPr/>
          <a:lstStyle/>
          <a:p>
            <a:fld id="{2CC87328-0FC9-4358-A94B-E7E368C2E5AC}" type="slidenum">
              <a:rPr lang="es-ES" altLang="es-AR"/>
              <a:pPr/>
              <a:t>11</a:t>
            </a:fld>
            <a:endParaRPr lang="es-ES" altLang="es-AR"/>
          </a:p>
        </p:txBody>
      </p:sp>
    </p:spTree>
    <p:extLst>
      <p:ext uri="{BB962C8B-B14F-4D97-AF65-F5344CB8AC3E}">
        <p14:creationId xmlns:p14="http://schemas.microsoft.com/office/powerpoint/2010/main" val="896037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60FCBC-CCBA-6AE8-268E-9A08C41EAC32}"/>
              </a:ext>
            </a:extLst>
          </p:cNvPr>
          <p:cNvSpPr>
            <a:spLocks noGrp="1"/>
          </p:cNvSpPr>
          <p:nvPr>
            <p:ph type="title"/>
          </p:nvPr>
        </p:nvSpPr>
        <p:spPr/>
        <p:txBody>
          <a:bodyPr/>
          <a:lstStyle/>
          <a:p>
            <a:r>
              <a:rPr lang="es-AR" dirty="0"/>
              <a:t>Network </a:t>
            </a:r>
            <a:r>
              <a:rPr lang="es-AR" dirty="0" err="1"/>
              <a:t>of</a:t>
            </a:r>
            <a:r>
              <a:rPr lang="es-AR" dirty="0"/>
              <a:t> </a:t>
            </a:r>
            <a:r>
              <a:rPr lang="es-AR" dirty="0" err="1"/>
              <a:t>wellbeing</a:t>
            </a:r>
            <a:r>
              <a:rPr lang="es-AR" dirty="0"/>
              <a:t> (NOW)</a:t>
            </a:r>
          </a:p>
        </p:txBody>
      </p:sp>
      <p:sp>
        <p:nvSpPr>
          <p:cNvPr id="3" name="Marcador de contenido 2">
            <a:extLst>
              <a:ext uri="{FF2B5EF4-FFF2-40B4-BE49-F238E27FC236}">
                <a16:creationId xmlns:a16="http://schemas.microsoft.com/office/drawing/2014/main" id="{E7910A93-C672-A7FE-E20A-32BAD49D1424}"/>
              </a:ext>
            </a:extLst>
          </p:cNvPr>
          <p:cNvSpPr>
            <a:spLocks noGrp="1"/>
          </p:cNvSpPr>
          <p:nvPr>
            <p:ph idx="1"/>
          </p:nvPr>
        </p:nvSpPr>
        <p:spPr/>
        <p:txBody>
          <a:bodyPr>
            <a:normAutofit fontScale="92500"/>
          </a:bodyPr>
          <a:lstStyle/>
          <a:p>
            <a:pPr marL="0" indent="0">
              <a:buNone/>
            </a:pPr>
            <a:r>
              <a:rPr lang="es-AR" dirty="0"/>
              <a:t>Nuestra comprensión del bienestar es:</a:t>
            </a:r>
          </a:p>
          <a:p>
            <a:r>
              <a:rPr lang="es-AR" b="1" dirty="0"/>
              <a:t>Inclusiva</a:t>
            </a:r>
            <a:r>
              <a:rPr lang="es-AR" dirty="0"/>
              <a:t>, porque todos merecen tener el mismo acceso a las cosas que respaldan nuestro bienestar.</a:t>
            </a:r>
          </a:p>
          <a:p>
            <a:r>
              <a:rPr lang="es-AR" b="1" dirty="0"/>
              <a:t>Colectiva</a:t>
            </a:r>
            <a:r>
              <a:rPr lang="es-AR" dirty="0"/>
              <a:t>, porque no podemos tener bienestar solos: nuestro bienestar depende de nuestras relaciones y las comunidades en las que vivimos y trabajamos.</a:t>
            </a:r>
          </a:p>
          <a:p>
            <a:r>
              <a:rPr lang="es-AR" b="1" dirty="0"/>
              <a:t>Sistémica</a:t>
            </a:r>
            <a:r>
              <a:rPr lang="es-AR" dirty="0"/>
              <a:t>, porque el bienestar debe integrarse en nuestras economías, políticas gubernamentales y en toda la sociedad en general.</a:t>
            </a:r>
          </a:p>
          <a:p>
            <a:r>
              <a:rPr lang="es-AR" b="1" dirty="0"/>
              <a:t>Sostenible</a:t>
            </a:r>
            <a:r>
              <a:rPr lang="es-AR" dirty="0"/>
              <a:t>, porque el bienestar humano depende de la salud a largo plazo del mundo natural.</a:t>
            </a:r>
          </a:p>
        </p:txBody>
      </p:sp>
      <p:sp>
        <p:nvSpPr>
          <p:cNvPr id="4" name="Marcador de pie de página 3">
            <a:extLst>
              <a:ext uri="{FF2B5EF4-FFF2-40B4-BE49-F238E27FC236}">
                <a16:creationId xmlns:a16="http://schemas.microsoft.com/office/drawing/2014/main" id="{4552C6A5-C732-286D-AF32-3ED21E008D3E}"/>
              </a:ext>
            </a:extLst>
          </p:cNvPr>
          <p:cNvSpPr>
            <a:spLocks noGrp="1"/>
          </p:cNvSpPr>
          <p:nvPr>
            <p:ph type="ftr" sz="quarter" idx="11"/>
          </p:nvPr>
        </p:nvSpPr>
        <p:spPr/>
        <p:txBody>
          <a:bodyPr/>
          <a:lstStyle/>
          <a:p>
            <a:r>
              <a:rPr lang="es-AR"/>
              <a:t>Leonardo Schvarstein - 221123 -  Taller AUGM</a:t>
            </a:r>
          </a:p>
        </p:txBody>
      </p:sp>
      <p:sp>
        <p:nvSpPr>
          <p:cNvPr id="5" name="Marcador de número de diapositiva 4">
            <a:extLst>
              <a:ext uri="{FF2B5EF4-FFF2-40B4-BE49-F238E27FC236}">
                <a16:creationId xmlns:a16="http://schemas.microsoft.com/office/drawing/2014/main" id="{20B27299-C25A-68E6-9855-FAD6FC46B6A9}"/>
              </a:ext>
            </a:extLst>
          </p:cNvPr>
          <p:cNvSpPr>
            <a:spLocks noGrp="1"/>
          </p:cNvSpPr>
          <p:nvPr>
            <p:ph type="sldNum" sz="quarter" idx="12"/>
          </p:nvPr>
        </p:nvSpPr>
        <p:spPr/>
        <p:txBody>
          <a:bodyPr/>
          <a:lstStyle/>
          <a:p>
            <a:fld id="{08B5D27E-C37D-4779-B73D-37617A552991}" type="slidenum">
              <a:rPr lang="es-AR" smtClean="0"/>
              <a:t>12</a:t>
            </a:fld>
            <a:endParaRPr lang="es-AR"/>
          </a:p>
        </p:txBody>
      </p:sp>
    </p:spTree>
    <p:extLst>
      <p:ext uri="{BB962C8B-B14F-4D97-AF65-F5344CB8AC3E}">
        <p14:creationId xmlns:p14="http://schemas.microsoft.com/office/powerpoint/2010/main" val="509409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C475D1-7E5E-3ACF-CE69-4F46FFC0A2D4}"/>
              </a:ext>
            </a:extLst>
          </p:cNvPr>
          <p:cNvSpPr>
            <a:spLocks noGrp="1"/>
          </p:cNvSpPr>
          <p:nvPr>
            <p:ph type="title"/>
          </p:nvPr>
        </p:nvSpPr>
        <p:spPr/>
        <p:txBody>
          <a:bodyPr/>
          <a:lstStyle/>
          <a:p>
            <a:r>
              <a:rPr lang="es-AR" dirty="0"/>
              <a:t>Mis limitaciones para este análisis</a:t>
            </a:r>
          </a:p>
        </p:txBody>
      </p:sp>
      <p:sp>
        <p:nvSpPr>
          <p:cNvPr id="3" name="Marcador de contenido 2">
            <a:extLst>
              <a:ext uri="{FF2B5EF4-FFF2-40B4-BE49-F238E27FC236}">
                <a16:creationId xmlns:a16="http://schemas.microsoft.com/office/drawing/2014/main" id="{6C91A6BC-A704-CB75-1997-34BC19F5D8CE}"/>
              </a:ext>
            </a:extLst>
          </p:cNvPr>
          <p:cNvSpPr>
            <a:spLocks noGrp="1"/>
          </p:cNvSpPr>
          <p:nvPr>
            <p:ph idx="1"/>
          </p:nvPr>
        </p:nvSpPr>
        <p:spPr/>
        <p:txBody>
          <a:bodyPr>
            <a:normAutofit fontScale="77500" lnSpcReduction="20000"/>
          </a:bodyPr>
          <a:lstStyle/>
          <a:p>
            <a:r>
              <a:rPr lang="es-AR" dirty="0"/>
              <a:t>Mi postura frente a los medios digitales y las redes sociales consiste en abstenerme de ellas tanto como me sea posible</a:t>
            </a:r>
          </a:p>
          <a:p>
            <a:r>
              <a:rPr lang="es-AR" dirty="0"/>
              <a:t>Reconozco que esta abstención se hace cada vez más difícil, porque las aplicaciones son cada vez más herramientas necesarias para las interacciones de nuestra vida cotidiana</a:t>
            </a:r>
          </a:p>
          <a:p>
            <a:r>
              <a:rPr lang="es-AR" dirty="0"/>
              <a:t>Trato de usar lo menos posible el celular. La carga de batería me dura entre 4 y 5 días</a:t>
            </a:r>
          </a:p>
          <a:p>
            <a:r>
              <a:rPr lang="es-AR" dirty="0"/>
              <a:t>Trato de utilizar la menor cantidad posible de aplicaciones. Así y todo tengo 40 en mi pantalla</a:t>
            </a:r>
          </a:p>
          <a:p>
            <a:r>
              <a:rPr lang="es-AR" dirty="0"/>
              <a:t>Utilizo </a:t>
            </a:r>
            <a:r>
              <a:rPr lang="es-AR" dirty="0" err="1"/>
              <a:t>Whatsapp</a:t>
            </a:r>
            <a:r>
              <a:rPr lang="es-AR" dirty="0"/>
              <a:t>, </a:t>
            </a:r>
            <a:r>
              <a:rPr lang="es-AR" dirty="0" err="1"/>
              <a:t>Telegram</a:t>
            </a:r>
            <a:r>
              <a:rPr lang="es-AR" dirty="0"/>
              <a:t> y el correo electrónico para comunicarme </a:t>
            </a:r>
          </a:p>
          <a:p>
            <a:r>
              <a:rPr lang="es-AR" dirty="0"/>
              <a:t>No soy miembro de redes sociales, uso un poco </a:t>
            </a:r>
            <a:r>
              <a:rPr lang="es-AR" dirty="0" err="1"/>
              <a:t>Linkedin</a:t>
            </a:r>
            <a:r>
              <a:rPr lang="es-AR" dirty="0"/>
              <a:t>, Academia.edu, casi nada FB, no tengo Instagram ni </a:t>
            </a:r>
            <a:r>
              <a:rPr lang="es-AR" dirty="0" err="1"/>
              <a:t>TikTok</a:t>
            </a:r>
            <a:r>
              <a:rPr lang="es-AR" dirty="0"/>
              <a:t> ni Twitter ni Tinder</a:t>
            </a:r>
          </a:p>
          <a:p>
            <a:r>
              <a:rPr lang="es-AR" dirty="0"/>
              <a:t>Me informo principalmente a través de los sitios web, de </a:t>
            </a:r>
            <a:r>
              <a:rPr lang="es-AR" dirty="0" err="1"/>
              <a:t>newsletters</a:t>
            </a:r>
            <a:r>
              <a:rPr lang="es-AR" dirty="0"/>
              <a:t> y de alertas de algunos periódicos importantes de mi país y del mundo</a:t>
            </a:r>
          </a:p>
          <a:p>
            <a:r>
              <a:rPr lang="es-AR" dirty="0"/>
              <a:t>Estoy suscripto a numerosas publicaciones con contenidos referidos a mi vida profesional y académica (organización, estrategia, PSO, diseño, sustentabilidad y otros)</a:t>
            </a:r>
          </a:p>
        </p:txBody>
      </p:sp>
      <p:sp>
        <p:nvSpPr>
          <p:cNvPr id="4" name="Marcador de pie de página 3">
            <a:extLst>
              <a:ext uri="{FF2B5EF4-FFF2-40B4-BE49-F238E27FC236}">
                <a16:creationId xmlns:a16="http://schemas.microsoft.com/office/drawing/2014/main" id="{6F31D992-516B-0025-8ECA-C91548B61D5E}"/>
              </a:ext>
            </a:extLst>
          </p:cNvPr>
          <p:cNvSpPr>
            <a:spLocks noGrp="1"/>
          </p:cNvSpPr>
          <p:nvPr>
            <p:ph type="ftr" sz="quarter" idx="11"/>
          </p:nvPr>
        </p:nvSpPr>
        <p:spPr/>
        <p:txBody>
          <a:bodyPr/>
          <a:lstStyle/>
          <a:p>
            <a:r>
              <a:rPr lang="es-AR"/>
              <a:t>Leonardo Schvarstein - 221123 -  Taller AUGM</a:t>
            </a:r>
          </a:p>
        </p:txBody>
      </p:sp>
      <p:sp>
        <p:nvSpPr>
          <p:cNvPr id="5" name="Marcador de número de diapositiva 4">
            <a:extLst>
              <a:ext uri="{FF2B5EF4-FFF2-40B4-BE49-F238E27FC236}">
                <a16:creationId xmlns:a16="http://schemas.microsoft.com/office/drawing/2014/main" id="{D69E36E5-D3A5-A47D-CEDF-A87A6BC97DF8}"/>
              </a:ext>
            </a:extLst>
          </p:cNvPr>
          <p:cNvSpPr>
            <a:spLocks noGrp="1"/>
          </p:cNvSpPr>
          <p:nvPr>
            <p:ph type="sldNum" sz="quarter" idx="12"/>
          </p:nvPr>
        </p:nvSpPr>
        <p:spPr/>
        <p:txBody>
          <a:bodyPr/>
          <a:lstStyle/>
          <a:p>
            <a:fld id="{08B5D27E-C37D-4779-B73D-37617A552991}" type="slidenum">
              <a:rPr lang="es-AR" smtClean="0"/>
              <a:t>13</a:t>
            </a:fld>
            <a:endParaRPr lang="es-AR"/>
          </a:p>
        </p:txBody>
      </p:sp>
    </p:spTree>
    <p:extLst>
      <p:ext uri="{BB962C8B-B14F-4D97-AF65-F5344CB8AC3E}">
        <p14:creationId xmlns:p14="http://schemas.microsoft.com/office/powerpoint/2010/main" val="1139343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612DFE-D6AD-F444-7958-B90889201155}"/>
              </a:ext>
            </a:extLst>
          </p:cNvPr>
          <p:cNvSpPr>
            <a:spLocks noGrp="1"/>
          </p:cNvSpPr>
          <p:nvPr>
            <p:ph type="title"/>
          </p:nvPr>
        </p:nvSpPr>
        <p:spPr/>
        <p:txBody>
          <a:bodyPr/>
          <a:lstStyle/>
          <a:p>
            <a:r>
              <a:rPr lang="es-AR" dirty="0"/>
              <a:t>Temas relacionados para seguir indagando</a:t>
            </a:r>
          </a:p>
        </p:txBody>
      </p:sp>
      <p:sp>
        <p:nvSpPr>
          <p:cNvPr id="3" name="Marcador de contenido 2">
            <a:extLst>
              <a:ext uri="{FF2B5EF4-FFF2-40B4-BE49-F238E27FC236}">
                <a16:creationId xmlns:a16="http://schemas.microsoft.com/office/drawing/2014/main" id="{3608D3A3-7ADE-6E55-242C-CA4D9DA9FA64}"/>
              </a:ext>
            </a:extLst>
          </p:cNvPr>
          <p:cNvSpPr>
            <a:spLocks noGrp="1"/>
          </p:cNvSpPr>
          <p:nvPr>
            <p:ph idx="1"/>
          </p:nvPr>
        </p:nvSpPr>
        <p:spPr/>
        <p:txBody>
          <a:bodyPr>
            <a:normAutofit fontScale="85000" lnSpcReduction="20000"/>
          </a:bodyPr>
          <a:lstStyle/>
          <a:p>
            <a:r>
              <a:rPr lang="es-AR" dirty="0"/>
              <a:t>El bienestar digital como propuesta de valor de la organización al sujeto. Segmentación de la noción de bienestar digital por grupos etarios y por niveles jerárquicos</a:t>
            </a:r>
          </a:p>
          <a:p>
            <a:r>
              <a:rPr lang="es-AR" dirty="0"/>
              <a:t>Conciliación vida laboral – vida personal</a:t>
            </a:r>
          </a:p>
          <a:p>
            <a:r>
              <a:rPr lang="es-AR" dirty="0"/>
              <a:t>Calidad de vida laboral</a:t>
            </a:r>
          </a:p>
          <a:p>
            <a:r>
              <a:rPr lang="es-AR" dirty="0"/>
              <a:t>Riesgos psicosociales en el trabajo</a:t>
            </a:r>
          </a:p>
          <a:p>
            <a:r>
              <a:rPr lang="es-AR" dirty="0"/>
              <a:t>Teletrabajo y bienestar digital</a:t>
            </a:r>
          </a:p>
          <a:p>
            <a:r>
              <a:rPr lang="es-AR" dirty="0"/>
              <a:t>Formación digital organizacional y bienestar digital personal. Asimilación </a:t>
            </a:r>
            <a:r>
              <a:rPr lang="es-AR"/>
              <a:t>y acomodación</a:t>
            </a:r>
            <a:endParaRPr lang="es-AR" dirty="0"/>
          </a:p>
          <a:p>
            <a:r>
              <a:rPr lang="es-AR" dirty="0"/>
              <a:t>El bienestar digital como analizador de la relación sujeto – organización. Contrato psicológico</a:t>
            </a:r>
          </a:p>
          <a:p>
            <a:r>
              <a:rPr lang="es-AR" dirty="0"/>
              <a:t>Transgresiones digitales en el trabajo por parte de la organización y del sujeto. Montos de transgresión tolerables</a:t>
            </a:r>
          </a:p>
        </p:txBody>
      </p:sp>
      <p:sp>
        <p:nvSpPr>
          <p:cNvPr id="4" name="Marcador de pie de página 3">
            <a:extLst>
              <a:ext uri="{FF2B5EF4-FFF2-40B4-BE49-F238E27FC236}">
                <a16:creationId xmlns:a16="http://schemas.microsoft.com/office/drawing/2014/main" id="{D6ADBBE6-EE1C-A1F5-9A30-6DB632D5FC86}"/>
              </a:ext>
            </a:extLst>
          </p:cNvPr>
          <p:cNvSpPr>
            <a:spLocks noGrp="1"/>
          </p:cNvSpPr>
          <p:nvPr>
            <p:ph type="ftr" sz="quarter" idx="11"/>
          </p:nvPr>
        </p:nvSpPr>
        <p:spPr/>
        <p:txBody>
          <a:bodyPr/>
          <a:lstStyle/>
          <a:p>
            <a:r>
              <a:rPr lang="es-AR"/>
              <a:t>Leonardo Schvarstein - 221123 -  Taller AUGM</a:t>
            </a:r>
          </a:p>
        </p:txBody>
      </p:sp>
      <p:sp>
        <p:nvSpPr>
          <p:cNvPr id="5" name="Marcador de número de diapositiva 4">
            <a:extLst>
              <a:ext uri="{FF2B5EF4-FFF2-40B4-BE49-F238E27FC236}">
                <a16:creationId xmlns:a16="http://schemas.microsoft.com/office/drawing/2014/main" id="{885F05B1-C2F7-B1F7-944F-B380FA07EB52}"/>
              </a:ext>
            </a:extLst>
          </p:cNvPr>
          <p:cNvSpPr>
            <a:spLocks noGrp="1"/>
          </p:cNvSpPr>
          <p:nvPr>
            <p:ph type="sldNum" sz="quarter" idx="12"/>
          </p:nvPr>
        </p:nvSpPr>
        <p:spPr/>
        <p:txBody>
          <a:bodyPr/>
          <a:lstStyle/>
          <a:p>
            <a:fld id="{08B5D27E-C37D-4779-B73D-37617A552991}" type="slidenum">
              <a:rPr lang="es-AR" smtClean="0"/>
              <a:t>14</a:t>
            </a:fld>
            <a:endParaRPr lang="es-AR"/>
          </a:p>
        </p:txBody>
      </p:sp>
    </p:spTree>
    <p:extLst>
      <p:ext uri="{BB962C8B-B14F-4D97-AF65-F5344CB8AC3E}">
        <p14:creationId xmlns:p14="http://schemas.microsoft.com/office/powerpoint/2010/main" val="357583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7BB752-8296-3E8E-7E25-5D1FD08BB5CE}"/>
              </a:ext>
            </a:extLst>
          </p:cNvPr>
          <p:cNvSpPr>
            <a:spLocks noGrp="1"/>
          </p:cNvSpPr>
          <p:nvPr>
            <p:ph type="ctrTitle"/>
          </p:nvPr>
        </p:nvSpPr>
        <p:spPr/>
        <p:txBody>
          <a:bodyPr/>
          <a:lstStyle/>
          <a:p>
            <a:r>
              <a:rPr lang="es-AR" dirty="0"/>
              <a:t>Tensiones básicas elegidas para el análisis</a:t>
            </a:r>
          </a:p>
        </p:txBody>
      </p:sp>
      <p:sp>
        <p:nvSpPr>
          <p:cNvPr id="3" name="Marcador de pie de página 2">
            <a:extLst>
              <a:ext uri="{FF2B5EF4-FFF2-40B4-BE49-F238E27FC236}">
                <a16:creationId xmlns:a16="http://schemas.microsoft.com/office/drawing/2014/main" id="{859B417C-D690-D19B-93C0-8B770B2BD9B4}"/>
              </a:ext>
            </a:extLst>
          </p:cNvPr>
          <p:cNvSpPr>
            <a:spLocks noGrp="1"/>
          </p:cNvSpPr>
          <p:nvPr>
            <p:ph type="ftr" sz="quarter" idx="11"/>
          </p:nvPr>
        </p:nvSpPr>
        <p:spPr/>
        <p:txBody>
          <a:bodyPr/>
          <a:lstStyle/>
          <a:p>
            <a:r>
              <a:rPr lang="es-AR"/>
              <a:t>Leonardo Schvarstein - 221123 -  Taller AUGM</a:t>
            </a:r>
          </a:p>
        </p:txBody>
      </p:sp>
      <p:sp>
        <p:nvSpPr>
          <p:cNvPr id="4" name="Marcador de número de diapositiva 3">
            <a:extLst>
              <a:ext uri="{FF2B5EF4-FFF2-40B4-BE49-F238E27FC236}">
                <a16:creationId xmlns:a16="http://schemas.microsoft.com/office/drawing/2014/main" id="{659C496F-CAC7-1532-D9AB-6896B249876E}"/>
              </a:ext>
            </a:extLst>
          </p:cNvPr>
          <p:cNvSpPr>
            <a:spLocks noGrp="1"/>
          </p:cNvSpPr>
          <p:nvPr>
            <p:ph type="sldNum" sz="quarter" idx="12"/>
          </p:nvPr>
        </p:nvSpPr>
        <p:spPr/>
        <p:txBody>
          <a:bodyPr/>
          <a:lstStyle/>
          <a:p>
            <a:fld id="{08B5D27E-C37D-4779-B73D-37617A552991}" type="slidenum">
              <a:rPr lang="es-AR" smtClean="0"/>
              <a:t>15</a:t>
            </a:fld>
            <a:endParaRPr lang="es-AR"/>
          </a:p>
        </p:txBody>
      </p:sp>
    </p:spTree>
    <p:extLst>
      <p:ext uri="{BB962C8B-B14F-4D97-AF65-F5344CB8AC3E}">
        <p14:creationId xmlns:p14="http://schemas.microsoft.com/office/powerpoint/2010/main" val="2159424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ítulo 1"/>
          <p:cNvSpPr>
            <a:spLocks noGrp="1"/>
          </p:cNvSpPr>
          <p:nvPr>
            <p:ph type="title"/>
          </p:nvPr>
        </p:nvSpPr>
        <p:spPr>
          <a:xfrm>
            <a:off x="609600" y="274639"/>
            <a:ext cx="10972800" cy="579437"/>
          </a:xfrm>
        </p:spPr>
        <p:txBody>
          <a:bodyPr>
            <a:normAutofit fontScale="90000"/>
          </a:bodyPr>
          <a:lstStyle/>
          <a:p>
            <a:pPr eaLnBrk="1" hangingPunct="1"/>
            <a:r>
              <a:rPr lang="es-ES" sz="3733" dirty="0"/>
              <a:t>Tensiones principales – Esquema básico de análisis</a:t>
            </a:r>
          </a:p>
        </p:txBody>
      </p:sp>
      <p:cxnSp>
        <p:nvCxnSpPr>
          <p:cNvPr id="7" name="Conector recto de flecha 6"/>
          <p:cNvCxnSpPr/>
          <p:nvPr/>
        </p:nvCxnSpPr>
        <p:spPr>
          <a:xfrm flipV="1">
            <a:off x="1748372" y="3535364"/>
            <a:ext cx="8777817" cy="30163"/>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9" name="Conector recto de flecha 8"/>
          <p:cNvCxnSpPr/>
          <p:nvPr/>
        </p:nvCxnSpPr>
        <p:spPr>
          <a:xfrm>
            <a:off x="5781045" y="1650208"/>
            <a:ext cx="55033" cy="4186237"/>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16388" name="CuadroTexto 9"/>
          <p:cNvSpPr txBox="1">
            <a:spLocks noChangeArrowheads="1"/>
          </p:cNvSpPr>
          <p:nvPr/>
        </p:nvSpPr>
        <p:spPr bwMode="auto">
          <a:xfrm>
            <a:off x="4683533" y="1127422"/>
            <a:ext cx="2195024" cy="461665"/>
          </a:xfrm>
          <a:prstGeom prst="rect">
            <a:avLst/>
          </a:prstGeom>
          <a:noFill/>
          <a:ln w="9525">
            <a:noFill/>
            <a:miter lim="800000"/>
            <a:headEnd/>
            <a:tailEnd/>
          </a:ln>
        </p:spPr>
        <p:txBody>
          <a:bodyPr wrap="none">
            <a:spAutoFit/>
          </a:bodyPr>
          <a:lstStyle/>
          <a:p>
            <a:r>
              <a:rPr lang="es-ES" sz="2400" dirty="0">
                <a:latin typeface="Calibri" pitchFamily="34" charset="0"/>
              </a:rPr>
              <a:t>Bienestar digital</a:t>
            </a:r>
          </a:p>
        </p:txBody>
      </p:sp>
      <p:sp>
        <p:nvSpPr>
          <p:cNvPr id="16389" name="CuadroTexto 10"/>
          <p:cNvSpPr txBox="1">
            <a:spLocks noChangeArrowheads="1"/>
          </p:cNvSpPr>
          <p:nvPr/>
        </p:nvSpPr>
        <p:spPr bwMode="auto">
          <a:xfrm>
            <a:off x="5103957" y="5897566"/>
            <a:ext cx="1550746" cy="461665"/>
          </a:xfrm>
          <a:prstGeom prst="rect">
            <a:avLst/>
          </a:prstGeom>
          <a:noFill/>
          <a:ln w="9525">
            <a:noFill/>
            <a:miter lim="800000"/>
            <a:headEnd/>
            <a:tailEnd/>
          </a:ln>
        </p:spPr>
        <p:txBody>
          <a:bodyPr wrap="none">
            <a:spAutoFit/>
          </a:bodyPr>
          <a:lstStyle/>
          <a:p>
            <a:r>
              <a:rPr lang="es-ES" sz="2400" dirty="0">
                <a:latin typeface="Calibri" pitchFamily="34" charset="0"/>
              </a:rPr>
              <a:t>Efectividad</a:t>
            </a:r>
          </a:p>
        </p:txBody>
      </p:sp>
      <p:sp>
        <p:nvSpPr>
          <p:cNvPr id="16390" name="CuadroTexto 11"/>
          <p:cNvSpPr txBox="1">
            <a:spLocks noChangeArrowheads="1"/>
          </p:cNvSpPr>
          <p:nvPr/>
        </p:nvSpPr>
        <p:spPr bwMode="auto">
          <a:xfrm>
            <a:off x="580915" y="3050370"/>
            <a:ext cx="1183337" cy="830997"/>
          </a:xfrm>
          <a:prstGeom prst="rect">
            <a:avLst/>
          </a:prstGeom>
          <a:noFill/>
          <a:ln w="9525">
            <a:noFill/>
            <a:miter lim="800000"/>
            <a:headEnd/>
            <a:tailEnd/>
          </a:ln>
        </p:spPr>
        <p:txBody>
          <a:bodyPr wrap="none">
            <a:spAutoFit/>
          </a:bodyPr>
          <a:lstStyle/>
          <a:p>
            <a:pPr algn="ctr"/>
            <a:r>
              <a:rPr lang="es-ES" sz="2400" dirty="0">
                <a:latin typeface="Calibri" pitchFamily="34" charset="0"/>
              </a:rPr>
              <a:t>Impulso</a:t>
            </a:r>
          </a:p>
          <a:p>
            <a:pPr algn="ctr"/>
            <a:r>
              <a:rPr lang="es-ES" sz="2400" dirty="0">
                <a:latin typeface="Calibri" pitchFamily="34" charset="0"/>
              </a:rPr>
              <a:t>Persona</a:t>
            </a:r>
          </a:p>
        </p:txBody>
      </p:sp>
      <p:sp>
        <p:nvSpPr>
          <p:cNvPr id="16391" name="CuadroTexto 12"/>
          <p:cNvSpPr txBox="1">
            <a:spLocks noChangeArrowheads="1"/>
          </p:cNvSpPr>
          <p:nvPr/>
        </p:nvSpPr>
        <p:spPr bwMode="auto">
          <a:xfrm>
            <a:off x="10109910" y="3100813"/>
            <a:ext cx="1798249" cy="830997"/>
          </a:xfrm>
          <a:prstGeom prst="rect">
            <a:avLst/>
          </a:prstGeom>
          <a:noFill/>
          <a:ln w="9525">
            <a:noFill/>
            <a:miter lim="800000"/>
            <a:headEnd/>
            <a:tailEnd/>
          </a:ln>
        </p:spPr>
        <p:txBody>
          <a:bodyPr wrap="none">
            <a:spAutoFit/>
          </a:bodyPr>
          <a:lstStyle/>
          <a:p>
            <a:pPr algn="ctr"/>
            <a:r>
              <a:rPr lang="es-ES" sz="2400" dirty="0">
                <a:latin typeface="Calibri" pitchFamily="34" charset="0"/>
              </a:rPr>
              <a:t>Impulso</a:t>
            </a:r>
          </a:p>
          <a:p>
            <a:pPr algn="ctr"/>
            <a:r>
              <a:rPr lang="es-ES" sz="2400" dirty="0">
                <a:latin typeface="Calibri" pitchFamily="34" charset="0"/>
              </a:rPr>
              <a:t>Organización</a:t>
            </a:r>
          </a:p>
        </p:txBody>
      </p:sp>
      <p:sp>
        <p:nvSpPr>
          <p:cNvPr id="3" name="Marcador de número de diapositiva 2"/>
          <p:cNvSpPr>
            <a:spLocks noGrp="1"/>
          </p:cNvSpPr>
          <p:nvPr>
            <p:ph type="sldNum" sz="quarter" idx="12"/>
          </p:nvPr>
        </p:nvSpPr>
        <p:spPr/>
        <p:txBody>
          <a:bodyPr/>
          <a:lstStyle/>
          <a:p>
            <a:pPr>
              <a:defRPr/>
            </a:pPr>
            <a:fld id="{55616999-D292-444A-B11E-219111371BA0}" type="slidenum">
              <a:rPr lang="es-ES" smtClean="0"/>
              <a:pPr>
                <a:defRPr/>
              </a:pPr>
              <a:t>16</a:t>
            </a:fld>
            <a:endParaRPr lang="es-ES"/>
          </a:p>
        </p:txBody>
      </p:sp>
      <p:sp>
        <p:nvSpPr>
          <p:cNvPr id="20" name="CuadroTexto 19">
            <a:extLst>
              <a:ext uri="{FF2B5EF4-FFF2-40B4-BE49-F238E27FC236}">
                <a16:creationId xmlns:a16="http://schemas.microsoft.com/office/drawing/2014/main" id="{069ED389-79F5-4B6D-B4D9-614F4F443C55}"/>
              </a:ext>
            </a:extLst>
          </p:cNvPr>
          <p:cNvSpPr txBox="1"/>
          <p:nvPr/>
        </p:nvSpPr>
        <p:spPr>
          <a:xfrm>
            <a:off x="2972912" y="1971789"/>
            <a:ext cx="1700529" cy="923330"/>
          </a:xfrm>
          <a:prstGeom prst="rect">
            <a:avLst/>
          </a:prstGeom>
          <a:noFill/>
        </p:spPr>
        <p:txBody>
          <a:bodyPr wrap="none" rtlCol="0">
            <a:spAutoFit/>
          </a:bodyPr>
          <a:lstStyle/>
          <a:p>
            <a:pPr algn="ctr"/>
            <a:r>
              <a:rPr lang="es-ES" i="1" dirty="0">
                <a:solidFill>
                  <a:schemeClr val="accent1">
                    <a:lumMod val="75000"/>
                  </a:schemeClr>
                </a:solidFill>
              </a:rPr>
              <a:t>Autogestión del </a:t>
            </a:r>
          </a:p>
          <a:p>
            <a:pPr algn="ctr"/>
            <a:r>
              <a:rPr lang="es-ES" i="1" dirty="0">
                <a:solidFill>
                  <a:schemeClr val="accent1">
                    <a:lumMod val="75000"/>
                  </a:schemeClr>
                </a:solidFill>
              </a:rPr>
              <a:t>bienestar digital</a:t>
            </a:r>
          </a:p>
          <a:p>
            <a:pPr algn="ctr"/>
            <a:r>
              <a:rPr lang="es-ES" i="1" dirty="0">
                <a:solidFill>
                  <a:schemeClr val="accent1">
                    <a:lumMod val="75000"/>
                  </a:schemeClr>
                </a:solidFill>
              </a:rPr>
              <a:t>(ABD)</a:t>
            </a:r>
          </a:p>
        </p:txBody>
      </p:sp>
      <p:sp>
        <p:nvSpPr>
          <p:cNvPr id="21" name="CuadroTexto 20">
            <a:extLst>
              <a:ext uri="{FF2B5EF4-FFF2-40B4-BE49-F238E27FC236}">
                <a16:creationId xmlns:a16="http://schemas.microsoft.com/office/drawing/2014/main" id="{8AE018F2-B1C0-43C7-9563-38F152B9D2FF}"/>
              </a:ext>
            </a:extLst>
          </p:cNvPr>
          <p:cNvSpPr txBox="1"/>
          <p:nvPr/>
        </p:nvSpPr>
        <p:spPr>
          <a:xfrm>
            <a:off x="2725592" y="4129630"/>
            <a:ext cx="2182200" cy="923330"/>
          </a:xfrm>
          <a:prstGeom prst="rect">
            <a:avLst/>
          </a:prstGeom>
          <a:noFill/>
        </p:spPr>
        <p:txBody>
          <a:bodyPr wrap="none" rtlCol="0">
            <a:spAutoFit/>
          </a:bodyPr>
          <a:lstStyle>
            <a:defPPr>
              <a:defRPr lang="es-AR"/>
            </a:defPPr>
            <a:lvl1pPr>
              <a:defRPr i="1">
                <a:solidFill>
                  <a:schemeClr val="accent1">
                    <a:lumMod val="75000"/>
                  </a:schemeClr>
                </a:solidFill>
              </a:defRPr>
            </a:lvl1pPr>
          </a:lstStyle>
          <a:p>
            <a:pPr algn="ctr"/>
            <a:r>
              <a:rPr lang="es-ES" dirty="0"/>
              <a:t>Autogestión de las</a:t>
            </a:r>
          </a:p>
          <a:p>
            <a:pPr algn="ctr"/>
            <a:r>
              <a:rPr lang="es-ES" dirty="0"/>
              <a:t>capacidades digitales</a:t>
            </a:r>
          </a:p>
          <a:p>
            <a:pPr algn="ctr"/>
            <a:r>
              <a:rPr lang="es-ES" dirty="0"/>
              <a:t>(ACD)</a:t>
            </a:r>
          </a:p>
        </p:txBody>
      </p:sp>
      <p:sp>
        <p:nvSpPr>
          <p:cNvPr id="2" name="CuadroTexto 1">
            <a:extLst>
              <a:ext uri="{FF2B5EF4-FFF2-40B4-BE49-F238E27FC236}">
                <a16:creationId xmlns:a16="http://schemas.microsoft.com/office/drawing/2014/main" id="{96FBFA2A-F712-82D5-EFC3-C463CA82C929}"/>
              </a:ext>
            </a:extLst>
          </p:cNvPr>
          <p:cNvSpPr txBox="1"/>
          <p:nvPr/>
        </p:nvSpPr>
        <p:spPr>
          <a:xfrm>
            <a:off x="6570113" y="4126541"/>
            <a:ext cx="2778517" cy="923330"/>
          </a:xfrm>
          <a:prstGeom prst="rect">
            <a:avLst/>
          </a:prstGeom>
          <a:noFill/>
        </p:spPr>
        <p:txBody>
          <a:bodyPr wrap="none" rtlCol="0">
            <a:spAutoFit/>
          </a:bodyPr>
          <a:lstStyle>
            <a:defPPr>
              <a:defRPr lang="es-AR"/>
            </a:defPPr>
            <a:lvl1pPr>
              <a:defRPr i="1">
                <a:solidFill>
                  <a:schemeClr val="accent1">
                    <a:lumMod val="75000"/>
                  </a:schemeClr>
                </a:solidFill>
              </a:defRPr>
            </a:lvl1pPr>
          </a:lstStyle>
          <a:p>
            <a:pPr algn="ctr"/>
            <a:r>
              <a:rPr lang="es-ES" dirty="0"/>
              <a:t>Gestión organizacional</a:t>
            </a:r>
          </a:p>
          <a:p>
            <a:pPr algn="ctr"/>
            <a:r>
              <a:rPr lang="es-ES" dirty="0"/>
              <a:t>de las capacidades digitales</a:t>
            </a:r>
          </a:p>
          <a:p>
            <a:pPr algn="ctr"/>
            <a:r>
              <a:rPr lang="es-ES" dirty="0"/>
              <a:t>(GOCD)</a:t>
            </a:r>
          </a:p>
        </p:txBody>
      </p:sp>
      <p:sp>
        <p:nvSpPr>
          <p:cNvPr id="5" name="CuadroTexto 4">
            <a:extLst>
              <a:ext uri="{FF2B5EF4-FFF2-40B4-BE49-F238E27FC236}">
                <a16:creationId xmlns:a16="http://schemas.microsoft.com/office/drawing/2014/main" id="{475B59A0-3E29-D1E2-996F-AFAAE7A09486}"/>
              </a:ext>
            </a:extLst>
          </p:cNvPr>
          <p:cNvSpPr txBox="1"/>
          <p:nvPr/>
        </p:nvSpPr>
        <p:spPr>
          <a:xfrm>
            <a:off x="6734193" y="2110289"/>
            <a:ext cx="2370841" cy="923330"/>
          </a:xfrm>
          <a:prstGeom prst="rect">
            <a:avLst/>
          </a:prstGeom>
          <a:noFill/>
        </p:spPr>
        <p:txBody>
          <a:bodyPr wrap="none" rtlCol="0">
            <a:spAutoFit/>
          </a:bodyPr>
          <a:lstStyle>
            <a:defPPr>
              <a:defRPr lang="es-AR"/>
            </a:defPPr>
            <a:lvl1pPr>
              <a:defRPr i="1">
                <a:solidFill>
                  <a:schemeClr val="accent1">
                    <a:lumMod val="75000"/>
                  </a:schemeClr>
                </a:solidFill>
              </a:defRPr>
            </a:lvl1pPr>
          </a:lstStyle>
          <a:p>
            <a:pPr algn="ctr"/>
            <a:r>
              <a:rPr lang="es-ES" dirty="0"/>
              <a:t>Gestión organizacional </a:t>
            </a:r>
          </a:p>
          <a:p>
            <a:pPr algn="ctr"/>
            <a:r>
              <a:rPr lang="es-ES" dirty="0"/>
              <a:t>del bienestar digital</a:t>
            </a:r>
          </a:p>
          <a:p>
            <a:pPr algn="ctr"/>
            <a:r>
              <a:rPr lang="es-ES" dirty="0"/>
              <a:t>(GOBD)</a:t>
            </a:r>
          </a:p>
        </p:txBody>
      </p:sp>
      <p:sp>
        <p:nvSpPr>
          <p:cNvPr id="6" name="Elipse 5">
            <a:extLst>
              <a:ext uri="{FF2B5EF4-FFF2-40B4-BE49-F238E27FC236}">
                <a16:creationId xmlns:a16="http://schemas.microsoft.com/office/drawing/2014/main" id="{3FE2DA2C-7201-390E-4192-2B09D566B8FB}"/>
              </a:ext>
            </a:extLst>
          </p:cNvPr>
          <p:cNvSpPr/>
          <p:nvPr/>
        </p:nvSpPr>
        <p:spPr>
          <a:xfrm>
            <a:off x="6495942" y="1805005"/>
            <a:ext cx="2730230" cy="12568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Elipse 7">
            <a:extLst>
              <a:ext uri="{FF2B5EF4-FFF2-40B4-BE49-F238E27FC236}">
                <a16:creationId xmlns:a16="http://schemas.microsoft.com/office/drawing/2014/main" id="{65154F43-C2F2-CBDD-B841-D12AC0F04580}"/>
              </a:ext>
            </a:extLst>
          </p:cNvPr>
          <p:cNvSpPr/>
          <p:nvPr/>
        </p:nvSpPr>
        <p:spPr>
          <a:xfrm>
            <a:off x="2308698" y="4008498"/>
            <a:ext cx="2970179" cy="12338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Marcador de pie de página 3">
            <a:extLst>
              <a:ext uri="{FF2B5EF4-FFF2-40B4-BE49-F238E27FC236}">
                <a16:creationId xmlns:a16="http://schemas.microsoft.com/office/drawing/2014/main" id="{6C932736-B8EE-1C55-FE8B-5B2F153A3702}"/>
              </a:ext>
            </a:extLst>
          </p:cNvPr>
          <p:cNvSpPr>
            <a:spLocks noGrp="1"/>
          </p:cNvSpPr>
          <p:nvPr>
            <p:ph type="ftr" sz="quarter" idx="11"/>
          </p:nvPr>
        </p:nvSpPr>
        <p:spPr/>
        <p:txBody>
          <a:bodyPr/>
          <a:lstStyle/>
          <a:p>
            <a:r>
              <a:rPr lang="es-AR"/>
              <a:t>Leonardo Schvarstein - 221123 -  Taller AUGM</a:t>
            </a:r>
          </a:p>
        </p:txBody>
      </p:sp>
    </p:spTree>
    <p:extLst>
      <p:ext uri="{BB962C8B-B14F-4D97-AF65-F5344CB8AC3E}">
        <p14:creationId xmlns:p14="http://schemas.microsoft.com/office/powerpoint/2010/main" val="42626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linds(horizontal)">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 grpId="0"/>
      <p:bldP spid="5" grpId="0"/>
      <p:bldP spid="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D441E12-5BA5-25D0-8349-86C203E60D09}"/>
              </a:ext>
            </a:extLst>
          </p:cNvPr>
          <p:cNvSpPr>
            <a:spLocks noGrp="1"/>
          </p:cNvSpPr>
          <p:nvPr>
            <p:ph type="title"/>
          </p:nvPr>
        </p:nvSpPr>
        <p:spPr/>
        <p:txBody>
          <a:bodyPr/>
          <a:lstStyle/>
          <a:p>
            <a:r>
              <a:rPr lang="es-AR" dirty="0"/>
              <a:t>Trabajo en subgrupos</a:t>
            </a:r>
          </a:p>
        </p:txBody>
      </p:sp>
      <p:sp>
        <p:nvSpPr>
          <p:cNvPr id="5" name="Marcador de contenido 4">
            <a:extLst>
              <a:ext uri="{FF2B5EF4-FFF2-40B4-BE49-F238E27FC236}">
                <a16:creationId xmlns:a16="http://schemas.microsoft.com/office/drawing/2014/main" id="{2E29C93A-407C-32A2-01EA-B2D8EA7E69F2}"/>
              </a:ext>
            </a:extLst>
          </p:cNvPr>
          <p:cNvSpPr>
            <a:spLocks noGrp="1"/>
          </p:cNvSpPr>
          <p:nvPr>
            <p:ph idx="1"/>
          </p:nvPr>
        </p:nvSpPr>
        <p:spPr/>
        <p:txBody>
          <a:bodyPr>
            <a:normAutofit fontScale="92500" lnSpcReduction="10000"/>
          </a:bodyPr>
          <a:lstStyle/>
          <a:p>
            <a:r>
              <a:rPr lang="es-AR" b="1" dirty="0"/>
              <a:t>Línea I</a:t>
            </a:r>
            <a:r>
              <a:rPr lang="es-AR" dirty="0"/>
              <a:t>: En el marco de la transformación digital que se está operando en la educación en general, qué competencias creen ustedes que necesitan desarrollar para desempeñarse eficientemente en sus facultades o universidades? (si quieren, pueden elegir entre las perspectivas de los estudiantes, docentes o gestores). Cuadrante de la autogestión de las capacidades digitales (ACD) para la efectividad de la organización (en el marco de la transformación digital)</a:t>
            </a:r>
          </a:p>
          <a:p>
            <a:r>
              <a:rPr lang="es-AR" b="1" dirty="0"/>
              <a:t>Línea II</a:t>
            </a:r>
            <a:r>
              <a:rPr lang="es-AR" dirty="0"/>
              <a:t>: ¿Que harían ustedes si fueran designados como “Responsable de Bienestar Digital” de sus facultades o universidades? Cuáles serían las partes interesadas? Cuál sería su misión, sus funciones y responsabilidades? Pueden ensayar un esbozo de plan de acción inicial? Cuadrante de la gestión por parte de la organización del bienestar digital de sus partes interesadas (GOBD)</a:t>
            </a:r>
          </a:p>
        </p:txBody>
      </p:sp>
      <p:sp>
        <p:nvSpPr>
          <p:cNvPr id="2" name="Marcador de pie de página 1">
            <a:extLst>
              <a:ext uri="{FF2B5EF4-FFF2-40B4-BE49-F238E27FC236}">
                <a16:creationId xmlns:a16="http://schemas.microsoft.com/office/drawing/2014/main" id="{88475EF0-B22C-F422-1602-0D8904E72B96}"/>
              </a:ext>
            </a:extLst>
          </p:cNvPr>
          <p:cNvSpPr>
            <a:spLocks noGrp="1"/>
          </p:cNvSpPr>
          <p:nvPr>
            <p:ph type="ftr" sz="quarter" idx="11"/>
          </p:nvPr>
        </p:nvSpPr>
        <p:spPr/>
        <p:txBody>
          <a:bodyPr/>
          <a:lstStyle/>
          <a:p>
            <a:r>
              <a:rPr lang="es-AR"/>
              <a:t>Leonardo Schvarstein - 221123 -  Taller AUGM</a:t>
            </a:r>
          </a:p>
        </p:txBody>
      </p:sp>
      <p:sp>
        <p:nvSpPr>
          <p:cNvPr id="3" name="Marcador de número de diapositiva 2">
            <a:extLst>
              <a:ext uri="{FF2B5EF4-FFF2-40B4-BE49-F238E27FC236}">
                <a16:creationId xmlns:a16="http://schemas.microsoft.com/office/drawing/2014/main" id="{2272B3F1-7B0F-C221-87DD-2EA49B61D64A}"/>
              </a:ext>
            </a:extLst>
          </p:cNvPr>
          <p:cNvSpPr>
            <a:spLocks noGrp="1"/>
          </p:cNvSpPr>
          <p:nvPr>
            <p:ph type="sldNum" sz="quarter" idx="12"/>
          </p:nvPr>
        </p:nvSpPr>
        <p:spPr/>
        <p:txBody>
          <a:bodyPr/>
          <a:lstStyle/>
          <a:p>
            <a:fld id="{08B5D27E-C37D-4779-B73D-37617A552991}" type="slidenum">
              <a:rPr lang="es-AR" smtClean="0"/>
              <a:t>17</a:t>
            </a:fld>
            <a:endParaRPr lang="es-AR"/>
          </a:p>
        </p:txBody>
      </p:sp>
    </p:spTree>
    <p:extLst>
      <p:ext uri="{BB962C8B-B14F-4D97-AF65-F5344CB8AC3E}">
        <p14:creationId xmlns:p14="http://schemas.microsoft.com/office/powerpoint/2010/main" val="880125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ítulo 1"/>
          <p:cNvSpPr>
            <a:spLocks noGrp="1"/>
          </p:cNvSpPr>
          <p:nvPr>
            <p:ph type="title"/>
          </p:nvPr>
        </p:nvSpPr>
        <p:spPr>
          <a:xfrm>
            <a:off x="609600" y="274639"/>
            <a:ext cx="10972800" cy="579437"/>
          </a:xfrm>
        </p:spPr>
        <p:txBody>
          <a:bodyPr>
            <a:normAutofit fontScale="90000"/>
          </a:bodyPr>
          <a:lstStyle/>
          <a:p>
            <a:pPr eaLnBrk="1" hangingPunct="1"/>
            <a:r>
              <a:rPr lang="es-ES" sz="3733" dirty="0"/>
              <a:t>Tensiones principales – Esquema básico de análisis</a:t>
            </a:r>
          </a:p>
        </p:txBody>
      </p:sp>
      <p:cxnSp>
        <p:nvCxnSpPr>
          <p:cNvPr id="7" name="Conector recto de flecha 6"/>
          <p:cNvCxnSpPr/>
          <p:nvPr/>
        </p:nvCxnSpPr>
        <p:spPr>
          <a:xfrm flipV="1">
            <a:off x="1748372" y="3535364"/>
            <a:ext cx="8777817" cy="30163"/>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9" name="Conector recto de flecha 8"/>
          <p:cNvCxnSpPr/>
          <p:nvPr/>
        </p:nvCxnSpPr>
        <p:spPr>
          <a:xfrm>
            <a:off x="5781045" y="1650208"/>
            <a:ext cx="55033" cy="4186237"/>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16388" name="CuadroTexto 9"/>
          <p:cNvSpPr txBox="1">
            <a:spLocks noChangeArrowheads="1"/>
          </p:cNvSpPr>
          <p:nvPr/>
        </p:nvSpPr>
        <p:spPr bwMode="auto">
          <a:xfrm>
            <a:off x="4683533" y="1127422"/>
            <a:ext cx="2195024" cy="461665"/>
          </a:xfrm>
          <a:prstGeom prst="rect">
            <a:avLst/>
          </a:prstGeom>
          <a:noFill/>
          <a:ln w="9525">
            <a:noFill/>
            <a:miter lim="800000"/>
            <a:headEnd/>
            <a:tailEnd/>
          </a:ln>
        </p:spPr>
        <p:txBody>
          <a:bodyPr wrap="none">
            <a:spAutoFit/>
          </a:bodyPr>
          <a:lstStyle/>
          <a:p>
            <a:r>
              <a:rPr lang="es-ES" sz="2400" dirty="0">
                <a:latin typeface="Calibri" pitchFamily="34" charset="0"/>
              </a:rPr>
              <a:t>Bienestar digital</a:t>
            </a:r>
          </a:p>
        </p:txBody>
      </p:sp>
      <p:sp>
        <p:nvSpPr>
          <p:cNvPr id="16389" name="CuadroTexto 10"/>
          <p:cNvSpPr txBox="1">
            <a:spLocks noChangeArrowheads="1"/>
          </p:cNvSpPr>
          <p:nvPr/>
        </p:nvSpPr>
        <p:spPr bwMode="auto">
          <a:xfrm>
            <a:off x="5103957" y="5897566"/>
            <a:ext cx="1550746" cy="461665"/>
          </a:xfrm>
          <a:prstGeom prst="rect">
            <a:avLst/>
          </a:prstGeom>
          <a:noFill/>
          <a:ln w="9525">
            <a:noFill/>
            <a:miter lim="800000"/>
            <a:headEnd/>
            <a:tailEnd/>
          </a:ln>
        </p:spPr>
        <p:txBody>
          <a:bodyPr wrap="none">
            <a:spAutoFit/>
          </a:bodyPr>
          <a:lstStyle/>
          <a:p>
            <a:r>
              <a:rPr lang="es-ES" sz="2400" dirty="0">
                <a:latin typeface="Calibri" pitchFamily="34" charset="0"/>
              </a:rPr>
              <a:t>Efectividad</a:t>
            </a:r>
          </a:p>
        </p:txBody>
      </p:sp>
      <p:sp>
        <p:nvSpPr>
          <p:cNvPr id="16390" name="CuadroTexto 11"/>
          <p:cNvSpPr txBox="1">
            <a:spLocks noChangeArrowheads="1"/>
          </p:cNvSpPr>
          <p:nvPr/>
        </p:nvSpPr>
        <p:spPr bwMode="auto">
          <a:xfrm>
            <a:off x="580915" y="3050370"/>
            <a:ext cx="1183337" cy="830997"/>
          </a:xfrm>
          <a:prstGeom prst="rect">
            <a:avLst/>
          </a:prstGeom>
          <a:noFill/>
          <a:ln w="9525">
            <a:noFill/>
            <a:miter lim="800000"/>
            <a:headEnd/>
            <a:tailEnd/>
          </a:ln>
        </p:spPr>
        <p:txBody>
          <a:bodyPr wrap="none">
            <a:spAutoFit/>
          </a:bodyPr>
          <a:lstStyle/>
          <a:p>
            <a:pPr algn="ctr"/>
            <a:r>
              <a:rPr lang="es-ES" sz="2400" dirty="0">
                <a:latin typeface="Calibri" pitchFamily="34" charset="0"/>
              </a:rPr>
              <a:t>Impulso</a:t>
            </a:r>
          </a:p>
          <a:p>
            <a:pPr algn="ctr"/>
            <a:r>
              <a:rPr lang="es-ES" sz="2400" dirty="0">
                <a:latin typeface="Calibri" pitchFamily="34" charset="0"/>
              </a:rPr>
              <a:t>Persona</a:t>
            </a:r>
          </a:p>
        </p:txBody>
      </p:sp>
      <p:sp>
        <p:nvSpPr>
          <p:cNvPr id="16391" name="CuadroTexto 12"/>
          <p:cNvSpPr txBox="1">
            <a:spLocks noChangeArrowheads="1"/>
          </p:cNvSpPr>
          <p:nvPr/>
        </p:nvSpPr>
        <p:spPr bwMode="auto">
          <a:xfrm>
            <a:off x="10109910" y="3100813"/>
            <a:ext cx="1798249" cy="830997"/>
          </a:xfrm>
          <a:prstGeom prst="rect">
            <a:avLst/>
          </a:prstGeom>
          <a:noFill/>
          <a:ln w="9525">
            <a:noFill/>
            <a:miter lim="800000"/>
            <a:headEnd/>
            <a:tailEnd/>
          </a:ln>
        </p:spPr>
        <p:txBody>
          <a:bodyPr wrap="none">
            <a:spAutoFit/>
          </a:bodyPr>
          <a:lstStyle/>
          <a:p>
            <a:pPr algn="ctr"/>
            <a:r>
              <a:rPr lang="es-ES" sz="2400" dirty="0">
                <a:latin typeface="Calibri" pitchFamily="34" charset="0"/>
              </a:rPr>
              <a:t>Impulso</a:t>
            </a:r>
          </a:p>
          <a:p>
            <a:pPr algn="ctr"/>
            <a:r>
              <a:rPr lang="es-ES" sz="2400" dirty="0">
                <a:latin typeface="Calibri" pitchFamily="34" charset="0"/>
              </a:rPr>
              <a:t>Organización</a:t>
            </a:r>
          </a:p>
        </p:txBody>
      </p:sp>
      <p:sp>
        <p:nvSpPr>
          <p:cNvPr id="3" name="Marcador de número de diapositiva 2"/>
          <p:cNvSpPr>
            <a:spLocks noGrp="1"/>
          </p:cNvSpPr>
          <p:nvPr>
            <p:ph type="sldNum" sz="quarter" idx="12"/>
          </p:nvPr>
        </p:nvSpPr>
        <p:spPr/>
        <p:txBody>
          <a:bodyPr/>
          <a:lstStyle/>
          <a:p>
            <a:pPr>
              <a:defRPr/>
            </a:pPr>
            <a:fld id="{55616999-D292-444A-B11E-219111371BA0}" type="slidenum">
              <a:rPr lang="es-ES" smtClean="0"/>
              <a:pPr>
                <a:defRPr/>
              </a:pPr>
              <a:t>18</a:t>
            </a:fld>
            <a:endParaRPr lang="es-ES"/>
          </a:p>
        </p:txBody>
      </p:sp>
      <p:sp>
        <p:nvSpPr>
          <p:cNvPr id="20" name="CuadroTexto 19">
            <a:extLst>
              <a:ext uri="{FF2B5EF4-FFF2-40B4-BE49-F238E27FC236}">
                <a16:creationId xmlns:a16="http://schemas.microsoft.com/office/drawing/2014/main" id="{069ED389-79F5-4B6D-B4D9-614F4F443C55}"/>
              </a:ext>
            </a:extLst>
          </p:cNvPr>
          <p:cNvSpPr txBox="1"/>
          <p:nvPr/>
        </p:nvSpPr>
        <p:spPr>
          <a:xfrm>
            <a:off x="1864450" y="1783724"/>
            <a:ext cx="2626039" cy="1200329"/>
          </a:xfrm>
          <a:prstGeom prst="rect">
            <a:avLst/>
          </a:prstGeom>
          <a:noFill/>
        </p:spPr>
        <p:txBody>
          <a:bodyPr wrap="none" rtlCol="0">
            <a:spAutoFit/>
          </a:bodyPr>
          <a:lstStyle/>
          <a:p>
            <a:pPr algn="ctr"/>
            <a:r>
              <a:rPr lang="es-ES" b="1" i="1" u="sng" dirty="0">
                <a:solidFill>
                  <a:schemeClr val="accent1">
                    <a:lumMod val="75000"/>
                  </a:schemeClr>
                </a:solidFill>
              </a:rPr>
              <a:t>ABD</a:t>
            </a:r>
          </a:p>
          <a:p>
            <a:pPr algn="ctr"/>
            <a:r>
              <a:rPr lang="es-ES" i="1" dirty="0">
                <a:solidFill>
                  <a:schemeClr val="accent1">
                    <a:lumMod val="75000"/>
                  </a:schemeClr>
                </a:solidFill>
              </a:rPr>
              <a:t>Libre albedrío – Seguridad</a:t>
            </a:r>
          </a:p>
          <a:p>
            <a:pPr algn="ctr"/>
            <a:r>
              <a:rPr lang="es-ES" i="1" dirty="0">
                <a:solidFill>
                  <a:schemeClr val="accent1">
                    <a:lumMod val="75000"/>
                  </a:schemeClr>
                </a:solidFill>
              </a:rPr>
              <a:t>Capacidad reflexiva y </a:t>
            </a:r>
          </a:p>
          <a:p>
            <a:pPr algn="ctr"/>
            <a:r>
              <a:rPr lang="es-ES" i="1" dirty="0">
                <a:solidFill>
                  <a:schemeClr val="accent1">
                    <a:lumMod val="75000"/>
                  </a:schemeClr>
                </a:solidFill>
              </a:rPr>
              <a:t>pensamiento crítico</a:t>
            </a:r>
          </a:p>
        </p:txBody>
      </p:sp>
      <p:sp>
        <p:nvSpPr>
          <p:cNvPr id="21" name="CuadroTexto 20">
            <a:extLst>
              <a:ext uri="{FF2B5EF4-FFF2-40B4-BE49-F238E27FC236}">
                <a16:creationId xmlns:a16="http://schemas.microsoft.com/office/drawing/2014/main" id="{8AE018F2-B1C0-43C7-9563-38F152B9D2FF}"/>
              </a:ext>
            </a:extLst>
          </p:cNvPr>
          <p:cNvSpPr txBox="1"/>
          <p:nvPr/>
        </p:nvSpPr>
        <p:spPr>
          <a:xfrm>
            <a:off x="1865989" y="4454408"/>
            <a:ext cx="2622961" cy="646331"/>
          </a:xfrm>
          <a:prstGeom prst="rect">
            <a:avLst/>
          </a:prstGeom>
          <a:noFill/>
        </p:spPr>
        <p:txBody>
          <a:bodyPr wrap="none" rtlCol="0">
            <a:spAutoFit/>
          </a:bodyPr>
          <a:lstStyle>
            <a:defPPr>
              <a:defRPr lang="es-AR"/>
            </a:defPPr>
            <a:lvl1pPr>
              <a:defRPr i="1">
                <a:solidFill>
                  <a:schemeClr val="accent1">
                    <a:lumMod val="75000"/>
                  </a:schemeClr>
                </a:solidFill>
              </a:defRPr>
            </a:lvl1pPr>
          </a:lstStyle>
          <a:p>
            <a:pPr algn="ctr"/>
            <a:r>
              <a:rPr lang="es-ES" b="1" u="sng" dirty="0"/>
              <a:t>ACD</a:t>
            </a:r>
          </a:p>
          <a:p>
            <a:pPr algn="ctr"/>
            <a:r>
              <a:rPr lang="es-ES" dirty="0"/>
              <a:t>Conocimiento – usufructo </a:t>
            </a:r>
          </a:p>
        </p:txBody>
      </p:sp>
      <p:sp>
        <p:nvSpPr>
          <p:cNvPr id="2" name="CuadroTexto 1">
            <a:extLst>
              <a:ext uri="{FF2B5EF4-FFF2-40B4-BE49-F238E27FC236}">
                <a16:creationId xmlns:a16="http://schemas.microsoft.com/office/drawing/2014/main" id="{96FBFA2A-F712-82D5-EFC3-C463CA82C929}"/>
              </a:ext>
            </a:extLst>
          </p:cNvPr>
          <p:cNvSpPr txBox="1"/>
          <p:nvPr/>
        </p:nvSpPr>
        <p:spPr>
          <a:xfrm>
            <a:off x="7236691" y="4225119"/>
            <a:ext cx="2002471" cy="1200329"/>
          </a:xfrm>
          <a:prstGeom prst="rect">
            <a:avLst/>
          </a:prstGeom>
          <a:noFill/>
        </p:spPr>
        <p:txBody>
          <a:bodyPr wrap="none" rtlCol="0">
            <a:spAutoFit/>
          </a:bodyPr>
          <a:lstStyle>
            <a:defPPr>
              <a:defRPr lang="es-AR"/>
            </a:defPPr>
            <a:lvl1pPr>
              <a:defRPr i="1">
                <a:solidFill>
                  <a:schemeClr val="accent1">
                    <a:lumMod val="75000"/>
                  </a:schemeClr>
                </a:solidFill>
              </a:defRPr>
            </a:lvl1pPr>
          </a:lstStyle>
          <a:p>
            <a:pPr algn="ctr"/>
            <a:r>
              <a:rPr lang="es-ES" b="1" u="sng" dirty="0"/>
              <a:t>GOCD</a:t>
            </a:r>
          </a:p>
          <a:p>
            <a:pPr algn="ctr"/>
            <a:r>
              <a:rPr lang="es-ES" dirty="0"/>
              <a:t>Fines - medios</a:t>
            </a:r>
          </a:p>
          <a:p>
            <a:pPr algn="ctr"/>
            <a:r>
              <a:rPr lang="es-ES" dirty="0"/>
              <a:t>Máquina – Hombre</a:t>
            </a:r>
          </a:p>
          <a:p>
            <a:pPr algn="ctr"/>
            <a:r>
              <a:rPr lang="es-ES" dirty="0"/>
              <a:t>Automatización, IA</a:t>
            </a:r>
          </a:p>
        </p:txBody>
      </p:sp>
      <p:sp>
        <p:nvSpPr>
          <p:cNvPr id="5" name="CuadroTexto 4">
            <a:extLst>
              <a:ext uri="{FF2B5EF4-FFF2-40B4-BE49-F238E27FC236}">
                <a16:creationId xmlns:a16="http://schemas.microsoft.com/office/drawing/2014/main" id="{475B59A0-3E29-D1E2-996F-AFAAE7A09486}"/>
              </a:ext>
            </a:extLst>
          </p:cNvPr>
          <p:cNvSpPr txBox="1"/>
          <p:nvPr/>
        </p:nvSpPr>
        <p:spPr>
          <a:xfrm>
            <a:off x="6782974" y="1993839"/>
            <a:ext cx="2858025" cy="646331"/>
          </a:xfrm>
          <a:prstGeom prst="rect">
            <a:avLst/>
          </a:prstGeom>
          <a:noFill/>
        </p:spPr>
        <p:txBody>
          <a:bodyPr wrap="none" rtlCol="0">
            <a:spAutoFit/>
          </a:bodyPr>
          <a:lstStyle>
            <a:defPPr>
              <a:defRPr lang="es-AR"/>
            </a:defPPr>
            <a:lvl1pPr>
              <a:defRPr i="1">
                <a:solidFill>
                  <a:schemeClr val="accent1">
                    <a:lumMod val="75000"/>
                  </a:schemeClr>
                </a:solidFill>
              </a:defRPr>
            </a:lvl1pPr>
          </a:lstStyle>
          <a:p>
            <a:pPr algn="ctr"/>
            <a:r>
              <a:rPr lang="es-ES" b="1" u="sng" dirty="0"/>
              <a:t>GOBD</a:t>
            </a:r>
          </a:p>
          <a:p>
            <a:pPr algn="ctr"/>
            <a:r>
              <a:rPr lang="es-ES" dirty="0" err="1"/>
              <a:t>Rac</a:t>
            </a:r>
            <a:r>
              <a:rPr lang="es-ES" dirty="0"/>
              <a:t>. Económica – </a:t>
            </a:r>
            <a:r>
              <a:rPr lang="es-ES" dirty="0" err="1"/>
              <a:t>Rac</a:t>
            </a:r>
            <a:r>
              <a:rPr lang="es-ES" dirty="0"/>
              <a:t>. Social</a:t>
            </a:r>
          </a:p>
        </p:txBody>
      </p:sp>
      <p:sp>
        <p:nvSpPr>
          <p:cNvPr id="6" name="Elipse 5">
            <a:extLst>
              <a:ext uri="{FF2B5EF4-FFF2-40B4-BE49-F238E27FC236}">
                <a16:creationId xmlns:a16="http://schemas.microsoft.com/office/drawing/2014/main" id="{3FE2DA2C-7201-390E-4192-2B09D566B8FB}"/>
              </a:ext>
            </a:extLst>
          </p:cNvPr>
          <p:cNvSpPr/>
          <p:nvPr/>
        </p:nvSpPr>
        <p:spPr>
          <a:xfrm>
            <a:off x="6846871" y="1789715"/>
            <a:ext cx="2730230" cy="12568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Elipse 7">
            <a:extLst>
              <a:ext uri="{FF2B5EF4-FFF2-40B4-BE49-F238E27FC236}">
                <a16:creationId xmlns:a16="http://schemas.microsoft.com/office/drawing/2014/main" id="{65154F43-C2F2-CBDD-B841-D12AC0F04580}"/>
              </a:ext>
            </a:extLst>
          </p:cNvPr>
          <p:cNvSpPr/>
          <p:nvPr/>
        </p:nvSpPr>
        <p:spPr>
          <a:xfrm>
            <a:off x="1692380" y="4253762"/>
            <a:ext cx="2970179" cy="12338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Elipse 3">
            <a:extLst>
              <a:ext uri="{FF2B5EF4-FFF2-40B4-BE49-F238E27FC236}">
                <a16:creationId xmlns:a16="http://schemas.microsoft.com/office/drawing/2014/main" id="{C6855525-3654-E7E8-396B-0D95BEB97896}"/>
              </a:ext>
            </a:extLst>
          </p:cNvPr>
          <p:cNvSpPr/>
          <p:nvPr/>
        </p:nvSpPr>
        <p:spPr>
          <a:xfrm>
            <a:off x="1812354" y="1793963"/>
            <a:ext cx="2730230" cy="12568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Elipse 9">
            <a:extLst>
              <a:ext uri="{FF2B5EF4-FFF2-40B4-BE49-F238E27FC236}">
                <a16:creationId xmlns:a16="http://schemas.microsoft.com/office/drawing/2014/main" id="{3A9CA146-C276-ECEA-DE87-5D784C4CCEFF}"/>
              </a:ext>
            </a:extLst>
          </p:cNvPr>
          <p:cNvSpPr/>
          <p:nvPr/>
        </p:nvSpPr>
        <p:spPr>
          <a:xfrm>
            <a:off x="6872811" y="4242229"/>
            <a:ext cx="2730230" cy="12568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14" name="Conector recto de flecha 13">
            <a:extLst>
              <a:ext uri="{FF2B5EF4-FFF2-40B4-BE49-F238E27FC236}">
                <a16:creationId xmlns:a16="http://schemas.microsoft.com/office/drawing/2014/main" id="{B59031A5-5031-D4E1-E46D-FFDED046F757}"/>
              </a:ext>
            </a:extLst>
          </p:cNvPr>
          <p:cNvCxnSpPr>
            <a:stCxn id="8" idx="0"/>
            <a:endCxn id="4" idx="4"/>
          </p:cNvCxnSpPr>
          <p:nvPr/>
        </p:nvCxnSpPr>
        <p:spPr>
          <a:xfrm flipH="1" flipV="1">
            <a:off x="3177469" y="3050861"/>
            <a:ext cx="1" cy="120290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1E2F4FC4-0CC6-DD16-B94A-F8C34835C775}"/>
              </a:ext>
            </a:extLst>
          </p:cNvPr>
          <p:cNvCxnSpPr/>
          <p:nvPr/>
        </p:nvCxnSpPr>
        <p:spPr>
          <a:xfrm flipH="1" flipV="1">
            <a:off x="8231562" y="3050861"/>
            <a:ext cx="1" cy="120290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35702E39-3742-825E-A65D-3E4501479053}"/>
              </a:ext>
            </a:extLst>
          </p:cNvPr>
          <p:cNvCxnSpPr>
            <a:stCxn id="8" idx="6"/>
            <a:endCxn id="10" idx="2"/>
          </p:cNvCxnSpPr>
          <p:nvPr/>
        </p:nvCxnSpPr>
        <p:spPr>
          <a:xfrm>
            <a:off x="4662559" y="4870678"/>
            <a:ext cx="221025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431454AC-1913-5F95-A8A2-69AC1E9DF9BC}"/>
              </a:ext>
            </a:extLst>
          </p:cNvPr>
          <p:cNvCxnSpPr>
            <a:cxnSpLocks/>
            <a:endCxn id="6" idx="2"/>
          </p:cNvCxnSpPr>
          <p:nvPr/>
        </p:nvCxnSpPr>
        <p:spPr>
          <a:xfrm flipV="1">
            <a:off x="4515799" y="2418164"/>
            <a:ext cx="2331072" cy="648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Rectángulo 39">
            <a:extLst>
              <a:ext uri="{FF2B5EF4-FFF2-40B4-BE49-F238E27FC236}">
                <a16:creationId xmlns:a16="http://schemas.microsoft.com/office/drawing/2014/main" id="{3546E2D9-C3AB-02C7-E301-DFCDD855FBB9}"/>
              </a:ext>
            </a:extLst>
          </p:cNvPr>
          <p:cNvSpPr/>
          <p:nvPr/>
        </p:nvSpPr>
        <p:spPr>
          <a:xfrm>
            <a:off x="3155808" y="3767378"/>
            <a:ext cx="1385023" cy="232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AR" dirty="0">
                <a:solidFill>
                  <a:schemeClr val="tx1"/>
                </a:solidFill>
              </a:rPr>
              <a:t>Personaje</a:t>
            </a:r>
          </a:p>
        </p:txBody>
      </p:sp>
      <p:sp>
        <p:nvSpPr>
          <p:cNvPr id="41" name="Rectángulo 40">
            <a:extLst>
              <a:ext uri="{FF2B5EF4-FFF2-40B4-BE49-F238E27FC236}">
                <a16:creationId xmlns:a16="http://schemas.microsoft.com/office/drawing/2014/main" id="{1B93BAE9-C7A4-4DDD-1EE5-A08A1E5BAD6A}"/>
              </a:ext>
            </a:extLst>
          </p:cNvPr>
          <p:cNvSpPr/>
          <p:nvPr/>
        </p:nvSpPr>
        <p:spPr>
          <a:xfrm>
            <a:off x="3155807" y="3206054"/>
            <a:ext cx="1385023" cy="232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AR" dirty="0">
                <a:solidFill>
                  <a:schemeClr val="tx1"/>
                </a:solidFill>
              </a:rPr>
              <a:t>Actor</a:t>
            </a:r>
          </a:p>
        </p:txBody>
      </p:sp>
      <p:sp>
        <p:nvSpPr>
          <p:cNvPr id="42" name="Rectángulo 41">
            <a:extLst>
              <a:ext uri="{FF2B5EF4-FFF2-40B4-BE49-F238E27FC236}">
                <a16:creationId xmlns:a16="http://schemas.microsoft.com/office/drawing/2014/main" id="{A2C5764F-6F5B-D414-DDA5-0F7E1ABBA87D}"/>
              </a:ext>
            </a:extLst>
          </p:cNvPr>
          <p:cNvSpPr/>
          <p:nvPr/>
        </p:nvSpPr>
        <p:spPr>
          <a:xfrm>
            <a:off x="5073320" y="4589217"/>
            <a:ext cx="1385023" cy="479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solidFill>
                  <a:schemeClr val="tx1"/>
                </a:solidFill>
              </a:rPr>
              <a:t>Formación permanente</a:t>
            </a:r>
          </a:p>
        </p:txBody>
      </p:sp>
      <p:sp>
        <p:nvSpPr>
          <p:cNvPr id="43" name="Rectángulo 42">
            <a:extLst>
              <a:ext uri="{FF2B5EF4-FFF2-40B4-BE49-F238E27FC236}">
                <a16:creationId xmlns:a16="http://schemas.microsoft.com/office/drawing/2014/main" id="{620F072D-2B78-ECA6-0CEA-A33D7AC7837B}"/>
              </a:ext>
            </a:extLst>
          </p:cNvPr>
          <p:cNvSpPr/>
          <p:nvPr/>
        </p:nvSpPr>
        <p:spPr>
          <a:xfrm>
            <a:off x="8250744" y="3733948"/>
            <a:ext cx="1671465" cy="236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AR" dirty="0">
                <a:solidFill>
                  <a:schemeClr val="tx1"/>
                </a:solidFill>
              </a:rPr>
              <a:t>Estandarización</a:t>
            </a:r>
          </a:p>
        </p:txBody>
      </p:sp>
      <p:sp>
        <p:nvSpPr>
          <p:cNvPr id="44" name="Rectángulo 43">
            <a:extLst>
              <a:ext uri="{FF2B5EF4-FFF2-40B4-BE49-F238E27FC236}">
                <a16:creationId xmlns:a16="http://schemas.microsoft.com/office/drawing/2014/main" id="{FED10494-6A04-27BE-C12F-85A3F822E7E8}"/>
              </a:ext>
            </a:extLst>
          </p:cNvPr>
          <p:cNvSpPr/>
          <p:nvPr/>
        </p:nvSpPr>
        <p:spPr>
          <a:xfrm>
            <a:off x="8250743" y="3172623"/>
            <a:ext cx="1671465" cy="250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AR" dirty="0">
                <a:solidFill>
                  <a:schemeClr val="tx1"/>
                </a:solidFill>
              </a:rPr>
              <a:t>Personalización</a:t>
            </a:r>
          </a:p>
        </p:txBody>
      </p:sp>
      <p:sp>
        <p:nvSpPr>
          <p:cNvPr id="45" name="Rectángulo 44">
            <a:extLst>
              <a:ext uri="{FF2B5EF4-FFF2-40B4-BE49-F238E27FC236}">
                <a16:creationId xmlns:a16="http://schemas.microsoft.com/office/drawing/2014/main" id="{8167611A-7507-4045-153F-4F1547DFF8B4}"/>
              </a:ext>
            </a:extLst>
          </p:cNvPr>
          <p:cNvSpPr/>
          <p:nvPr/>
        </p:nvSpPr>
        <p:spPr>
          <a:xfrm>
            <a:off x="4620978" y="2144110"/>
            <a:ext cx="1079920" cy="479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err="1">
                <a:solidFill>
                  <a:schemeClr val="tx1"/>
                </a:solidFill>
              </a:rPr>
              <a:t>Neces</a:t>
            </a:r>
            <a:r>
              <a:rPr lang="es-AR" dirty="0">
                <a:solidFill>
                  <a:schemeClr val="tx1"/>
                </a:solidFill>
              </a:rPr>
              <a:t>.</a:t>
            </a:r>
          </a:p>
          <a:p>
            <a:pPr algn="ctr"/>
            <a:r>
              <a:rPr lang="es-AR" dirty="0">
                <a:solidFill>
                  <a:schemeClr val="tx1"/>
                </a:solidFill>
              </a:rPr>
              <a:t>propias</a:t>
            </a:r>
          </a:p>
        </p:txBody>
      </p:sp>
      <p:sp>
        <p:nvSpPr>
          <p:cNvPr id="46" name="Rectángulo 45">
            <a:extLst>
              <a:ext uri="{FF2B5EF4-FFF2-40B4-BE49-F238E27FC236}">
                <a16:creationId xmlns:a16="http://schemas.microsoft.com/office/drawing/2014/main" id="{CB340053-8E4D-D817-5D0A-900B416110BC}"/>
              </a:ext>
            </a:extLst>
          </p:cNvPr>
          <p:cNvSpPr/>
          <p:nvPr/>
        </p:nvSpPr>
        <p:spPr>
          <a:xfrm>
            <a:off x="5833140" y="2144110"/>
            <a:ext cx="997304" cy="479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err="1">
                <a:solidFill>
                  <a:schemeClr val="tx1"/>
                </a:solidFill>
              </a:rPr>
              <a:t>Neces</a:t>
            </a:r>
            <a:r>
              <a:rPr lang="es-AR" dirty="0">
                <a:solidFill>
                  <a:schemeClr val="tx1"/>
                </a:solidFill>
              </a:rPr>
              <a:t>.</a:t>
            </a:r>
          </a:p>
          <a:p>
            <a:pPr algn="ctr"/>
            <a:r>
              <a:rPr lang="es-AR" dirty="0">
                <a:solidFill>
                  <a:schemeClr val="tx1"/>
                </a:solidFill>
              </a:rPr>
              <a:t>equipo</a:t>
            </a:r>
          </a:p>
        </p:txBody>
      </p:sp>
      <p:sp>
        <p:nvSpPr>
          <p:cNvPr id="11" name="Marcador de pie de página 10">
            <a:extLst>
              <a:ext uri="{FF2B5EF4-FFF2-40B4-BE49-F238E27FC236}">
                <a16:creationId xmlns:a16="http://schemas.microsoft.com/office/drawing/2014/main" id="{00545E6E-27CA-80CE-88AB-4E4631C82221}"/>
              </a:ext>
            </a:extLst>
          </p:cNvPr>
          <p:cNvSpPr>
            <a:spLocks noGrp="1"/>
          </p:cNvSpPr>
          <p:nvPr>
            <p:ph type="ftr" sz="quarter" idx="11"/>
          </p:nvPr>
        </p:nvSpPr>
        <p:spPr/>
        <p:txBody>
          <a:bodyPr/>
          <a:lstStyle/>
          <a:p>
            <a:r>
              <a:rPr lang="es-AR"/>
              <a:t>Leonardo Schvarstein - 221123 -  Taller AUGM</a:t>
            </a:r>
          </a:p>
        </p:txBody>
      </p:sp>
    </p:spTree>
    <p:extLst>
      <p:ext uri="{BB962C8B-B14F-4D97-AF65-F5344CB8AC3E}">
        <p14:creationId xmlns:p14="http://schemas.microsoft.com/office/powerpoint/2010/main" val="87592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 grpId="0"/>
      <p:bldP spid="5" grpId="0"/>
      <p:bldP spid="6" grpId="0" animBg="1"/>
      <p:bldP spid="8" grpId="0" animBg="1"/>
      <p:bldP spid="4" grpId="0" animBg="1"/>
      <p:bldP spid="10" grpId="0" animBg="1"/>
      <p:bldP spid="40" grpId="0"/>
      <p:bldP spid="41" grpId="0"/>
      <p:bldP spid="42" grpId="0"/>
      <p:bldP spid="43" grpId="0"/>
      <p:bldP spid="44" grpId="0"/>
      <p:bldP spid="45" grpId="0"/>
      <p:bldP spid="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DE4DCF-37A5-A2C6-4D89-B595DB2EBC98}"/>
              </a:ext>
            </a:extLst>
          </p:cNvPr>
          <p:cNvSpPr>
            <a:spLocks noGrp="1"/>
          </p:cNvSpPr>
          <p:nvPr>
            <p:ph type="ctrTitle"/>
          </p:nvPr>
        </p:nvSpPr>
        <p:spPr/>
        <p:txBody>
          <a:bodyPr/>
          <a:lstStyle/>
          <a:p>
            <a:r>
              <a:rPr lang="es-AR" dirty="0"/>
              <a:t>Marcos conceptuales de análisis</a:t>
            </a:r>
          </a:p>
        </p:txBody>
      </p:sp>
      <p:sp>
        <p:nvSpPr>
          <p:cNvPr id="3" name="Subtítulo 2">
            <a:extLst>
              <a:ext uri="{FF2B5EF4-FFF2-40B4-BE49-F238E27FC236}">
                <a16:creationId xmlns:a16="http://schemas.microsoft.com/office/drawing/2014/main" id="{3E99D495-107C-EB9D-D2A2-FBA25237ACA7}"/>
              </a:ext>
            </a:extLst>
          </p:cNvPr>
          <p:cNvSpPr>
            <a:spLocks noGrp="1"/>
          </p:cNvSpPr>
          <p:nvPr>
            <p:ph type="subTitle" idx="1"/>
          </p:nvPr>
        </p:nvSpPr>
        <p:spPr/>
        <p:txBody>
          <a:bodyPr/>
          <a:lstStyle/>
          <a:p>
            <a:endParaRPr lang="es-AR"/>
          </a:p>
        </p:txBody>
      </p:sp>
      <p:sp>
        <p:nvSpPr>
          <p:cNvPr id="4" name="Marcador de pie de página 3">
            <a:extLst>
              <a:ext uri="{FF2B5EF4-FFF2-40B4-BE49-F238E27FC236}">
                <a16:creationId xmlns:a16="http://schemas.microsoft.com/office/drawing/2014/main" id="{A8B1D27E-BC56-2F4C-5A58-83DA858505CE}"/>
              </a:ext>
            </a:extLst>
          </p:cNvPr>
          <p:cNvSpPr>
            <a:spLocks noGrp="1"/>
          </p:cNvSpPr>
          <p:nvPr>
            <p:ph type="ftr" sz="quarter" idx="11"/>
          </p:nvPr>
        </p:nvSpPr>
        <p:spPr/>
        <p:txBody>
          <a:bodyPr/>
          <a:lstStyle/>
          <a:p>
            <a:r>
              <a:rPr lang="es-AR"/>
              <a:t>Leonardo Schvarstein - 221123 -  Taller AUGM</a:t>
            </a:r>
          </a:p>
        </p:txBody>
      </p:sp>
      <p:sp>
        <p:nvSpPr>
          <p:cNvPr id="5" name="Marcador de número de diapositiva 4">
            <a:extLst>
              <a:ext uri="{FF2B5EF4-FFF2-40B4-BE49-F238E27FC236}">
                <a16:creationId xmlns:a16="http://schemas.microsoft.com/office/drawing/2014/main" id="{77F21774-FE97-8648-8442-C50276A47E7C}"/>
              </a:ext>
            </a:extLst>
          </p:cNvPr>
          <p:cNvSpPr>
            <a:spLocks noGrp="1"/>
          </p:cNvSpPr>
          <p:nvPr>
            <p:ph type="sldNum" sz="quarter" idx="12"/>
          </p:nvPr>
        </p:nvSpPr>
        <p:spPr/>
        <p:txBody>
          <a:bodyPr/>
          <a:lstStyle/>
          <a:p>
            <a:fld id="{08B5D27E-C37D-4779-B73D-37617A552991}" type="slidenum">
              <a:rPr lang="es-AR" smtClean="0"/>
              <a:t>19</a:t>
            </a:fld>
            <a:endParaRPr lang="es-AR"/>
          </a:p>
        </p:txBody>
      </p:sp>
    </p:spTree>
    <p:extLst>
      <p:ext uri="{BB962C8B-B14F-4D97-AF65-F5344CB8AC3E}">
        <p14:creationId xmlns:p14="http://schemas.microsoft.com/office/powerpoint/2010/main" val="2392031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C9D4B8-2E59-C887-6E59-BFD5B4796FAF}"/>
              </a:ext>
            </a:extLst>
          </p:cNvPr>
          <p:cNvSpPr>
            <a:spLocks noGrp="1"/>
          </p:cNvSpPr>
          <p:nvPr>
            <p:ph type="ctrTitle"/>
          </p:nvPr>
        </p:nvSpPr>
        <p:spPr/>
        <p:txBody>
          <a:bodyPr/>
          <a:lstStyle/>
          <a:p>
            <a:r>
              <a:rPr lang="es-AR" dirty="0"/>
              <a:t>Consideraciones previas</a:t>
            </a:r>
          </a:p>
        </p:txBody>
      </p:sp>
      <p:sp>
        <p:nvSpPr>
          <p:cNvPr id="3" name="Subtítulo 2">
            <a:extLst>
              <a:ext uri="{FF2B5EF4-FFF2-40B4-BE49-F238E27FC236}">
                <a16:creationId xmlns:a16="http://schemas.microsoft.com/office/drawing/2014/main" id="{9EBB7A4F-89FC-A2A7-3B72-12ADA1C7CBEA}"/>
              </a:ext>
            </a:extLst>
          </p:cNvPr>
          <p:cNvSpPr>
            <a:spLocks noGrp="1"/>
          </p:cNvSpPr>
          <p:nvPr>
            <p:ph type="subTitle" idx="1"/>
          </p:nvPr>
        </p:nvSpPr>
        <p:spPr/>
        <p:txBody>
          <a:bodyPr/>
          <a:lstStyle/>
          <a:p>
            <a:endParaRPr lang="es-AR"/>
          </a:p>
        </p:txBody>
      </p:sp>
      <p:sp>
        <p:nvSpPr>
          <p:cNvPr id="4" name="Marcador de pie de página 3">
            <a:extLst>
              <a:ext uri="{FF2B5EF4-FFF2-40B4-BE49-F238E27FC236}">
                <a16:creationId xmlns:a16="http://schemas.microsoft.com/office/drawing/2014/main" id="{C5C5B9C8-953A-2EF7-769D-152CE71ECCA8}"/>
              </a:ext>
            </a:extLst>
          </p:cNvPr>
          <p:cNvSpPr>
            <a:spLocks noGrp="1"/>
          </p:cNvSpPr>
          <p:nvPr>
            <p:ph type="ftr" sz="quarter" idx="11"/>
          </p:nvPr>
        </p:nvSpPr>
        <p:spPr/>
        <p:txBody>
          <a:bodyPr/>
          <a:lstStyle/>
          <a:p>
            <a:r>
              <a:rPr lang="es-AR"/>
              <a:t>Leonardo Schvarstein - 221123 -  Taller AUGM</a:t>
            </a:r>
          </a:p>
        </p:txBody>
      </p:sp>
      <p:sp>
        <p:nvSpPr>
          <p:cNvPr id="5" name="Marcador de número de diapositiva 4">
            <a:extLst>
              <a:ext uri="{FF2B5EF4-FFF2-40B4-BE49-F238E27FC236}">
                <a16:creationId xmlns:a16="http://schemas.microsoft.com/office/drawing/2014/main" id="{5033C1B2-F887-2C78-93E3-337EFEB1E252}"/>
              </a:ext>
            </a:extLst>
          </p:cNvPr>
          <p:cNvSpPr>
            <a:spLocks noGrp="1"/>
          </p:cNvSpPr>
          <p:nvPr>
            <p:ph type="sldNum" sz="quarter" idx="12"/>
          </p:nvPr>
        </p:nvSpPr>
        <p:spPr/>
        <p:txBody>
          <a:bodyPr/>
          <a:lstStyle/>
          <a:p>
            <a:fld id="{08B5D27E-C37D-4779-B73D-37617A552991}" type="slidenum">
              <a:rPr lang="es-AR" smtClean="0"/>
              <a:t>2</a:t>
            </a:fld>
            <a:endParaRPr lang="es-AR"/>
          </a:p>
        </p:txBody>
      </p:sp>
    </p:spTree>
    <p:extLst>
      <p:ext uri="{BB962C8B-B14F-4D97-AF65-F5344CB8AC3E}">
        <p14:creationId xmlns:p14="http://schemas.microsoft.com/office/powerpoint/2010/main" val="2347478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ángulo 37"/>
          <p:cNvSpPr/>
          <p:nvPr/>
        </p:nvSpPr>
        <p:spPr>
          <a:xfrm>
            <a:off x="2116784" y="1428935"/>
            <a:ext cx="7973161" cy="3722284"/>
          </a:xfrm>
          <a:prstGeom prst="rect">
            <a:avLst/>
          </a:prstGeom>
          <a:gradFill flip="none" rotWithShape="1">
            <a:gsLst>
              <a:gs pos="50000">
                <a:schemeClr val="accent5">
                  <a:lumMod val="20000"/>
                  <a:lumOff val="80000"/>
                  <a:alpha val="7000"/>
                </a:schemeClr>
              </a:gs>
              <a:gs pos="100000">
                <a:srgbClr val="000000"/>
              </a:gs>
            </a:gsLst>
            <a:path path="circle">
              <a:fillToRect l="50000" t="50000" r="50000" b="50000"/>
            </a:path>
            <a:tileRect/>
          </a:gradFill>
          <a:ln>
            <a:gradFill flip="none" rotWithShape="1">
              <a:gsLst>
                <a:gs pos="50000">
                  <a:schemeClr val="accent1">
                    <a:lumMod val="20000"/>
                    <a:lumOff val="80000"/>
                    <a:alpha val="13000"/>
                  </a:schemeClr>
                </a:gs>
                <a:gs pos="100000">
                  <a:srgbClr val="000000">
                    <a:alpha val="13000"/>
                  </a:srgbClr>
                </a:gs>
              </a:gsLst>
              <a:path path="circle">
                <a:fillToRect l="100000" t="100000"/>
              </a:path>
              <a:tileRect r="-100000" b="-100000"/>
            </a:gra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s-ES" sz="2400">
              <a:solidFill>
                <a:prstClr val="white"/>
              </a:solidFill>
              <a:latin typeface="Calibri"/>
            </a:endParaRPr>
          </a:p>
        </p:txBody>
      </p:sp>
      <p:sp>
        <p:nvSpPr>
          <p:cNvPr id="6" name="Elipse 5"/>
          <p:cNvSpPr/>
          <p:nvPr/>
        </p:nvSpPr>
        <p:spPr>
          <a:xfrm>
            <a:off x="4731532" y="2253833"/>
            <a:ext cx="2672901" cy="2017243"/>
          </a:xfrm>
          <a:prstGeom prst="ellipse">
            <a:avLst/>
          </a:prstGeom>
          <a:solidFill>
            <a:srgbClr val="FFFF00">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s-ES" sz="3200" dirty="0">
              <a:solidFill>
                <a:prstClr val="white"/>
              </a:solidFill>
              <a:latin typeface="Calibri"/>
            </a:endParaRPr>
          </a:p>
        </p:txBody>
      </p:sp>
      <p:graphicFrame>
        <p:nvGraphicFramePr>
          <p:cNvPr id="5" name="Diagrama 4"/>
          <p:cNvGraphicFramePr/>
          <p:nvPr>
            <p:extLst>
              <p:ext uri="{D42A27DB-BD31-4B8C-83A1-F6EECF244321}">
                <p14:modId xmlns:p14="http://schemas.microsoft.com/office/powerpoint/2010/main" val="3808744304"/>
              </p:ext>
            </p:extLst>
          </p:nvPr>
        </p:nvGraphicFramePr>
        <p:xfrm>
          <a:off x="102640" y="68037"/>
          <a:ext cx="11853736" cy="6288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5334268" y="2300885"/>
            <a:ext cx="1508298" cy="420564"/>
          </a:xfrm>
          <a:prstGeom prst="rect">
            <a:avLst/>
          </a:prstGeom>
          <a:noFill/>
        </p:spPr>
        <p:txBody>
          <a:bodyPr wrap="none" rtlCol="0">
            <a:spAutoFit/>
          </a:bodyPr>
          <a:lstStyle/>
          <a:p>
            <a:pPr defTabSz="609585"/>
            <a:r>
              <a:rPr lang="es-ES" sz="2133" dirty="0">
                <a:solidFill>
                  <a:prstClr val="black"/>
                </a:solidFill>
                <a:latin typeface="Calibri"/>
              </a:rPr>
              <a:t>Plataformas</a:t>
            </a:r>
          </a:p>
        </p:txBody>
      </p:sp>
      <p:sp>
        <p:nvSpPr>
          <p:cNvPr id="8" name="CuadroTexto 7"/>
          <p:cNvSpPr txBox="1"/>
          <p:nvPr/>
        </p:nvSpPr>
        <p:spPr>
          <a:xfrm>
            <a:off x="5173093" y="3695004"/>
            <a:ext cx="1800493" cy="420564"/>
          </a:xfrm>
          <a:prstGeom prst="rect">
            <a:avLst/>
          </a:prstGeom>
          <a:noFill/>
        </p:spPr>
        <p:txBody>
          <a:bodyPr wrap="none" rtlCol="0">
            <a:spAutoFit/>
          </a:bodyPr>
          <a:lstStyle/>
          <a:p>
            <a:pPr defTabSz="609585"/>
            <a:r>
              <a:rPr lang="es-ES" sz="2133" dirty="0">
                <a:solidFill>
                  <a:prstClr val="black"/>
                </a:solidFill>
                <a:latin typeface="Calibri"/>
              </a:rPr>
              <a:t>Redes Sociales</a:t>
            </a:r>
          </a:p>
        </p:txBody>
      </p:sp>
      <p:cxnSp>
        <p:nvCxnSpPr>
          <p:cNvPr id="3" name="Conector recto de flecha 2"/>
          <p:cNvCxnSpPr/>
          <p:nvPr/>
        </p:nvCxnSpPr>
        <p:spPr>
          <a:xfrm flipH="1">
            <a:off x="4758436" y="1207455"/>
            <a:ext cx="677977" cy="394393"/>
          </a:xfrm>
          <a:prstGeom prst="straightConnector1">
            <a:avLst/>
          </a:prstGeom>
          <a:ln w="12700">
            <a:solidFill>
              <a:schemeClr val="tx2"/>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Conector recto de flecha 21"/>
          <p:cNvCxnSpPr>
            <a:cxnSpLocks/>
          </p:cNvCxnSpPr>
          <p:nvPr/>
        </p:nvCxnSpPr>
        <p:spPr>
          <a:xfrm>
            <a:off x="4132903" y="4885460"/>
            <a:ext cx="1038759" cy="487239"/>
          </a:xfrm>
          <a:prstGeom prst="straightConnector1">
            <a:avLst/>
          </a:prstGeom>
          <a:ln w="12700">
            <a:solidFill>
              <a:schemeClr val="tx2"/>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3" name="Conector recto de flecha 22"/>
          <p:cNvCxnSpPr/>
          <p:nvPr/>
        </p:nvCxnSpPr>
        <p:spPr>
          <a:xfrm>
            <a:off x="6782473" y="1202278"/>
            <a:ext cx="709207" cy="394393"/>
          </a:xfrm>
          <a:prstGeom prst="straightConnector1">
            <a:avLst/>
          </a:prstGeom>
          <a:ln w="12700">
            <a:solidFill>
              <a:schemeClr val="tx2"/>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Conector recto de flecha 23"/>
          <p:cNvCxnSpPr>
            <a:cxnSpLocks/>
          </p:cNvCxnSpPr>
          <p:nvPr/>
        </p:nvCxnSpPr>
        <p:spPr>
          <a:xfrm flipH="1">
            <a:off x="6973586" y="4885460"/>
            <a:ext cx="1091918" cy="487239"/>
          </a:xfrm>
          <a:prstGeom prst="straightConnector1">
            <a:avLst/>
          </a:prstGeom>
          <a:ln w="12700">
            <a:solidFill>
              <a:schemeClr val="tx2"/>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0" name="Conector recto de flecha 29"/>
          <p:cNvCxnSpPr/>
          <p:nvPr/>
        </p:nvCxnSpPr>
        <p:spPr>
          <a:xfrm>
            <a:off x="8016213" y="2628501"/>
            <a:ext cx="0" cy="1169337"/>
          </a:xfrm>
          <a:prstGeom prst="straightConnector1">
            <a:avLst/>
          </a:prstGeom>
          <a:ln w="12700">
            <a:solidFill>
              <a:schemeClr val="tx2"/>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1" name="Conector recto de flecha 30"/>
          <p:cNvCxnSpPr/>
          <p:nvPr/>
        </p:nvCxnSpPr>
        <p:spPr>
          <a:xfrm>
            <a:off x="4079776" y="2622016"/>
            <a:ext cx="0" cy="1169337"/>
          </a:xfrm>
          <a:prstGeom prst="straightConnector1">
            <a:avLst/>
          </a:prstGeom>
          <a:ln w="12700">
            <a:solidFill>
              <a:schemeClr val="tx2"/>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5" name="14 Marcador de número de diapositiva"/>
          <p:cNvSpPr>
            <a:spLocks noGrp="1"/>
          </p:cNvSpPr>
          <p:nvPr>
            <p:ph type="sldNum" sz="quarter" idx="12"/>
          </p:nvPr>
        </p:nvSpPr>
        <p:spPr/>
        <p:txBody>
          <a:bodyPr/>
          <a:lstStyle/>
          <a:p>
            <a:pPr defTabSz="609585"/>
            <a:fld id="{D0C76454-3E32-AE4B-9B84-F5AB3D87A87A}" type="slidenum">
              <a:rPr lang="es-ES">
                <a:solidFill>
                  <a:prstClr val="black">
                    <a:tint val="75000"/>
                  </a:prstClr>
                </a:solidFill>
                <a:latin typeface="Calibri"/>
              </a:rPr>
              <a:pPr defTabSz="609585"/>
              <a:t>20</a:t>
            </a:fld>
            <a:endParaRPr lang="es-ES">
              <a:solidFill>
                <a:prstClr val="black">
                  <a:tint val="75000"/>
                </a:prstClr>
              </a:solidFill>
              <a:latin typeface="Calibri"/>
            </a:endParaRPr>
          </a:p>
        </p:txBody>
      </p:sp>
      <p:sp>
        <p:nvSpPr>
          <p:cNvPr id="2" name="Footer Placeholder 1"/>
          <p:cNvSpPr>
            <a:spLocks noGrp="1"/>
          </p:cNvSpPr>
          <p:nvPr>
            <p:ph type="ftr" sz="quarter" idx="11"/>
          </p:nvPr>
        </p:nvSpPr>
        <p:spPr/>
        <p:txBody>
          <a:bodyPr/>
          <a:lstStyle/>
          <a:p>
            <a:pPr defTabSz="609585"/>
            <a:r>
              <a:rPr lang="es-ES">
                <a:solidFill>
                  <a:prstClr val="black">
                    <a:tint val="75000"/>
                  </a:prstClr>
                </a:solidFill>
                <a:latin typeface="Calibri"/>
              </a:rPr>
              <a:t>Leonardo Schvarstein - 221123 -  Taller AUGM</a:t>
            </a:r>
          </a:p>
        </p:txBody>
      </p:sp>
    </p:spTree>
    <p:extLst>
      <p:ext uri="{BB962C8B-B14F-4D97-AF65-F5344CB8AC3E}">
        <p14:creationId xmlns:p14="http://schemas.microsoft.com/office/powerpoint/2010/main" val="3066859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es-ES" dirty="0"/>
              <a:t>Contextualización: transformación y cambio </a:t>
            </a:r>
          </a:p>
        </p:txBody>
      </p:sp>
      <p:sp>
        <p:nvSpPr>
          <p:cNvPr id="7" name="Título 1"/>
          <p:cNvSpPr>
            <a:spLocks noGrp="1"/>
          </p:cNvSpPr>
          <p:nvPr>
            <p:ph idx="1"/>
          </p:nvPr>
        </p:nvSpPr>
        <p:spPr/>
        <p:txBody>
          <a:bodyPr>
            <a:normAutofit fontScale="85000" lnSpcReduction="20000"/>
          </a:bodyPr>
          <a:lstStyle/>
          <a:p>
            <a:r>
              <a:rPr lang="es-ES" sz="3600" dirty="0"/>
              <a:t>La transformación</a:t>
            </a:r>
          </a:p>
          <a:p>
            <a:pPr lvl="1"/>
            <a:r>
              <a:rPr lang="es-ES" sz="2800" dirty="0"/>
              <a:t>es global: es todo el conjunto afectado lo que se transforma</a:t>
            </a:r>
          </a:p>
          <a:p>
            <a:pPr lvl="1"/>
            <a:r>
              <a:rPr lang="es-ES" sz="2800" dirty="0"/>
              <a:t>se extiende en la duración —es progresiva y continua, siempre necesita un desarrollo, o, dicho de otra manera, un proceso</a:t>
            </a:r>
          </a:p>
          <a:p>
            <a:pPr lvl="1"/>
            <a:r>
              <a:rPr lang="es-ES" sz="2800" dirty="0"/>
              <a:t>no remite a un sujeto designado, sino que procede discretamente, por influencia, de una manera envolvente, cargada de sentido y penetrante</a:t>
            </a:r>
          </a:p>
          <a:p>
            <a:pPr lvl="1"/>
            <a:r>
              <a:rPr lang="es-ES" sz="2800" dirty="0"/>
              <a:t>Entonces la transformación no se ve, sólo se ven los resultados</a:t>
            </a:r>
            <a:br>
              <a:rPr lang="es-ES" sz="2800" dirty="0"/>
            </a:br>
            <a:endParaRPr lang="es-ES" sz="2800" dirty="0"/>
          </a:p>
          <a:p>
            <a:r>
              <a:rPr lang="es-ES" sz="3600" dirty="0"/>
              <a:t>La acción (gestión del cambio)</a:t>
            </a:r>
          </a:p>
          <a:p>
            <a:pPr lvl="1"/>
            <a:r>
              <a:rPr lang="es-ES" sz="2800" dirty="0"/>
              <a:t> es momentánea, aun si ese momento puede durar mucho tiempo</a:t>
            </a:r>
          </a:p>
          <a:p>
            <a:pPr lvl="1"/>
            <a:r>
              <a:rPr lang="es-ES" sz="2800" dirty="0"/>
              <a:t> es local: ocurre aquí y ahora</a:t>
            </a:r>
          </a:p>
          <a:p>
            <a:pPr lvl="1"/>
            <a:r>
              <a:rPr lang="es-ES" sz="2800" dirty="0"/>
              <a:t>remite explícitamente a un sujeto, que puede ser colectivo</a:t>
            </a:r>
            <a:br>
              <a:rPr lang="es-ES" sz="2800" dirty="0"/>
            </a:br>
            <a:endParaRPr lang="es-ES" sz="2800" dirty="0"/>
          </a:p>
        </p:txBody>
      </p:sp>
      <p:sp>
        <p:nvSpPr>
          <p:cNvPr id="2" name="Marcador de pie de página 1">
            <a:extLst>
              <a:ext uri="{FF2B5EF4-FFF2-40B4-BE49-F238E27FC236}">
                <a16:creationId xmlns:a16="http://schemas.microsoft.com/office/drawing/2014/main" id="{49E0E856-13A5-E571-F033-345ADCFC4AC0}"/>
              </a:ext>
            </a:extLst>
          </p:cNvPr>
          <p:cNvSpPr>
            <a:spLocks noGrp="1"/>
          </p:cNvSpPr>
          <p:nvPr>
            <p:ph type="ftr" sz="quarter" idx="11"/>
          </p:nvPr>
        </p:nvSpPr>
        <p:spPr/>
        <p:txBody>
          <a:bodyPr/>
          <a:lstStyle/>
          <a:p>
            <a:r>
              <a:rPr lang="es-AR"/>
              <a:t>Leonardo Schvarstein - 221123 -  Taller AUGM</a:t>
            </a:r>
          </a:p>
        </p:txBody>
      </p:sp>
      <p:sp>
        <p:nvSpPr>
          <p:cNvPr id="3" name="Marcador de número de diapositiva 2">
            <a:extLst>
              <a:ext uri="{FF2B5EF4-FFF2-40B4-BE49-F238E27FC236}">
                <a16:creationId xmlns:a16="http://schemas.microsoft.com/office/drawing/2014/main" id="{0563A463-A1B1-B278-3141-61BF93D000DF}"/>
              </a:ext>
            </a:extLst>
          </p:cNvPr>
          <p:cNvSpPr>
            <a:spLocks noGrp="1"/>
          </p:cNvSpPr>
          <p:nvPr>
            <p:ph type="sldNum" sz="quarter" idx="12"/>
          </p:nvPr>
        </p:nvSpPr>
        <p:spPr/>
        <p:txBody>
          <a:bodyPr/>
          <a:lstStyle/>
          <a:p>
            <a:fld id="{08B5D27E-C37D-4779-B73D-37617A552991}" type="slidenum">
              <a:rPr lang="es-AR" smtClean="0"/>
              <a:t>21</a:t>
            </a:fld>
            <a:endParaRPr lang="es-AR"/>
          </a:p>
        </p:txBody>
      </p:sp>
    </p:spTree>
    <p:extLst>
      <p:ext uri="{BB962C8B-B14F-4D97-AF65-F5344CB8AC3E}">
        <p14:creationId xmlns:p14="http://schemas.microsoft.com/office/powerpoint/2010/main" val="1286807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1D1E1B84-49F2-4C41-B747-ED642D1C1697}"/>
              </a:ext>
            </a:extLst>
          </p:cNvPr>
          <p:cNvSpPr>
            <a:spLocks noGrp="1" noChangeArrowheads="1"/>
          </p:cNvSpPr>
          <p:nvPr>
            <p:ph type="title"/>
          </p:nvPr>
        </p:nvSpPr>
        <p:spPr/>
        <p:txBody>
          <a:bodyPr>
            <a:normAutofit/>
          </a:bodyPr>
          <a:lstStyle/>
          <a:p>
            <a:pPr algn="l"/>
            <a:r>
              <a:rPr lang="es-AR" altLang="en-US" dirty="0"/>
              <a:t> POT</a:t>
            </a:r>
            <a:r>
              <a:rPr lang="es-AR" altLang="en-US" sz="4400" dirty="0"/>
              <a:t> y bienestar</a:t>
            </a:r>
            <a:endParaRPr lang="es-ES" altLang="en-US" sz="4400" dirty="0"/>
          </a:p>
        </p:txBody>
      </p:sp>
      <p:sp>
        <p:nvSpPr>
          <p:cNvPr id="34820" name="Rectangle 3">
            <a:extLst>
              <a:ext uri="{FF2B5EF4-FFF2-40B4-BE49-F238E27FC236}">
                <a16:creationId xmlns:a16="http://schemas.microsoft.com/office/drawing/2014/main" id="{C5B19219-E79F-4777-84CD-8240051F3D47}"/>
              </a:ext>
            </a:extLst>
          </p:cNvPr>
          <p:cNvSpPr>
            <a:spLocks noGrp="1" noChangeArrowheads="1"/>
          </p:cNvSpPr>
          <p:nvPr>
            <p:ph idx="1"/>
          </p:nvPr>
        </p:nvSpPr>
        <p:spPr/>
        <p:txBody>
          <a:bodyPr>
            <a:normAutofit fontScale="92500" lnSpcReduction="10000"/>
          </a:bodyPr>
          <a:lstStyle/>
          <a:p>
            <a:pPr>
              <a:lnSpc>
                <a:spcPct val="110000"/>
              </a:lnSpc>
            </a:pPr>
            <a:r>
              <a:rPr lang="es-AR" altLang="en-US" sz="2800" u="sng" dirty="0"/>
              <a:t>Organizaciones </a:t>
            </a:r>
            <a:r>
              <a:rPr lang="ja-JP" altLang="es-AR" sz="2800" u="sng" dirty="0"/>
              <a:t>“</a:t>
            </a:r>
            <a:r>
              <a:rPr lang="es-AR" altLang="ja-JP" sz="2800" u="sng" dirty="0"/>
              <a:t>sanas</a:t>
            </a:r>
            <a:r>
              <a:rPr lang="ja-JP" altLang="es-AR" sz="2800" dirty="0"/>
              <a:t>”</a:t>
            </a:r>
            <a:r>
              <a:rPr lang="es-AR" altLang="ja-JP" sz="2800" dirty="0"/>
              <a:t> </a:t>
            </a:r>
            <a:r>
              <a:rPr lang="es-AR" altLang="ja-JP" sz="2800" b="1" dirty="0"/>
              <a:t>:</a:t>
            </a:r>
            <a:r>
              <a:rPr lang="es-AR" altLang="ja-JP" sz="2800" dirty="0"/>
              <a:t>procuran simultáneamente la </a:t>
            </a:r>
            <a:r>
              <a:rPr lang="es-AR" altLang="ja-JP" sz="2800" b="1" dirty="0"/>
              <a:t>eficacia</a:t>
            </a:r>
            <a:r>
              <a:rPr lang="es-AR" altLang="ja-JP" sz="2800" dirty="0"/>
              <a:t> de la organización y el </a:t>
            </a:r>
            <a:r>
              <a:rPr lang="es-AR" altLang="ja-JP" sz="2800" b="1" dirty="0"/>
              <a:t>bienestar</a:t>
            </a:r>
            <a:r>
              <a:rPr lang="es-AR" altLang="ja-JP" sz="2800" dirty="0"/>
              <a:t> de las personas que la componen</a:t>
            </a:r>
          </a:p>
          <a:p>
            <a:pPr lvl="1">
              <a:lnSpc>
                <a:spcPct val="80000"/>
              </a:lnSpc>
            </a:pPr>
            <a:r>
              <a:rPr lang="es-AR" altLang="en-US" sz="2400" u="sng" dirty="0"/>
              <a:t>Eficacia de la organización</a:t>
            </a:r>
            <a:r>
              <a:rPr lang="es-AR" altLang="en-US" sz="2400" dirty="0"/>
              <a:t>: dimensión de la gestión para llevar adelante los propósitos haciendo el mejor uso de las capacidades existentes</a:t>
            </a:r>
          </a:p>
          <a:p>
            <a:pPr lvl="1">
              <a:lnSpc>
                <a:spcPct val="80000"/>
              </a:lnSpc>
            </a:pPr>
            <a:r>
              <a:rPr lang="es-AR" altLang="en-US" sz="2400" u="sng" dirty="0"/>
              <a:t>Bienestar de las personas</a:t>
            </a:r>
            <a:r>
              <a:rPr lang="es-AR" altLang="en-US" sz="2400" dirty="0"/>
              <a:t>: medida en términos de</a:t>
            </a:r>
          </a:p>
          <a:p>
            <a:pPr lvl="2">
              <a:lnSpc>
                <a:spcPct val="80000"/>
              </a:lnSpc>
            </a:pPr>
            <a:r>
              <a:rPr lang="es-AR" altLang="en-US" sz="2000" dirty="0"/>
              <a:t>Adaptación activa a la realidad (</a:t>
            </a:r>
            <a:r>
              <a:rPr lang="es-AR" altLang="en-US" sz="2000" dirty="0" err="1"/>
              <a:t>Pichon</a:t>
            </a:r>
            <a:r>
              <a:rPr lang="es-AR" altLang="en-US" sz="2000" dirty="0"/>
              <a:t> </a:t>
            </a:r>
            <a:r>
              <a:rPr lang="es-AR" altLang="en-US" sz="2000" dirty="0" err="1"/>
              <a:t>Riviere</a:t>
            </a:r>
            <a:r>
              <a:rPr lang="es-AR" altLang="en-US" sz="2000" dirty="0"/>
              <a:t>)</a:t>
            </a:r>
          </a:p>
          <a:p>
            <a:pPr lvl="2">
              <a:lnSpc>
                <a:spcPct val="80000"/>
              </a:lnSpc>
            </a:pPr>
            <a:r>
              <a:rPr lang="es-AR" altLang="en-US" sz="2000" dirty="0"/>
              <a:t>Movimiento de apropiación del acto (Mendel)</a:t>
            </a:r>
            <a:endParaRPr lang="es-AR" altLang="en-US" sz="2400" b="1" u="sng" dirty="0"/>
          </a:p>
          <a:p>
            <a:pPr>
              <a:lnSpc>
                <a:spcPct val="80000"/>
              </a:lnSpc>
            </a:pPr>
            <a:r>
              <a:rPr lang="es-AR" altLang="en-US" u="sng" dirty="0"/>
              <a:t>Análisis organizacional</a:t>
            </a:r>
            <a:r>
              <a:rPr lang="es-AR" altLang="en-US" dirty="0"/>
              <a:t>: dominio de intervenciones psicosociales que abordan las contradicciones que enfrentan las organizaciones en procura del logro simultáneo de la efectividad organizacional y el bienestar de los miembros que la componen</a:t>
            </a:r>
          </a:p>
          <a:p>
            <a:pPr>
              <a:lnSpc>
                <a:spcPct val="80000"/>
              </a:lnSpc>
            </a:pPr>
            <a:r>
              <a:rPr lang="es-AR" altLang="en-US" sz="2800" u="sng" dirty="0"/>
              <a:t>Relación individuo – organización</a:t>
            </a:r>
            <a:r>
              <a:rPr lang="es-AR" altLang="en-US" sz="2800" dirty="0"/>
              <a:t>: complementaria y antagónica simultáneamente</a:t>
            </a:r>
            <a:endParaRPr lang="es-AR" altLang="en-US" dirty="0"/>
          </a:p>
          <a:p>
            <a:pPr marL="533400" indent="-533400">
              <a:lnSpc>
                <a:spcPct val="80000"/>
              </a:lnSpc>
            </a:pPr>
            <a:endParaRPr lang="es-ES" altLang="en-US" dirty="0"/>
          </a:p>
        </p:txBody>
      </p:sp>
      <p:sp>
        <p:nvSpPr>
          <p:cNvPr id="34817" name="Footer Placeholder 4">
            <a:extLst>
              <a:ext uri="{FF2B5EF4-FFF2-40B4-BE49-F238E27FC236}">
                <a16:creationId xmlns:a16="http://schemas.microsoft.com/office/drawing/2014/main" id="{48AE055C-81BB-4571-B5D8-439F02C35790}"/>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AR"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Leonardo Schvarstein - 221123 -  Taller AUGM</a:t>
            </a:r>
          </a:p>
        </p:txBody>
      </p:sp>
      <p:sp>
        <p:nvSpPr>
          <p:cNvPr id="34818" name="Slide Number Placeholder 5">
            <a:extLst>
              <a:ext uri="{FF2B5EF4-FFF2-40B4-BE49-F238E27FC236}">
                <a16:creationId xmlns:a16="http://schemas.microsoft.com/office/drawing/2014/main" id="{26B1DBBA-0778-4307-8428-A0781F0D864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E9E69EE-89B6-4F9D-AE97-F35DEB50063B}" type="slidenum">
              <a:rPr kumimoji="0" lang="es-AR" altLang="en-US" sz="14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s-AR"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364292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1E7F5F-DC8E-F33F-6780-6201F1DD7B29}"/>
              </a:ext>
            </a:extLst>
          </p:cNvPr>
          <p:cNvSpPr>
            <a:spLocks noGrp="1"/>
          </p:cNvSpPr>
          <p:nvPr>
            <p:ph type="ctrTitle"/>
          </p:nvPr>
        </p:nvSpPr>
        <p:spPr/>
        <p:txBody>
          <a:bodyPr/>
          <a:lstStyle/>
          <a:p>
            <a:r>
              <a:rPr lang="es-AR" dirty="0"/>
              <a:t>Gestión organizacional del bienestar digital (GOBD)</a:t>
            </a:r>
          </a:p>
        </p:txBody>
      </p:sp>
      <p:sp>
        <p:nvSpPr>
          <p:cNvPr id="3" name="Subtítulo 2">
            <a:extLst>
              <a:ext uri="{FF2B5EF4-FFF2-40B4-BE49-F238E27FC236}">
                <a16:creationId xmlns:a16="http://schemas.microsoft.com/office/drawing/2014/main" id="{FA994E58-7798-87D3-19A1-B9FF7FE3244B}"/>
              </a:ext>
            </a:extLst>
          </p:cNvPr>
          <p:cNvSpPr>
            <a:spLocks noGrp="1"/>
          </p:cNvSpPr>
          <p:nvPr>
            <p:ph type="subTitle" idx="1"/>
          </p:nvPr>
        </p:nvSpPr>
        <p:spPr/>
        <p:txBody>
          <a:bodyPr/>
          <a:lstStyle/>
          <a:p>
            <a:r>
              <a:rPr lang="es-AR" dirty="0"/>
              <a:t>Conjunto de prácticas compartidas orientadas a generar las condiciones que permitan a todos los grupos interesados crear y mantener una relación saludable con la tecnología digital</a:t>
            </a:r>
          </a:p>
        </p:txBody>
      </p:sp>
      <p:sp>
        <p:nvSpPr>
          <p:cNvPr id="4" name="Marcador de pie de página 3">
            <a:extLst>
              <a:ext uri="{FF2B5EF4-FFF2-40B4-BE49-F238E27FC236}">
                <a16:creationId xmlns:a16="http://schemas.microsoft.com/office/drawing/2014/main" id="{FB5EE757-1982-ADAD-D362-827B3EDE61C4}"/>
              </a:ext>
            </a:extLst>
          </p:cNvPr>
          <p:cNvSpPr>
            <a:spLocks noGrp="1"/>
          </p:cNvSpPr>
          <p:nvPr>
            <p:ph type="ftr" sz="quarter" idx="11"/>
          </p:nvPr>
        </p:nvSpPr>
        <p:spPr/>
        <p:txBody>
          <a:bodyPr/>
          <a:lstStyle/>
          <a:p>
            <a:r>
              <a:rPr lang="es-AR"/>
              <a:t>Leonardo Schvarstein - 221123 -  Taller AUGM</a:t>
            </a:r>
          </a:p>
        </p:txBody>
      </p:sp>
      <p:sp>
        <p:nvSpPr>
          <p:cNvPr id="5" name="Marcador de número de diapositiva 4">
            <a:extLst>
              <a:ext uri="{FF2B5EF4-FFF2-40B4-BE49-F238E27FC236}">
                <a16:creationId xmlns:a16="http://schemas.microsoft.com/office/drawing/2014/main" id="{9E343C5F-242D-6DC7-A191-292767955182}"/>
              </a:ext>
            </a:extLst>
          </p:cNvPr>
          <p:cNvSpPr>
            <a:spLocks noGrp="1"/>
          </p:cNvSpPr>
          <p:nvPr>
            <p:ph type="sldNum" sz="quarter" idx="12"/>
          </p:nvPr>
        </p:nvSpPr>
        <p:spPr/>
        <p:txBody>
          <a:bodyPr/>
          <a:lstStyle/>
          <a:p>
            <a:fld id="{08B5D27E-C37D-4779-B73D-37617A552991}" type="slidenum">
              <a:rPr lang="es-AR" smtClean="0"/>
              <a:t>23</a:t>
            </a:fld>
            <a:endParaRPr lang="es-AR"/>
          </a:p>
        </p:txBody>
      </p:sp>
    </p:spTree>
    <p:extLst>
      <p:ext uri="{BB962C8B-B14F-4D97-AF65-F5344CB8AC3E}">
        <p14:creationId xmlns:p14="http://schemas.microsoft.com/office/powerpoint/2010/main" val="1081635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525148-8984-CF9B-1D0C-448F21F29ABF}"/>
              </a:ext>
            </a:extLst>
          </p:cNvPr>
          <p:cNvSpPr>
            <a:spLocks noGrp="1"/>
          </p:cNvSpPr>
          <p:nvPr>
            <p:ph type="title"/>
          </p:nvPr>
        </p:nvSpPr>
        <p:spPr/>
        <p:txBody>
          <a:bodyPr>
            <a:normAutofit/>
          </a:bodyPr>
          <a:lstStyle/>
          <a:p>
            <a:r>
              <a:rPr lang="es-AR" sz="4000" dirty="0"/>
              <a:t>Usted está siendo observado: Puntuación de productividad digital (NYT – 220814)</a:t>
            </a:r>
          </a:p>
        </p:txBody>
      </p:sp>
      <p:sp>
        <p:nvSpPr>
          <p:cNvPr id="3" name="Marcador de contenido 2">
            <a:extLst>
              <a:ext uri="{FF2B5EF4-FFF2-40B4-BE49-F238E27FC236}">
                <a16:creationId xmlns:a16="http://schemas.microsoft.com/office/drawing/2014/main" id="{780FE669-EEBE-B672-907B-51D9B581D642}"/>
              </a:ext>
            </a:extLst>
          </p:cNvPr>
          <p:cNvSpPr>
            <a:spLocks noGrp="1"/>
          </p:cNvSpPr>
          <p:nvPr>
            <p:ph idx="1"/>
          </p:nvPr>
        </p:nvSpPr>
        <p:spPr/>
        <p:txBody>
          <a:bodyPr>
            <a:normAutofit fontScale="85000" lnSpcReduction="10000"/>
          </a:bodyPr>
          <a:lstStyle/>
          <a:p>
            <a:r>
              <a:rPr lang="es-AR" sz="2400" dirty="0"/>
              <a:t>En los trabajos con salarios más bajos, el monitoreo ya es omnipresente: no solo en Amazon, donde las mediciones segundo a segundo se hicieron notorias, sino también para los cajeros de </a:t>
            </a:r>
            <a:r>
              <a:rPr lang="es-AR" sz="2400" dirty="0" err="1"/>
              <a:t>Kroger</a:t>
            </a:r>
            <a:r>
              <a:rPr lang="es-AR" sz="2400" dirty="0"/>
              <a:t>, los conductores de UPS y millones de personas más.</a:t>
            </a:r>
          </a:p>
          <a:p>
            <a:endParaRPr lang="es-AR" sz="2400" dirty="0"/>
          </a:p>
          <a:p>
            <a:r>
              <a:rPr lang="es-AR" sz="2400" dirty="0"/>
              <a:t>Ahora, el monitoreo de la productividad digital también se está extendiendo entre los trabajos administrativos y los roles que requieren títulos de posgrado. Muchos empleados, ya sea que trabajen de forma remota o en persona, están sujetos a rastreadores, puntajes, botones de "inactividad" o simplemente registros que se acumulan constantemente.</a:t>
            </a:r>
          </a:p>
          <a:p>
            <a:endParaRPr lang="es-AR" sz="2400" dirty="0"/>
          </a:p>
          <a:p>
            <a:r>
              <a:rPr lang="es-AR" sz="2400" dirty="0"/>
              <a:t>Los empleados de UnitedHealth </a:t>
            </a:r>
            <a:r>
              <a:rPr lang="es-AR" sz="2400" dirty="0" err="1"/>
              <a:t>Group</a:t>
            </a:r>
            <a:r>
              <a:rPr lang="es-AR" sz="2400" dirty="0"/>
              <a:t> pueden perder aumentos o bonificaciones si tienen poca actividad en el teclado. Algunos radiólogos tienen marcadores en las pantallas de sus computadoras que comparan su tiempo de “inactividad” con el de sus colegas. En Nueva York, el sistema de tránsito les ha dicho a algunos empleados que pueden trabajar de forma remota un día a la semana si aceptan ser monitoreados a tiempo completo.</a:t>
            </a:r>
          </a:p>
        </p:txBody>
      </p:sp>
      <p:sp>
        <p:nvSpPr>
          <p:cNvPr id="4" name="Marcador de pie de página 3">
            <a:extLst>
              <a:ext uri="{FF2B5EF4-FFF2-40B4-BE49-F238E27FC236}">
                <a16:creationId xmlns:a16="http://schemas.microsoft.com/office/drawing/2014/main" id="{BA5B1835-470A-51C0-A7DD-A3B8322F536D}"/>
              </a:ext>
            </a:extLst>
          </p:cNvPr>
          <p:cNvSpPr>
            <a:spLocks noGrp="1"/>
          </p:cNvSpPr>
          <p:nvPr>
            <p:ph type="ftr" sz="quarter" idx="11"/>
          </p:nvPr>
        </p:nvSpPr>
        <p:spPr/>
        <p:txBody>
          <a:bodyPr/>
          <a:lstStyle/>
          <a:p>
            <a:r>
              <a:rPr lang="es-AR"/>
              <a:t>Leonardo Schvarstein - 221123 -  Taller AUGM</a:t>
            </a:r>
          </a:p>
        </p:txBody>
      </p:sp>
      <p:sp>
        <p:nvSpPr>
          <p:cNvPr id="5" name="Marcador de número de diapositiva 4">
            <a:extLst>
              <a:ext uri="{FF2B5EF4-FFF2-40B4-BE49-F238E27FC236}">
                <a16:creationId xmlns:a16="http://schemas.microsoft.com/office/drawing/2014/main" id="{71CFDCDE-2289-045F-F15F-B27BF2988CDC}"/>
              </a:ext>
            </a:extLst>
          </p:cNvPr>
          <p:cNvSpPr>
            <a:spLocks noGrp="1"/>
          </p:cNvSpPr>
          <p:nvPr>
            <p:ph type="sldNum" sz="quarter" idx="12"/>
          </p:nvPr>
        </p:nvSpPr>
        <p:spPr/>
        <p:txBody>
          <a:bodyPr/>
          <a:lstStyle/>
          <a:p>
            <a:fld id="{08B5D27E-C37D-4779-B73D-37617A552991}" type="slidenum">
              <a:rPr lang="es-AR" smtClean="0"/>
              <a:t>24</a:t>
            </a:fld>
            <a:endParaRPr lang="es-AR"/>
          </a:p>
        </p:txBody>
      </p:sp>
    </p:spTree>
    <p:extLst>
      <p:ext uri="{BB962C8B-B14F-4D97-AF65-F5344CB8AC3E}">
        <p14:creationId xmlns:p14="http://schemas.microsoft.com/office/powerpoint/2010/main" val="3865972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28BF276-F537-4C7F-A9FB-AF0380E7C181}"/>
              </a:ext>
            </a:extLst>
          </p:cNvPr>
          <p:cNvSpPr>
            <a:spLocks noGrp="1" noChangeArrowheads="1"/>
          </p:cNvSpPr>
          <p:nvPr>
            <p:ph type="title"/>
          </p:nvPr>
        </p:nvSpPr>
        <p:spPr>
          <a:ln>
            <a:solidFill>
              <a:schemeClr val="tx2"/>
            </a:solidFill>
          </a:ln>
        </p:spPr>
        <p:txBody>
          <a:bodyPr/>
          <a:lstStyle/>
          <a:p>
            <a:pPr algn="l" eaLnBrk="1" hangingPunct="1">
              <a:defRPr/>
            </a:pPr>
            <a:r>
              <a:rPr lang="es-AR" dirty="0">
                <a:ea typeface="+mj-ea"/>
                <a:cs typeface="+mj-cs"/>
              </a:rPr>
              <a:t>El bienestar digital como parte de la responsabilidad social</a:t>
            </a:r>
            <a:endParaRPr lang="es-ES" dirty="0">
              <a:ea typeface="+mj-ea"/>
              <a:cs typeface="+mj-cs"/>
            </a:endParaRPr>
          </a:p>
        </p:txBody>
      </p:sp>
      <p:sp>
        <p:nvSpPr>
          <p:cNvPr id="17410" name="Rectangle 3">
            <a:extLst>
              <a:ext uri="{FF2B5EF4-FFF2-40B4-BE49-F238E27FC236}">
                <a16:creationId xmlns:a16="http://schemas.microsoft.com/office/drawing/2014/main" id="{272DD200-B5E1-418A-B601-1F60D20E50AA}"/>
              </a:ext>
            </a:extLst>
          </p:cNvPr>
          <p:cNvSpPr>
            <a:spLocks noGrp="1" noChangeArrowheads="1"/>
          </p:cNvSpPr>
          <p:nvPr>
            <p:ph idx="1"/>
          </p:nvPr>
        </p:nvSpPr>
        <p:spPr>
          <a:ln>
            <a:solidFill>
              <a:schemeClr val="tx2"/>
            </a:solidFill>
          </a:ln>
        </p:spPr>
        <p:txBody>
          <a:bodyPr>
            <a:normAutofit/>
          </a:bodyPr>
          <a:lstStyle/>
          <a:p>
            <a:pPr eaLnBrk="1" hangingPunct="1"/>
            <a:r>
              <a:rPr lang="es-AR" altLang="en-US" u="sng" dirty="0"/>
              <a:t>Responsabilidad social</a:t>
            </a:r>
            <a:r>
              <a:rPr lang="es-AR" altLang="en-US" dirty="0"/>
              <a:t>: Institución, en una organización, de un conjunto específico de prácticas orientadas a promover la satisfacción de las necesidades sociales de los miembros de su comunidad y de los integrantes de la organización</a:t>
            </a:r>
          </a:p>
          <a:p>
            <a:r>
              <a:rPr lang="es-AR" altLang="en-US" u="sng" dirty="0"/>
              <a:t>Inteligencia social organizacional</a:t>
            </a:r>
            <a:r>
              <a:rPr lang="es-AR" altLang="en-US" dirty="0"/>
              <a:t>: Cualidades esenciales y parámetros de diseño de una organización que constituyen un potencial para favorecer el desarrollo de las competencias necesarias para el ejercicio efectivo de la responsabilidad social</a:t>
            </a:r>
            <a:endParaRPr lang="es-ES" altLang="en-US" dirty="0"/>
          </a:p>
          <a:p>
            <a:endParaRPr lang="es-ES" altLang="en-US" dirty="0"/>
          </a:p>
        </p:txBody>
      </p:sp>
      <p:sp>
        <p:nvSpPr>
          <p:cNvPr id="17411" name="Marcador de pie de página 4">
            <a:extLst>
              <a:ext uri="{FF2B5EF4-FFF2-40B4-BE49-F238E27FC236}">
                <a16:creationId xmlns:a16="http://schemas.microsoft.com/office/drawing/2014/main" id="{FCC790F4-9766-4807-B3B2-ACEB563AC6D8}"/>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AR"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Leonardo Schvarstein - 221123 -  Taller AUGM</a:t>
            </a:r>
          </a:p>
        </p:txBody>
      </p:sp>
      <p:sp>
        <p:nvSpPr>
          <p:cNvPr id="17412" name="Marcador de número de diapositiva 5">
            <a:extLst>
              <a:ext uri="{FF2B5EF4-FFF2-40B4-BE49-F238E27FC236}">
                <a16:creationId xmlns:a16="http://schemas.microsoft.com/office/drawing/2014/main" id="{CA829EAC-65DD-41C4-B199-80DA42968705}"/>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C3C6FDE-DA4C-414E-895E-2E6FA64C229A}" type="slidenum">
              <a:rPr kumimoji="0" lang="es-AR" altLang="en-US" sz="14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s-AR"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145003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005DD91E-45E7-CCEA-9206-2CFC0C057388}"/>
              </a:ext>
            </a:extLst>
          </p:cNvPr>
          <p:cNvSpPr>
            <a:spLocks noGrp="1"/>
          </p:cNvSpPr>
          <p:nvPr>
            <p:ph type="ftr" sz="quarter" idx="11"/>
          </p:nvPr>
        </p:nvSpPr>
        <p:spPr/>
        <p:txBody>
          <a:bodyPr/>
          <a:lstStyle/>
          <a:p>
            <a:r>
              <a:rPr lang="es-ES"/>
              <a:t>Leonardo Schvarstein - 221123 -  Taller AUGM</a:t>
            </a:r>
          </a:p>
        </p:txBody>
      </p:sp>
      <p:sp>
        <p:nvSpPr>
          <p:cNvPr id="3" name="Marcador de número de diapositiva 2">
            <a:extLst>
              <a:ext uri="{FF2B5EF4-FFF2-40B4-BE49-F238E27FC236}">
                <a16:creationId xmlns:a16="http://schemas.microsoft.com/office/drawing/2014/main" id="{2F51B39F-88A1-8A91-697A-60C2AD78D0F4}"/>
              </a:ext>
            </a:extLst>
          </p:cNvPr>
          <p:cNvSpPr>
            <a:spLocks noGrp="1"/>
          </p:cNvSpPr>
          <p:nvPr>
            <p:ph type="sldNum" sz="quarter" idx="12"/>
          </p:nvPr>
        </p:nvSpPr>
        <p:spPr/>
        <p:txBody>
          <a:bodyPr/>
          <a:lstStyle/>
          <a:p>
            <a:fld id="{E6091235-5016-D74F-B4B3-B7E0AF2AC052}" type="slidenum">
              <a:rPr lang="es-ES" smtClean="0"/>
              <a:t>26</a:t>
            </a:fld>
            <a:endParaRPr lang="es-ES"/>
          </a:p>
        </p:txBody>
      </p:sp>
      <p:pic>
        <p:nvPicPr>
          <p:cNvPr id="4" name="Imagen 3">
            <a:extLst>
              <a:ext uri="{FF2B5EF4-FFF2-40B4-BE49-F238E27FC236}">
                <a16:creationId xmlns:a16="http://schemas.microsoft.com/office/drawing/2014/main" id="{85F68CC8-B14D-E928-88BB-4E42533A9D4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53279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AF5D1348-13A7-4E9C-9B94-AB0A8B8344D7}"/>
              </a:ext>
            </a:extLst>
          </p:cNvPr>
          <p:cNvSpPr>
            <a:spLocks noGrp="1" noChangeArrowheads="1"/>
          </p:cNvSpPr>
          <p:nvPr>
            <p:ph type="title"/>
          </p:nvPr>
        </p:nvSpPr>
        <p:spPr/>
        <p:txBody>
          <a:bodyPr/>
          <a:lstStyle/>
          <a:p>
            <a:pPr eaLnBrk="1" hangingPunct="1"/>
            <a:r>
              <a:rPr lang="es-ES_tradnl" altLang="en-US" sz="4000"/>
              <a:t>Requisitos básicos para la RSE</a:t>
            </a:r>
            <a:endParaRPr lang="es-ES" altLang="en-US" sz="4000"/>
          </a:p>
        </p:txBody>
      </p:sp>
      <p:sp>
        <p:nvSpPr>
          <p:cNvPr id="56322" name="Rectangle 3">
            <a:extLst>
              <a:ext uri="{FF2B5EF4-FFF2-40B4-BE49-F238E27FC236}">
                <a16:creationId xmlns:a16="http://schemas.microsoft.com/office/drawing/2014/main" id="{2F143E37-1D52-44F7-999F-C1E20686664A}"/>
              </a:ext>
            </a:extLst>
          </p:cNvPr>
          <p:cNvSpPr>
            <a:spLocks noGrp="1" noChangeArrowheads="1"/>
          </p:cNvSpPr>
          <p:nvPr>
            <p:ph idx="1"/>
          </p:nvPr>
        </p:nvSpPr>
        <p:spPr/>
        <p:txBody>
          <a:bodyPr/>
          <a:lstStyle/>
          <a:p>
            <a:pPr marL="609600" indent="-609600" eaLnBrk="1" hangingPunct="1">
              <a:buFontTx/>
              <a:buAutoNum type="arabicPeriod"/>
            </a:pPr>
            <a:r>
              <a:rPr lang="es-ES_tradnl" altLang="en-US" dirty="0"/>
              <a:t>Constancia de propósito</a:t>
            </a:r>
          </a:p>
          <a:p>
            <a:pPr marL="609600" indent="-609600" eaLnBrk="1" hangingPunct="1">
              <a:buFontTx/>
              <a:buAutoNum type="arabicPeriod"/>
            </a:pPr>
            <a:r>
              <a:rPr lang="es-ES_tradnl" altLang="en-US" dirty="0"/>
              <a:t>Continuidad de las acciones</a:t>
            </a:r>
          </a:p>
          <a:p>
            <a:pPr marL="609600" indent="-609600" eaLnBrk="1" hangingPunct="1">
              <a:buFontTx/>
              <a:buAutoNum type="arabicPeriod"/>
            </a:pPr>
            <a:r>
              <a:rPr lang="es-ES_tradnl" altLang="en-US" dirty="0"/>
              <a:t>Adecuación entre objetivos y recursos</a:t>
            </a:r>
          </a:p>
          <a:p>
            <a:pPr marL="609600" indent="-609600" eaLnBrk="1" hangingPunct="1">
              <a:buFontTx/>
              <a:buAutoNum type="arabicPeriod"/>
            </a:pPr>
            <a:r>
              <a:rPr lang="es-ES_tradnl" altLang="en-US" dirty="0"/>
              <a:t>Rendición de cuentas</a:t>
            </a:r>
          </a:p>
          <a:p>
            <a:pPr marL="609600" indent="-609600" eaLnBrk="1" hangingPunct="1">
              <a:buFontTx/>
              <a:buAutoNum type="arabicPeriod"/>
            </a:pPr>
            <a:r>
              <a:rPr lang="es-ES_tradnl" altLang="en-US" dirty="0"/>
              <a:t>Abordaje de las tensiones y contradicciones, evitando mensajes contradictorios</a:t>
            </a:r>
            <a:endParaRPr lang="es-ES" altLang="en-US" dirty="0"/>
          </a:p>
        </p:txBody>
      </p:sp>
      <p:sp>
        <p:nvSpPr>
          <p:cNvPr id="56323" name="Marcador de pie de página 4">
            <a:extLst>
              <a:ext uri="{FF2B5EF4-FFF2-40B4-BE49-F238E27FC236}">
                <a16:creationId xmlns:a16="http://schemas.microsoft.com/office/drawing/2014/main" id="{AB5B5956-7F2C-47A2-815A-CD3F90778AF7}"/>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AR"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Leonardo Schvarstein - 221123 -  Taller AUGM</a:t>
            </a:r>
          </a:p>
        </p:txBody>
      </p:sp>
      <p:sp>
        <p:nvSpPr>
          <p:cNvPr id="56324" name="Marcador de número de diapositiva 5">
            <a:extLst>
              <a:ext uri="{FF2B5EF4-FFF2-40B4-BE49-F238E27FC236}">
                <a16:creationId xmlns:a16="http://schemas.microsoft.com/office/drawing/2014/main" id="{5CB2E424-8ECA-4465-867C-F8FB352A17CA}"/>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0670E6A-276B-4804-AB49-76162AC4FA34}" type="slidenum">
              <a:rPr kumimoji="0" lang="es-AR" altLang="en-US" sz="14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s-AR"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ítulo 1">
            <a:extLst>
              <a:ext uri="{FF2B5EF4-FFF2-40B4-BE49-F238E27FC236}">
                <a16:creationId xmlns:a16="http://schemas.microsoft.com/office/drawing/2014/main" id="{BABF96D6-857F-45CD-A062-6F5609AF707C}"/>
              </a:ext>
            </a:extLst>
          </p:cNvPr>
          <p:cNvSpPr>
            <a:spLocks noGrp="1" noChangeArrowheads="1"/>
          </p:cNvSpPr>
          <p:nvPr>
            <p:ph type="title"/>
          </p:nvPr>
        </p:nvSpPr>
        <p:spPr/>
        <p:txBody>
          <a:bodyPr>
            <a:normAutofit/>
          </a:bodyPr>
          <a:lstStyle/>
          <a:p>
            <a:r>
              <a:rPr lang="es-AR" altLang="en-US" sz="4000"/>
              <a:t>Indicadores para distinguir un gobierno socialmente inteligente</a:t>
            </a:r>
            <a:endParaRPr lang="en-US" altLang="en-US" sz="4000"/>
          </a:p>
        </p:txBody>
      </p:sp>
      <p:sp>
        <p:nvSpPr>
          <p:cNvPr id="58370" name="Marcador de contenido 2">
            <a:extLst>
              <a:ext uri="{FF2B5EF4-FFF2-40B4-BE49-F238E27FC236}">
                <a16:creationId xmlns:a16="http://schemas.microsoft.com/office/drawing/2014/main" id="{7AC3DF98-3A73-4EFA-84D0-FE83BDE0D6C2}"/>
              </a:ext>
            </a:extLst>
          </p:cNvPr>
          <p:cNvSpPr>
            <a:spLocks noGrp="1" noChangeArrowheads="1"/>
          </p:cNvSpPr>
          <p:nvPr>
            <p:ph idx="1"/>
          </p:nvPr>
        </p:nvSpPr>
        <p:spPr/>
        <p:txBody>
          <a:bodyPr>
            <a:normAutofit/>
          </a:bodyPr>
          <a:lstStyle/>
          <a:p>
            <a:pPr algn="just" eaLnBrk="1" hangingPunct="1">
              <a:lnSpc>
                <a:spcPct val="90000"/>
              </a:lnSpc>
              <a:buFontTx/>
              <a:buAutoNum type="arabicPeriod"/>
            </a:pPr>
            <a:r>
              <a:rPr lang="es-AR" altLang="en-US" sz="2800" dirty="0"/>
              <a:t>Una historia evolutiva plausible y sostenible para la satisfacción de las necesidades sociales.</a:t>
            </a:r>
          </a:p>
          <a:p>
            <a:pPr algn="just" eaLnBrk="1" hangingPunct="1">
              <a:lnSpc>
                <a:spcPct val="90000"/>
              </a:lnSpc>
              <a:buFontTx/>
              <a:buAutoNum type="arabicPeriod"/>
            </a:pPr>
            <a:r>
              <a:rPr lang="es-AR" altLang="en-US" sz="2800" dirty="0"/>
              <a:t>Operaciones organizacionales identificables que permiten el desempeño de la función social que se considera esencial.</a:t>
            </a:r>
          </a:p>
          <a:p>
            <a:pPr algn="just" eaLnBrk="1" hangingPunct="1">
              <a:lnSpc>
                <a:spcPct val="90000"/>
              </a:lnSpc>
              <a:buFontTx/>
              <a:buAutoNum type="arabicPeriod"/>
            </a:pPr>
            <a:r>
              <a:rPr lang="es-AR" altLang="en-US" sz="2800" dirty="0"/>
              <a:t>La codificación de tal función social y de sus operaciones en un sistema de símbolos (objetivos y alcances, valores y principios).</a:t>
            </a:r>
          </a:p>
          <a:p>
            <a:pPr algn="just" eaLnBrk="1" hangingPunct="1">
              <a:lnSpc>
                <a:spcPct val="90000"/>
              </a:lnSpc>
              <a:buFontTx/>
              <a:buAutoNum type="arabicPeriod"/>
            </a:pPr>
            <a:r>
              <a:rPr lang="es-AR" altLang="en-US" sz="2800" dirty="0"/>
              <a:t>Un desarrollo bien diferenciado y un conjunto definible de actuaciones sociales que indiquen un </a:t>
            </a:r>
            <a:r>
              <a:rPr lang="ja-JP" altLang="es-AR" sz="2800" dirty="0"/>
              <a:t>“</a:t>
            </a:r>
            <a:r>
              <a:rPr lang="es-AR" altLang="ja-JP" sz="2800" dirty="0"/>
              <a:t>estado final</a:t>
            </a:r>
            <a:r>
              <a:rPr lang="ja-JP" altLang="es-AR" sz="2800" dirty="0"/>
              <a:t>”</a:t>
            </a:r>
            <a:r>
              <a:rPr lang="es-AR" altLang="ja-JP" sz="2800" dirty="0"/>
              <a:t> (existencia de</a:t>
            </a:r>
            <a:r>
              <a:rPr lang="he-IL" altLang="ja-JP" sz="2800" dirty="0"/>
              <a:t> grupos que suponen una especialización de las actividades y de las mediaciones institucionale</a:t>
            </a:r>
            <a:r>
              <a:rPr lang="es-AR" altLang="ja-JP" sz="2800" dirty="0"/>
              <a:t>s).</a:t>
            </a:r>
            <a:endParaRPr lang="es-ES" altLang="en-US" sz="2800" dirty="0"/>
          </a:p>
        </p:txBody>
      </p:sp>
      <p:sp>
        <p:nvSpPr>
          <p:cNvPr id="2" name="Marcador de pie de página 1">
            <a:extLst>
              <a:ext uri="{FF2B5EF4-FFF2-40B4-BE49-F238E27FC236}">
                <a16:creationId xmlns:a16="http://schemas.microsoft.com/office/drawing/2014/main" id="{B59102F8-A649-E401-F528-E606D3D6EEC5}"/>
              </a:ext>
            </a:extLst>
          </p:cNvPr>
          <p:cNvSpPr>
            <a:spLocks noGrp="1"/>
          </p:cNvSpPr>
          <p:nvPr>
            <p:ph type="ftr" sz="quarter" idx="11"/>
          </p:nvPr>
        </p:nvSpPr>
        <p:spPr/>
        <p:txBody>
          <a:bodyPr/>
          <a:lstStyle/>
          <a:p>
            <a:r>
              <a:rPr lang="es-AR"/>
              <a:t>Leonardo Schvarstein - 221123 -  Taller AUGM</a:t>
            </a:r>
          </a:p>
        </p:txBody>
      </p:sp>
      <p:sp>
        <p:nvSpPr>
          <p:cNvPr id="3" name="Marcador de número de diapositiva 2">
            <a:extLst>
              <a:ext uri="{FF2B5EF4-FFF2-40B4-BE49-F238E27FC236}">
                <a16:creationId xmlns:a16="http://schemas.microsoft.com/office/drawing/2014/main" id="{31C23E5B-6BBC-12A9-7BEC-9D0CBA4B84FC}"/>
              </a:ext>
            </a:extLst>
          </p:cNvPr>
          <p:cNvSpPr>
            <a:spLocks noGrp="1"/>
          </p:cNvSpPr>
          <p:nvPr>
            <p:ph type="sldNum" sz="quarter" idx="12"/>
          </p:nvPr>
        </p:nvSpPr>
        <p:spPr/>
        <p:txBody>
          <a:bodyPr/>
          <a:lstStyle/>
          <a:p>
            <a:fld id="{08B5D27E-C37D-4779-B73D-37617A552991}" type="slidenum">
              <a:rPr lang="es-AR" smtClean="0"/>
              <a:t>28</a:t>
            </a:fld>
            <a:endParaRPr lang="es-AR"/>
          </a:p>
        </p:txBody>
      </p:sp>
    </p:spTree>
    <p:extLst>
      <p:ext uri="{BB962C8B-B14F-4D97-AF65-F5344CB8AC3E}">
        <p14:creationId xmlns:p14="http://schemas.microsoft.com/office/powerpoint/2010/main" val="2901138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32C5FC41-E5EA-F359-FFD0-3F83CE67B234}"/>
              </a:ext>
            </a:extLst>
          </p:cNvPr>
          <p:cNvSpPr>
            <a:spLocks noGrp="1" noChangeArrowheads="1"/>
          </p:cNvSpPr>
          <p:nvPr>
            <p:ph type="title"/>
          </p:nvPr>
        </p:nvSpPr>
        <p:spPr>
          <a:xfrm>
            <a:off x="838200" y="92755"/>
            <a:ext cx="10515600" cy="1151734"/>
          </a:xfrm>
          <a:ln/>
        </p:spPr>
        <p:txBody>
          <a:bodyPr>
            <a:normAutofit/>
          </a:bodyPr>
          <a:lstStyle/>
          <a:p>
            <a:r>
              <a:rPr lang="es-ES_tradnl" altLang="es-AR" sz="3600" dirty="0"/>
              <a:t>Diseño de políticas para un programa de bienestar digital</a:t>
            </a:r>
            <a:endParaRPr lang="es-ES" altLang="es-AR" sz="3600" dirty="0"/>
          </a:p>
        </p:txBody>
      </p:sp>
      <p:graphicFrame>
        <p:nvGraphicFramePr>
          <p:cNvPr id="93187" name="Group 3">
            <a:extLst>
              <a:ext uri="{FF2B5EF4-FFF2-40B4-BE49-F238E27FC236}">
                <a16:creationId xmlns:a16="http://schemas.microsoft.com/office/drawing/2014/main" id="{EFAF3FC6-EE58-A049-C1DD-3A3DB9BF0AE8}"/>
              </a:ext>
            </a:extLst>
          </p:cNvPr>
          <p:cNvGraphicFramePr>
            <a:graphicFrameLocks noGrp="1"/>
          </p:cNvGraphicFramePr>
          <p:nvPr>
            <p:ph idx="1"/>
            <p:extLst>
              <p:ext uri="{D42A27DB-BD31-4B8C-83A1-F6EECF244321}">
                <p14:modId xmlns:p14="http://schemas.microsoft.com/office/powerpoint/2010/main" val="2822777010"/>
              </p:ext>
            </p:extLst>
          </p:nvPr>
        </p:nvGraphicFramePr>
        <p:xfrm>
          <a:off x="838200" y="1449490"/>
          <a:ext cx="10515595" cy="4523584"/>
        </p:xfrm>
        <a:graphic>
          <a:graphicData uri="http://schemas.openxmlformats.org/drawingml/2006/table">
            <a:tbl>
              <a:tblPr/>
              <a:tblGrid>
                <a:gridCol w="3591611">
                  <a:extLst>
                    <a:ext uri="{9D8B030D-6E8A-4147-A177-3AD203B41FA5}">
                      <a16:colId xmlns:a16="http://schemas.microsoft.com/office/drawing/2014/main" val="706996066"/>
                    </a:ext>
                  </a:extLst>
                </a:gridCol>
                <a:gridCol w="2333062">
                  <a:extLst>
                    <a:ext uri="{9D8B030D-6E8A-4147-A177-3AD203B41FA5}">
                      <a16:colId xmlns:a16="http://schemas.microsoft.com/office/drawing/2014/main" val="196006264"/>
                    </a:ext>
                  </a:extLst>
                </a:gridCol>
                <a:gridCol w="449198">
                  <a:extLst>
                    <a:ext uri="{9D8B030D-6E8A-4147-A177-3AD203B41FA5}">
                      <a16:colId xmlns:a16="http://schemas.microsoft.com/office/drawing/2014/main" val="1880281112"/>
                    </a:ext>
                  </a:extLst>
                </a:gridCol>
                <a:gridCol w="449197">
                  <a:extLst>
                    <a:ext uri="{9D8B030D-6E8A-4147-A177-3AD203B41FA5}">
                      <a16:colId xmlns:a16="http://schemas.microsoft.com/office/drawing/2014/main" val="4215151422"/>
                    </a:ext>
                  </a:extLst>
                </a:gridCol>
                <a:gridCol w="449198">
                  <a:extLst>
                    <a:ext uri="{9D8B030D-6E8A-4147-A177-3AD203B41FA5}">
                      <a16:colId xmlns:a16="http://schemas.microsoft.com/office/drawing/2014/main" val="133419018"/>
                    </a:ext>
                  </a:extLst>
                </a:gridCol>
                <a:gridCol w="447219">
                  <a:extLst>
                    <a:ext uri="{9D8B030D-6E8A-4147-A177-3AD203B41FA5}">
                      <a16:colId xmlns:a16="http://schemas.microsoft.com/office/drawing/2014/main" val="1079483851"/>
                    </a:ext>
                  </a:extLst>
                </a:gridCol>
                <a:gridCol w="449197">
                  <a:extLst>
                    <a:ext uri="{9D8B030D-6E8A-4147-A177-3AD203B41FA5}">
                      <a16:colId xmlns:a16="http://schemas.microsoft.com/office/drawing/2014/main" val="4208696267"/>
                    </a:ext>
                  </a:extLst>
                </a:gridCol>
                <a:gridCol w="2346913">
                  <a:extLst>
                    <a:ext uri="{9D8B030D-6E8A-4147-A177-3AD203B41FA5}">
                      <a16:colId xmlns:a16="http://schemas.microsoft.com/office/drawing/2014/main" val="1696444648"/>
                    </a:ext>
                  </a:extLst>
                </a:gridCol>
              </a:tblGrid>
              <a:tr h="5048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altLang="es-AR" sz="2400" b="0" i="0" u="none" strike="noStrike" cap="none" normalizeH="0" baseline="0" dirty="0">
                          <a:ln>
                            <a:noFill/>
                          </a:ln>
                          <a:solidFill>
                            <a:schemeClr val="tx1"/>
                          </a:solidFill>
                          <a:effectLst/>
                          <a:latin typeface="Arial" panose="020B0604020202020204" pitchFamily="34" charset="0"/>
                        </a:rPr>
                        <a:t>Parámetro</a:t>
                      </a:r>
                      <a:endParaRPr kumimoji="0" lang="es-ES" altLang="es-AR" sz="2400" b="0" i="0" u="none" strike="noStrike" cap="none" normalizeH="0" baseline="0" dirty="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AR" altLang="es-AR"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gridSpan="5">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altLang="es-AR" sz="2400" b="0" i="0" u="none" strike="noStrike" cap="none" normalizeH="0" baseline="0">
                          <a:ln>
                            <a:noFill/>
                          </a:ln>
                          <a:solidFill>
                            <a:schemeClr val="tx1"/>
                          </a:solidFill>
                          <a:effectLst/>
                          <a:latin typeface="Arial" panose="020B0604020202020204" pitchFamily="34" charset="0"/>
                        </a:rPr>
                        <a:t>Perfil</a:t>
                      </a:r>
                      <a:endParaRPr kumimoji="0" lang="es-ES" altLang="es-AR"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AR" altLang="es-AR"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extLst>
                  <a:ext uri="{0D108BD9-81ED-4DB2-BD59-A6C34878D82A}">
                    <a16:rowId xmlns:a16="http://schemas.microsoft.com/office/drawing/2014/main" val="3171786058"/>
                  </a:ext>
                </a:extLst>
              </a:tr>
              <a:tr h="43220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altLang="es-AR" sz="2000" b="0" i="0" u="none" strike="noStrike" cap="none" normalizeH="0" baseline="0" dirty="0">
                          <a:ln>
                            <a:noFill/>
                          </a:ln>
                          <a:solidFill>
                            <a:schemeClr val="tx1"/>
                          </a:solidFill>
                          <a:effectLst/>
                          <a:latin typeface="Arial" panose="020B0604020202020204" pitchFamily="34" charset="0"/>
                        </a:rPr>
                        <a:t>Necesidad</a:t>
                      </a:r>
                      <a:endParaRPr kumimoji="0" lang="es-ES" altLang="es-AR" sz="2000" b="0" i="0" u="none" strike="noStrike" cap="none" normalizeH="0" baseline="0" dirty="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altLang="es-AR" sz="2000" b="0" i="0" u="none" strike="noStrike" cap="none" normalizeH="0" baseline="0" dirty="0">
                          <a:ln>
                            <a:noFill/>
                          </a:ln>
                          <a:solidFill>
                            <a:schemeClr val="tx1"/>
                          </a:solidFill>
                          <a:effectLst/>
                          <a:latin typeface="Arial" panose="020B0604020202020204" pitchFamily="34" charset="0"/>
                        </a:rPr>
                        <a:t>Organización</a:t>
                      </a:r>
                      <a:endParaRPr kumimoji="0" lang="es-ES" altLang="es-AR" sz="2000" b="0" i="0" u="none" strike="noStrike" cap="none" normalizeH="0" baseline="0" dirty="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AR" altLang="es-AR" sz="20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AR" altLang="es-AR" sz="20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AR" altLang="es-AR" sz="20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AR" altLang="es-AR" sz="20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AR" altLang="es-AR" sz="20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altLang="es-AR" sz="2000" b="0" i="0" u="none" strike="noStrike" cap="none" normalizeH="0" baseline="0">
                          <a:ln>
                            <a:noFill/>
                          </a:ln>
                          <a:solidFill>
                            <a:schemeClr val="tx1"/>
                          </a:solidFill>
                          <a:effectLst/>
                          <a:latin typeface="Arial" panose="020B0604020202020204" pitchFamily="34" charset="0"/>
                        </a:rPr>
                        <a:t>Empleado</a:t>
                      </a:r>
                      <a:endParaRPr kumimoji="0" lang="es-ES" altLang="es-AR" sz="20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extLst>
                  <a:ext uri="{0D108BD9-81ED-4DB2-BD59-A6C34878D82A}">
                    <a16:rowId xmlns:a16="http://schemas.microsoft.com/office/drawing/2014/main" val="1956469016"/>
                  </a:ext>
                </a:extLst>
              </a:tr>
              <a:tr h="51880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altLang="es-AR" sz="2000" b="0" i="0" u="none" strike="noStrike" cap="none" normalizeH="0" baseline="0" dirty="0">
                          <a:ln>
                            <a:noFill/>
                          </a:ln>
                          <a:solidFill>
                            <a:schemeClr val="tx1"/>
                          </a:solidFill>
                          <a:effectLst/>
                          <a:latin typeface="Arial" panose="020B0604020202020204" pitchFamily="34" charset="0"/>
                        </a:rPr>
                        <a:t>Impulso</a:t>
                      </a:r>
                      <a:endParaRPr kumimoji="0" lang="es-ES" altLang="es-AR" sz="2000" b="0" i="0" u="none" strike="noStrike" cap="none" normalizeH="0" baseline="0" dirty="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altLang="es-AR" sz="2000" b="0" i="0" u="none" strike="noStrike" cap="none" normalizeH="0" baseline="0">
                          <a:ln>
                            <a:noFill/>
                          </a:ln>
                          <a:solidFill>
                            <a:schemeClr val="tx1"/>
                          </a:solidFill>
                          <a:effectLst/>
                          <a:latin typeface="Arial" panose="020B0604020202020204" pitchFamily="34" charset="0"/>
                        </a:rPr>
                        <a:t>Organización</a:t>
                      </a:r>
                      <a:endParaRPr kumimoji="0" lang="es-ES" altLang="es-AR" sz="20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AR" altLang="es-AR" sz="20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AR" altLang="es-AR" sz="20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AR" altLang="es-AR" sz="20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AR" altLang="es-AR" sz="20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AR" altLang="es-AR" sz="20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altLang="es-AR" sz="2000" b="0" i="0" u="none" strike="noStrike" cap="none" normalizeH="0" baseline="0">
                          <a:ln>
                            <a:noFill/>
                          </a:ln>
                          <a:solidFill>
                            <a:schemeClr val="tx1"/>
                          </a:solidFill>
                          <a:effectLst/>
                          <a:latin typeface="Arial" panose="020B0604020202020204" pitchFamily="34" charset="0"/>
                        </a:rPr>
                        <a:t>Empleado</a:t>
                      </a:r>
                      <a:endParaRPr kumimoji="0" lang="es-ES" altLang="es-AR" sz="20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extLst>
                  <a:ext uri="{0D108BD9-81ED-4DB2-BD59-A6C34878D82A}">
                    <a16:rowId xmlns:a16="http://schemas.microsoft.com/office/drawing/2014/main" val="2900087372"/>
                  </a:ext>
                </a:extLst>
              </a:tr>
              <a:tr h="5058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altLang="es-AR" sz="2000" b="0" i="0" u="none" strike="noStrike" cap="none" normalizeH="0" baseline="0">
                          <a:ln>
                            <a:noFill/>
                          </a:ln>
                          <a:solidFill>
                            <a:schemeClr val="tx1"/>
                          </a:solidFill>
                          <a:effectLst/>
                          <a:latin typeface="Arial" panose="020B0604020202020204" pitchFamily="34" charset="0"/>
                        </a:rPr>
                        <a:t>Prácticas</a:t>
                      </a:r>
                      <a:endParaRPr kumimoji="0" lang="es-ES" altLang="es-AR" sz="20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altLang="es-AR" sz="2000" b="0" i="0" u="none" strike="noStrike" cap="none" normalizeH="0" baseline="0" dirty="0">
                          <a:ln>
                            <a:noFill/>
                          </a:ln>
                          <a:solidFill>
                            <a:schemeClr val="tx1"/>
                          </a:solidFill>
                          <a:effectLst/>
                          <a:latin typeface="Arial" panose="020B0604020202020204" pitchFamily="34" charset="0"/>
                        </a:rPr>
                        <a:t>Generalizadas </a:t>
                      </a:r>
                      <a:endParaRPr kumimoji="0" lang="es-ES" altLang="es-AR" sz="2000" b="0" i="0" u="none" strike="noStrike" cap="none" normalizeH="0" baseline="0" dirty="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AR" altLang="es-AR" sz="20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AR" altLang="es-AR" sz="2000" b="0" i="0" u="none" strike="noStrike" cap="none" normalizeH="0" baseline="0" dirty="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AR" altLang="es-AR" sz="20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AR" altLang="es-AR" sz="20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AR" altLang="es-AR" sz="20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altLang="es-AR" sz="2000" b="0" i="0" u="none" strike="noStrike" cap="none" normalizeH="0" baseline="0" dirty="0">
                          <a:ln>
                            <a:noFill/>
                          </a:ln>
                          <a:solidFill>
                            <a:schemeClr val="tx1"/>
                          </a:solidFill>
                          <a:effectLst/>
                          <a:latin typeface="Arial" panose="020B0604020202020204" pitchFamily="34" charset="0"/>
                        </a:rPr>
                        <a:t>Segmentadas </a:t>
                      </a:r>
                      <a:endParaRPr kumimoji="0" lang="es-ES" altLang="es-AR" sz="2000" b="0" i="0" u="none" strike="noStrike" cap="none" normalizeH="0" baseline="0" dirty="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extLst>
                  <a:ext uri="{0D108BD9-81ED-4DB2-BD59-A6C34878D82A}">
                    <a16:rowId xmlns:a16="http://schemas.microsoft.com/office/drawing/2014/main" val="3133185656"/>
                  </a:ext>
                </a:extLst>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es-AR" sz="2000" b="0" i="0" u="none" strike="noStrike" cap="none" normalizeH="0" baseline="0" dirty="0">
                          <a:ln>
                            <a:noFill/>
                          </a:ln>
                          <a:solidFill>
                            <a:schemeClr val="tx1"/>
                          </a:solidFill>
                          <a:effectLst/>
                          <a:latin typeface="Arial" panose="020B0604020202020204" pitchFamily="34" charset="0"/>
                        </a:rPr>
                        <a:t>Criterio de segmentación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2000" b="0" i="0" u="none" strike="noStrike" cap="none" normalizeH="0" baseline="0" dirty="0">
                          <a:ln>
                            <a:noFill/>
                          </a:ln>
                          <a:solidFill>
                            <a:schemeClr val="tx1"/>
                          </a:solidFill>
                          <a:effectLst/>
                          <a:latin typeface="Arial" panose="020B0604020202020204" pitchFamily="34" charset="0"/>
                        </a:rPr>
                        <a:t>Familias organizacionales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AR" altLang="es-AR" sz="20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AR" altLang="es-AR" sz="2000" b="0" i="0" u="none" strike="noStrike" cap="none" normalizeH="0" baseline="0" dirty="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AR" altLang="es-AR" sz="20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AR" altLang="es-AR" sz="20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AR" altLang="es-AR" sz="20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2000" b="0" i="0" u="none" strike="noStrike" cap="none" normalizeH="0" baseline="0" dirty="0">
                          <a:ln>
                            <a:noFill/>
                          </a:ln>
                          <a:solidFill>
                            <a:schemeClr val="tx1"/>
                          </a:solidFill>
                          <a:effectLst/>
                          <a:latin typeface="Arial" panose="020B0604020202020204" pitchFamily="34" charset="0"/>
                        </a:rPr>
                        <a:t>Clases institucionales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extLst>
                  <a:ext uri="{0D108BD9-81ED-4DB2-BD59-A6C34878D82A}">
                    <a16:rowId xmlns:a16="http://schemas.microsoft.com/office/drawing/2014/main" val="609369325"/>
                  </a:ext>
                </a:extLst>
              </a:tr>
              <a:tr h="37763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altLang="es-AR" sz="2000" b="0" i="0" u="none" strike="noStrike" cap="none" normalizeH="0" baseline="0" dirty="0">
                          <a:ln>
                            <a:noFill/>
                          </a:ln>
                          <a:solidFill>
                            <a:schemeClr val="tx1"/>
                          </a:solidFill>
                          <a:effectLst/>
                          <a:latin typeface="Arial" panose="020B0604020202020204" pitchFamily="34" charset="0"/>
                        </a:rPr>
                        <a:t>Participación de las partes interesadas en el diseño</a:t>
                      </a:r>
                      <a:endParaRPr kumimoji="0" lang="es-ES" altLang="es-AR" sz="2000" b="0" i="0" u="none" strike="noStrike" cap="none" normalizeH="0" baseline="0" dirty="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altLang="es-AR" sz="2000" b="0" i="0" u="none" strike="noStrike" cap="none" normalizeH="0" baseline="0" dirty="0">
                          <a:ln>
                            <a:noFill/>
                          </a:ln>
                          <a:solidFill>
                            <a:schemeClr val="tx1"/>
                          </a:solidFill>
                          <a:effectLst/>
                          <a:latin typeface="Arial" panose="020B0604020202020204" pitchFamily="34" charset="0"/>
                        </a:rPr>
                        <a:t>Consulta</a:t>
                      </a:r>
                      <a:endParaRPr kumimoji="0" lang="es-ES" altLang="es-AR" sz="2000" b="0" i="0" u="none" strike="noStrike" cap="none" normalizeH="0" baseline="0" dirty="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AR" altLang="es-AR" sz="2000" b="0" i="0" u="none" strike="noStrike" cap="none" normalizeH="0" baseline="0" dirty="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AR" altLang="es-AR" sz="20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AR" altLang="es-AR" sz="2000" b="0" i="0" u="none" strike="noStrike" cap="none" normalizeH="0" baseline="0" dirty="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AR" altLang="es-AR" sz="2000" b="0" i="0" u="none" strike="noStrike" cap="none" normalizeH="0" baseline="0" dirty="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AR" altLang="es-AR" sz="2000" b="0" i="0" u="none" strike="noStrike" cap="none" normalizeH="0" baseline="0" dirty="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altLang="es-AR" sz="2000" b="0" i="0" u="none" strike="noStrike" cap="none" normalizeH="0" baseline="0" dirty="0">
                          <a:ln>
                            <a:noFill/>
                          </a:ln>
                          <a:solidFill>
                            <a:schemeClr val="tx1"/>
                          </a:solidFill>
                          <a:effectLst/>
                          <a:latin typeface="Arial" panose="020B0604020202020204" pitchFamily="34" charset="0"/>
                        </a:rPr>
                        <a:t>Decisión</a:t>
                      </a:r>
                      <a:endParaRPr kumimoji="0" lang="es-ES" altLang="es-AR" sz="2000" b="0" i="0" u="none" strike="noStrike" cap="none" normalizeH="0" baseline="0" dirty="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extLst>
                  <a:ext uri="{0D108BD9-81ED-4DB2-BD59-A6C34878D82A}">
                    <a16:rowId xmlns:a16="http://schemas.microsoft.com/office/drawing/2014/main" val="1372371093"/>
                  </a:ext>
                </a:extLst>
              </a:tr>
              <a:tr h="458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altLang="es-AR" sz="2000" b="0" i="0" u="none" strike="noStrike" cap="none" normalizeH="0" baseline="0" dirty="0">
                          <a:ln>
                            <a:noFill/>
                          </a:ln>
                          <a:solidFill>
                            <a:schemeClr val="tx1"/>
                          </a:solidFill>
                          <a:effectLst/>
                          <a:latin typeface="Arial" panose="020B0604020202020204" pitchFamily="34" charset="0"/>
                        </a:rPr>
                        <a:t>Enfoque</a:t>
                      </a:r>
                      <a:endParaRPr kumimoji="0" lang="es-ES" altLang="es-AR" sz="2000" b="0" i="0" u="none" strike="noStrike" cap="none" normalizeH="0" baseline="0" dirty="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altLang="es-AR" sz="2000" b="0" i="0" u="none" strike="noStrike" cap="none" normalizeH="0" baseline="0" dirty="0">
                          <a:ln>
                            <a:noFill/>
                          </a:ln>
                          <a:solidFill>
                            <a:schemeClr val="tx1"/>
                          </a:solidFill>
                          <a:effectLst/>
                          <a:latin typeface="Arial" panose="020B0604020202020204" pitchFamily="34" charset="0"/>
                        </a:rPr>
                        <a:t>Curación</a:t>
                      </a:r>
                      <a:endParaRPr kumimoji="0" lang="es-ES" altLang="es-AR" sz="2000" b="0" i="0" u="none" strike="noStrike" cap="none" normalizeH="0" baseline="0" dirty="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AR" altLang="es-AR" sz="20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AR" altLang="es-AR" sz="20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AR" altLang="es-AR" sz="20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AR" altLang="es-AR" sz="20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AR" altLang="es-AR" sz="20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altLang="es-AR" sz="2000" b="0" i="0" u="none" strike="noStrike" cap="none" normalizeH="0" baseline="0" dirty="0">
                          <a:ln>
                            <a:noFill/>
                          </a:ln>
                          <a:solidFill>
                            <a:schemeClr val="tx1"/>
                          </a:solidFill>
                          <a:effectLst/>
                          <a:latin typeface="Arial" panose="020B0604020202020204" pitchFamily="34" charset="0"/>
                        </a:rPr>
                        <a:t>Prevención</a:t>
                      </a:r>
                      <a:endParaRPr kumimoji="0" lang="es-ES" altLang="es-AR" sz="2000" b="0" i="0" u="none" strike="noStrike" cap="none" normalizeH="0" baseline="0" dirty="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extLst>
                  <a:ext uri="{0D108BD9-81ED-4DB2-BD59-A6C34878D82A}">
                    <a16:rowId xmlns:a16="http://schemas.microsoft.com/office/drawing/2014/main" val="1097348350"/>
                  </a:ext>
                </a:extLst>
              </a:tr>
              <a:tr h="6461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altLang="es-AR" sz="2000" b="0" i="0" u="none" strike="noStrike" cap="none" normalizeH="0" baseline="0" dirty="0">
                          <a:ln>
                            <a:noFill/>
                          </a:ln>
                          <a:solidFill>
                            <a:schemeClr val="tx1"/>
                          </a:solidFill>
                          <a:effectLst/>
                          <a:latin typeface="Arial" panose="020B0604020202020204" pitchFamily="34" charset="0"/>
                        </a:rPr>
                        <a:t>Supuestos básicos (McGregor)</a:t>
                      </a:r>
                      <a:endParaRPr kumimoji="0" lang="es-ES" altLang="es-AR" sz="2000" b="0" i="0" u="none" strike="noStrike" cap="none" normalizeH="0" baseline="0" dirty="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altLang="es-AR" sz="2000" b="0" i="0" u="none" strike="noStrike" cap="none" normalizeH="0" baseline="0">
                          <a:ln>
                            <a:noFill/>
                          </a:ln>
                          <a:solidFill>
                            <a:schemeClr val="tx1"/>
                          </a:solidFill>
                          <a:effectLst/>
                          <a:latin typeface="Arial" panose="020B0604020202020204" pitchFamily="34" charset="0"/>
                        </a:rPr>
                        <a:t>Teoría X</a:t>
                      </a:r>
                      <a:endParaRPr kumimoji="0" lang="es-ES" altLang="es-AR" sz="20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AR" altLang="es-AR" sz="20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AR" altLang="es-AR" sz="20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AR" altLang="es-AR" sz="20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AR" altLang="es-AR" sz="20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AR" altLang="es-AR" sz="20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altLang="es-AR" sz="2000" b="0" i="0" u="none" strike="noStrike" cap="none" normalizeH="0" baseline="0" dirty="0">
                          <a:ln>
                            <a:noFill/>
                          </a:ln>
                          <a:solidFill>
                            <a:schemeClr val="tx1"/>
                          </a:solidFill>
                          <a:effectLst/>
                          <a:latin typeface="Arial" panose="020B0604020202020204" pitchFamily="34" charset="0"/>
                        </a:rPr>
                        <a:t>Teoría Y</a:t>
                      </a:r>
                      <a:endParaRPr kumimoji="0" lang="es-ES" altLang="es-AR" sz="2000" b="0" i="0" u="none" strike="noStrike" cap="none" normalizeH="0" baseline="0" dirty="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890183971"/>
                  </a:ext>
                </a:extLst>
              </a:tr>
            </a:tbl>
          </a:graphicData>
        </a:graphic>
      </p:graphicFrame>
      <p:sp>
        <p:nvSpPr>
          <p:cNvPr id="2" name="Marcador de pie de página 1">
            <a:extLst>
              <a:ext uri="{FF2B5EF4-FFF2-40B4-BE49-F238E27FC236}">
                <a16:creationId xmlns:a16="http://schemas.microsoft.com/office/drawing/2014/main" id="{9D4CFE1F-3B14-613A-D1A6-6C6F747B1195}"/>
              </a:ext>
            </a:extLst>
          </p:cNvPr>
          <p:cNvSpPr>
            <a:spLocks noGrp="1"/>
          </p:cNvSpPr>
          <p:nvPr>
            <p:ph type="ftr" sz="quarter" idx="11"/>
          </p:nvPr>
        </p:nvSpPr>
        <p:spPr/>
        <p:txBody>
          <a:bodyPr/>
          <a:lstStyle/>
          <a:p>
            <a:r>
              <a:rPr lang="es-AR"/>
              <a:t>Leonardo Schvarstein - 221123 -  Taller AUGM</a:t>
            </a:r>
          </a:p>
        </p:txBody>
      </p:sp>
      <p:sp>
        <p:nvSpPr>
          <p:cNvPr id="5" name="Marcador de número de diapositiva 4">
            <a:extLst>
              <a:ext uri="{FF2B5EF4-FFF2-40B4-BE49-F238E27FC236}">
                <a16:creationId xmlns:a16="http://schemas.microsoft.com/office/drawing/2014/main" id="{1A145E3A-8DBB-838D-93B5-B96CCCEA6D80}"/>
              </a:ext>
            </a:extLst>
          </p:cNvPr>
          <p:cNvSpPr>
            <a:spLocks noGrp="1"/>
          </p:cNvSpPr>
          <p:nvPr>
            <p:ph type="sldNum" sz="quarter" idx="12"/>
          </p:nvPr>
        </p:nvSpPr>
        <p:spPr/>
        <p:txBody>
          <a:bodyPr/>
          <a:lstStyle/>
          <a:p>
            <a:fld id="{08B5D27E-C37D-4779-B73D-37617A552991}" type="slidenum">
              <a:rPr lang="es-AR" smtClean="0"/>
              <a:t>29</a:t>
            </a:fld>
            <a:endParaRPr lang="es-AR"/>
          </a:p>
        </p:txBody>
      </p:sp>
    </p:spTree>
    <p:extLst>
      <p:ext uri="{BB962C8B-B14F-4D97-AF65-F5344CB8AC3E}">
        <p14:creationId xmlns:p14="http://schemas.microsoft.com/office/powerpoint/2010/main" val="3851433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4A1B3635-12AE-C99C-916F-3B3ABADD3131}"/>
              </a:ext>
            </a:extLst>
          </p:cNvPr>
          <p:cNvGraphicFramePr/>
          <p:nvPr>
            <p:extLst>
              <p:ext uri="{D42A27DB-BD31-4B8C-83A1-F6EECF244321}">
                <p14:modId xmlns:p14="http://schemas.microsoft.com/office/powerpoint/2010/main" val="3887204735"/>
              </p:ext>
            </p:extLst>
          </p:nvPr>
        </p:nvGraphicFramePr>
        <p:xfrm>
          <a:off x="2032000" y="134367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id="{977D133B-9585-DD58-C732-46FF3F7C0FF9}"/>
              </a:ext>
            </a:extLst>
          </p:cNvPr>
          <p:cNvPicPr>
            <a:picLocks noChangeAspect="1"/>
          </p:cNvPicPr>
          <p:nvPr/>
        </p:nvPicPr>
        <p:blipFill>
          <a:blip r:embed="rId7"/>
          <a:stretch>
            <a:fillRect/>
          </a:stretch>
        </p:blipFill>
        <p:spPr>
          <a:xfrm>
            <a:off x="2353963" y="2150188"/>
            <a:ext cx="1547168" cy="1383075"/>
          </a:xfrm>
          <a:prstGeom prst="rect">
            <a:avLst/>
          </a:prstGeom>
        </p:spPr>
      </p:pic>
      <p:pic>
        <p:nvPicPr>
          <p:cNvPr id="6" name="Imagen 5" descr="Imagen que contiene interior, tabla, pequeño, grupo&#10;&#10;Descripción generada automáticamente">
            <a:extLst>
              <a:ext uri="{FF2B5EF4-FFF2-40B4-BE49-F238E27FC236}">
                <a16:creationId xmlns:a16="http://schemas.microsoft.com/office/drawing/2014/main" id="{B7F8BA1E-AD0A-772E-E15D-69C91A690EF4}"/>
              </a:ext>
            </a:extLst>
          </p:cNvPr>
          <p:cNvPicPr>
            <a:picLocks noChangeAspect="1"/>
          </p:cNvPicPr>
          <p:nvPr/>
        </p:nvPicPr>
        <p:blipFill>
          <a:blip r:embed="rId8"/>
          <a:stretch>
            <a:fillRect/>
          </a:stretch>
        </p:blipFill>
        <p:spPr>
          <a:xfrm>
            <a:off x="5202195" y="1493415"/>
            <a:ext cx="1547168" cy="1313546"/>
          </a:xfrm>
          <a:prstGeom prst="rect">
            <a:avLst/>
          </a:prstGeom>
        </p:spPr>
      </p:pic>
      <p:pic>
        <p:nvPicPr>
          <p:cNvPr id="1026" name="Picture 2" descr="6 Ways to Practice Digital Wellness for Businesses">
            <a:extLst>
              <a:ext uri="{FF2B5EF4-FFF2-40B4-BE49-F238E27FC236}">
                <a16:creationId xmlns:a16="http://schemas.microsoft.com/office/drawing/2014/main" id="{A9C2695F-7FCF-3B58-104A-DBEACC639E3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10298" y="726970"/>
            <a:ext cx="1847218" cy="1423218"/>
          </a:xfrm>
          <a:prstGeom prst="rect">
            <a:avLst/>
          </a:prstGeom>
          <a:noFill/>
          <a:extLst>
            <a:ext uri="{909E8E84-426E-40DD-AFC4-6F175D3DCCD1}">
              <a14:hiddenFill xmlns:a14="http://schemas.microsoft.com/office/drawing/2010/main">
                <a:solidFill>
                  <a:srgbClr val="FFFFFF"/>
                </a:solidFill>
              </a14:hiddenFill>
            </a:ext>
          </a:extLst>
        </p:spPr>
      </p:pic>
      <p:sp>
        <p:nvSpPr>
          <p:cNvPr id="5" name="Marcador de número de diapositiva 4">
            <a:extLst>
              <a:ext uri="{FF2B5EF4-FFF2-40B4-BE49-F238E27FC236}">
                <a16:creationId xmlns:a16="http://schemas.microsoft.com/office/drawing/2014/main" id="{932DEEF6-0FF1-87E8-7F30-CD6EF152AE67}"/>
              </a:ext>
            </a:extLst>
          </p:cNvPr>
          <p:cNvSpPr>
            <a:spLocks noGrp="1"/>
          </p:cNvSpPr>
          <p:nvPr>
            <p:ph type="sldNum" sz="quarter" idx="12"/>
          </p:nvPr>
        </p:nvSpPr>
        <p:spPr/>
        <p:txBody>
          <a:bodyPr/>
          <a:lstStyle/>
          <a:p>
            <a:fld id="{C197F849-35AC-422A-B6B1-BD071EB2459B}" type="slidenum">
              <a:rPr lang="es-AR" smtClean="0"/>
              <a:t>3</a:t>
            </a:fld>
            <a:endParaRPr lang="es-AR"/>
          </a:p>
        </p:txBody>
      </p:sp>
      <p:sp>
        <p:nvSpPr>
          <p:cNvPr id="7" name="CuadroTexto 6">
            <a:extLst>
              <a:ext uri="{FF2B5EF4-FFF2-40B4-BE49-F238E27FC236}">
                <a16:creationId xmlns:a16="http://schemas.microsoft.com/office/drawing/2014/main" id="{27A0ED01-B15E-92F7-4F73-AE7D266E427F}"/>
              </a:ext>
            </a:extLst>
          </p:cNvPr>
          <p:cNvSpPr txBox="1"/>
          <p:nvPr/>
        </p:nvSpPr>
        <p:spPr>
          <a:xfrm>
            <a:off x="583660" y="265883"/>
            <a:ext cx="4114800" cy="769441"/>
          </a:xfrm>
          <a:prstGeom prst="rect">
            <a:avLst/>
          </a:prstGeom>
          <a:solidFill>
            <a:schemeClr val="accent1">
              <a:lumMod val="20000"/>
              <a:lumOff val="80000"/>
            </a:schemeClr>
          </a:solidFill>
          <a:ln>
            <a:solidFill>
              <a:schemeClr val="tx1"/>
            </a:solidFill>
          </a:ln>
        </p:spPr>
        <p:txBody>
          <a:bodyPr wrap="square" rtlCol="0">
            <a:spAutoFit/>
          </a:bodyPr>
          <a:lstStyle/>
          <a:p>
            <a:r>
              <a:rPr lang="es-AR" sz="4400" dirty="0"/>
              <a:t>Identidad Digital</a:t>
            </a:r>
          </a:p>
        </p:txBody>
      </p:sp>
      <p:sp>
        <p:nvSpPr>
          <p:cNvPr id="4" name="Marcador de pie de página 3">
            <a:extLst>
              <a:ext uri="{FF2B5EF4-FFF2-40B4-BE49-F238E27FC236}">
                <a16:creationId xmlns:a16="http://schemas.microsoft.com/office/drawing/2014/main" id="{88F94ECD-9046-71F7-C4CE-74A086B74B77}"/>
              </a:ext>
            </a:extLst>
          </p:cNvPr>
          <p:cNvSpPr>
            <a:spLocks noGrp="1"/>
          </p:cNvSpPr>
          <p:nvPr>
            <p:ph type="ftr" sz="quarter" idx="11"/>
          </p:nvPr>
        </p:nvSpPr>
        <p:spPr/>
        <p:txBody>
          <a:bodyPr/>
          <a:lstStyle/>
          <a:p>
            <a:r>
              <a:rPr lang="es-AR"/>
              <a:t>Leonardo Schvarstein - 221123 -  Taller AUGM</a:t>
            </a:r>
          </a:p>
        </p:txBody>
      </p:sp>
    </p:spTree>
    <p:extLst>
      <p:ext uri="{BB962C8B-B14F-4D97-AF65-F5344CB8AC3E}">
        <p14:creationId xmlns:p14="http://schemas.microsoft.com/office/powerpoint/2010/main" val="2379477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869D17-FB68-65D2-D4AB-C4798DB0E047}"/>
              </a:ext>
            </a:extLst>
          </p:cNvPr>
          <p:cNvSpPr>
            <a:spLocks noGrp="1"/>
          </p:cNvSpPr>
          <p:nvPr>
            <p:ph type="title"/>
          </p:nvPr>
        </p:nvSpPr>
        <p:spPr/>
        <p:txBody>
          <a:bodyPr/>
          <a:lstStyle/>
          <a:p>
            <a:r>
              <a:rPr lang="es-AR" dirty="0"/>
              <a:t>Áreas de trabajo, entorno y actividad</a:t>
            </a:r>
          </a:p>
        </p:txBody>
      </p:sp>
      <p:sp>
        <p:nvSpPr>
          <p:cNvPr id="3" name="Marcador de contenido 2">
            <a:extLst>
              <a:ext uri="{FF2B5EF4-FFF2-40B4-BE49-F238E27FC236}">
                <a16:creationId xmlns:a16="http://schemas.microsoft.com/office/drawing/2014/main" id="{9498AE8C-5866-87EE-CD85-66E15839F50D}"/>
              </a:ext>
            </a:extLst>
          </p:cNvPr>
          <p:cNvSpPr>
            <a:spLocks noGrp="1"/>
          </p:cNvSpPr>
          <p:nvPr>
            <p:ph idx="1"/>
          </p:nvPr>
        </p:nvSpPr>
        <p:spPr>
          <a:xfrm>
            <a:off x="838200" y="1535238"/>
            <a:ext cx="10515600" cy="4351338"/>
          </a:xfrm>
        </p:spPr>
        <p:txBody>
          <a:bodyPr>
            <a:normAutofit fontScale="77500" lnSpcReduction="20000"/>
          </a:bodyPr>
          <a:lstStyle/>
          <a:p>
            <a:r>
              <a:rPr lang="es-AR" dirty="0"/>
              <a:t>Información útil sobre el estado de los trabajadores y sus niveles emocionales. Proporciona información sobre el entorno de trabajo:</a:t>
            </a:r>
          </a:p>
          <a:p>
            <a:endParaRPr lang="es-AR" dirty="0"/>
          </a:p>
          <a:p>
            <a:r>
              <a:rPr lang="es-AR" dirty="0"/>
              <a:t>Bienestar</a:t>
            </a:r>
          </a:p>
          <a:p>
            <a:r>
              <a:rPr lang="es-AR" dirty="0"/>
              <a:t>La ansiedad.</a:t>
            </a:r>
          </a:p>
          <a:p>
            <a:r>
              <a:rPr lang="es-AR" dirty="0"/>
              <a:t>Burnout.</a:t>
            </a:r>
          </a:p>
          <a:p>
            <a:r>
              <a:rPr lang="es-AR" dirty="0"/>
              <a:t>El estrés.</a:t>
            </a:r>
          </a:p>
          <a:p>
            <a:r>
              <a:rPr lang="es-AR" dirty="0"/>
              <a:t>Compromiso.</a:t>
            </a:r>
          </a:p>
          <a:p>
            <a:r>
              <a:rPr lang="es-AR" dirty="0"/>
              <a:t>Motivación.</a:t>
            </a:r>
          </a:p>
          <a:p>
            <a:r>
              <a:rPr lang="es-AR" dirty="0"/>
              <a:t>Emociones predominantes (se pueden medir hasta 32 emociones diferentes).</a:t>
            </a:r>
          </a:p>
          <a:p>
            <a:r>
              <a:rPr lang="es-AR" dirty="0"/>
              <a:t>Índice de bienestar.</a:t>
            </a:r>
          </a:p>
          <a:p>
            <a:r>
              <a:rPr lang="es-AR" dirty="0"/>
              <a:t>Cálculo de los datos del nivel de rendimiento correlacionados con el entorno de trabajo.</a:t>
            </a:r>
          </a:p>
        </p:txBody>
      </p:sp>
      <p:sp>
        <p:nvSpPr>
          <p:cNvPr id="4" name="CuadroTexto 3">
            <a:extLst>
              <a:ext uri="{FF2B5EF4-FFF2-40B4-BE49-F238E27FC236}">
                <a16:creationId xmlns:a16="http://schemas.microsoft.com/office/drawing/2014/main" id="{2D20D799-5085-525D-E59C-722EC9388D20}"/>
              </a:ext>
            </a:extLst>
          </p:cNvPr>
          <p:cNvSpPr txBox="1"/>
          <p:nvPr/>
        </p:nvSpPr>
        <p:spPr>
          <a:xfrm>
            <a:off x="129745" y="6172199"/>
            <a:ext cx="6493477" cy="307777"/>
          </a:xfrm>
          <a:prstGeom prst="rect">
            <a:avLst/>
          </a:prstGeom>
          <a:noFill/>
          <a:ln>
            <a:solidFill>
              <a:schemeClr val="tx1"/>
            </a:solidFill>
          </a:ln>
        </p:spPr>
        <p:txBody>
          <a:bodyPr wrap="square" rtlCol="0">
            <a:spAutoFit/>
          </a:bodyPr>
          <a:lstStyle/>
          <a:p>
            <a:r>
              <a:rPr lang="es-AR" sz="1400"/>
              <a:t>https://kopernica.io/recursos-humanos-2-rendimiento-seguridad-y-bienestar/?lang=es</a:t>
            </a:r>
            <a:endParaRPr lang="es-AR" sz="1400" dirty="0"/>
          </a:p>
        </p:txBody>
      </p:sp>
      <p:sp>
        <p:nvSpPr>
          <p:cNvPr id="5" name="Marcador de pie de página 4">
            <a:extLst>
              <a:ext uri="{FF2B5EF4-FFF2-40B4-BE49-F238E27FC236}">
                <a16:creationId xmlns:a16="http://schemas.microsoft.com/office/drawing/2014/main" id="{90D702D9-BBBF-4E36-A915-895F41D90726}"/>
              </a:ext>
            </a:extLst>
          </p:cNvPr>
          <p:cNvSpPr>
            <a:spLocks noGrp="1"/>
          </p:cNvSpPr>
          <p:nvPr>
            <p:ph type="ftr" sz="quarter" idx="11"/>
          </p:nvPr>
        </p:nvSpPr>
        <p:spPr/>
        <p:txBody>
          <a:bodyPr/>
          <a:lstStyle/>
          <a:p>
            <a:r>
              <a:rPr lang="es-AR"/>
              <a:t>Leonardo Schvarstein - 221123 -  Taller AUGM</a:t>
            </a:r>
          </a:p>
        </p:txBody>
      </p:sp>
      <p:sp>
        <p:nvSpPr>
          <p:cNvPr id="6" name="Marcador de número de diapositiva 5">
            <a:extLst>
              <a:ext uri="{FF2B5EF4-FFF2-40B4-BE49-F238E27FC236}">
                <a16:creationId xmlns:a16="http://schemas.microsoft.com/office/drawing/2014/main" id="{93CFE3E9-352D-EEDF-FDA8-5010A29BBBAB}"/>
              </a:ext>
            </a:extLst>
          </p:cNvPr>
          <p:cNvSpPr>
            <a:spLocks noGrp="1"/>
          </p:cNvSpPr>
          <p:nvPr>
            <p:ph type="sldNum" sz="quarter" idx="12"/>
          </p:nvPr>
        </p:nvSpPr>
        <p:spPr/>
        <p:txBody>
          <a:bodyPr/>
          <a:lstStyle/>
          <a:p>
            <a:fld id="{08B5D27E-C37D-4779-B73D-37617A552991}" type="slidenum">
              <a:rPr lang="es-AR" smtClean="0"/>
              <a:t>30</a:t>
            </a:fld>
            <a:endParaRPr lang="es-AR"/>
          </a:p>
        </p:txBody>
      </p:sp>
    </p:spTree>
    <p:extLst>
      <p:ext uri="{BB962C8B-B14F-4D97-AF65-F5344CB8AC3E}">
        <p14:creationId xmlns:p14="http://schemas.microsoft.com/office/powerpoint/2010/main" val="569348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F73257-F374-84AD-89CA-179F6BB45A14}"/>
              </a:ext>
            </a:extLst>
          </p:cNvPr>
          <p:cNvSpPr>
            <a:spLocks noGrp="1"/>
          </p:cNvSpPr>
          <p:nvPr>
            <p:ph type="title"/>
          </p:nvPr>
        </p:nvSpPr>
        <p:spPr/>
        <p:txBody>
          <a:bodyPr/>
          <a:lstStyle/>
          <a:p>
            <a:r>
              <a:rPr lang="es-AR" dirty="0"/>
              <a:t>Control del riesgo</a:t>
            </a:r>
          </a:p>
        </p:txBody>
      </p:sp>
      <p:sp>
        <p:nvSpPr>
          <p:cNvPr id="3" name="Marcador de contenido 2">
            <a:extLst>
              <a:ext uri="{FF2B5EF4-FFF2-40B4-BE49-F238E27FC236}">
                <a16:creationId xmlns:a16="http://schemas.microsoft.com/office/drawing/2014/main" id="{DC3ADA54-070A-3DA8-31BB-DE97757A95FA}"/>
              </a:ext>
            </a:extLst>
          </p:cNvPr>
          <p:cNvSpPr>
            <a:spLocks noGrp="1"/>
          </p:cNvSpPr>
          <p:nvPr>
            <p:ph idx="1"/>
          </p:nvPr>
        </p:nvSpPr>
        <p:spPr/>
        <p:txBody>
          <a:bodyPr>
            <a:normAutofit fontScale="85000" lnSpcReduction="20000"/>
          </a:bodyPr>
          <a:lstStyle/>
          <a:p>
            <a:r>
              <a:rPr lang="es-AR" dirty="0"/>
              <a:t>Además de los recursos técnicos, una buena parte de los riesgos laborales depende directamente del estado mental de los trabajadores y de sus comportamientos. Si un trabajador no está en condiciones físicas y mentales adecuadas en un trabajo, el potencial de riesgo aumenta. Al supervisar cada puesto de trabajo, </a:t>
            </a:r>
            <a:r>
              <a:rPr lang="es-AR" dirty="0" err="1"/>
              <a:t>Kopernica</a:t>
            </a:r>
            <a:r>
              <a:rPr lang="es-AR" dirty="0"/>
              <a:t> puede detectar esas condiciones y evaluarlas para proporcionar las advertencias adecuadas:</a:t>
            </a:r>
          </a:p>
          <a:p>
            <a:endParaRPr lang="es-AR" dirty="0"/>
          </a:p>
          <a:p>
            <a:r>
              <a:rPr lang="es-AR" dirty="0"/>
              <a:t>Predicción del nivel de riesgo a través de la medición de actitudes y comportamientos laborales. El aprendizaje profundo se centró en la predicción del nivel de riesgo basado en los estados emocionales:</a:t>
            </a:r>
          </a:p>
          <a:p>
            <a:pPr lvl="1"/>
            <a:r>
              <a:rPr lang="es-AR" dirty="0"/>
              <a:t>Somnolencia.</a:t>
            </a:r>
          </a:p>
          <a:p>
            <a:pPr lvl="1"/>
            <a:r>
              <a:rPr lang="es-AR" dirty="0"/>
              <a:t>La ira.</a:t>
            </a:r>
          </a:p>
          <a:p>
            <a:pPr lvl="1"/>
            <a:r>
              <a:rPr lang="es-AR" dirty="0"/>
              <a:t>La ansiedad.</a:t>
            </a:r>
          </a:p>
          <a:p>
            <a:pPr lvl="1"/>
            <a:r>
              <a:rPr lang="es-AR" dirty="0"/>
              <a:t>Nivel de atención.</a:t>
            </a:r>
          </a:p>
          <a:p>
            <a:pPr lvl="1"/>
            <a:r>
              <a:rPr lang="es-AR" dirty="0"/>
              <a:t>Estado de ánimo de las voces.</a:t>
            </a:r>
          </a:p>
        </p:txBody>
      </p:sp>
      <p:sp>
        <p:nvSpPr>
          <p:cNvPr id="4" name="CuadroTexto 3">
            <a:extLst>
              <a:ext uri="{FF2B5EF4-FFF2-40B4-BE49-F238E27FC236}">
                <a16:creationId xmlns:a16="http://schemas.microsoft.com/office/drawing/2014/main" id="{5A4CA2B8-885F-23B8-F22A-5DE806BDF0B5}"/>
              </a:ext>
            </a:extLst>
          </p:cNvPr>
          <p:cNvSpPr txBox="1"/>
          <p:nvPr/>
        </p:nvSpPr>
        <p:spPr>
          <a:xfrm>
            <a:off x="129745" y="6172199"/>
            <a:ext cx="6493477" cy="307777"/>
          </a:xfrm>
          <a:prstGeom prst="rect">
            <a:avLst/>
          </a:prstGeom>
          <a:noFill/>
          <a:ln>
            <a:solidFill>
              <a:schemeClr val="tx1"/>
            </a:solidFill>
          </a:ln>
        </p:spPr>
        <p:txBody>
          <a:bodyPr wrap="square" rtlCol="0">
            <a:spAutoFit/>
          </a:bodyPr>
          <a:lstStyle/>
          <a:p>
            <a:r>
              <a:rPr lang="es-AR" sz="1400"/>
              <a:t>https://kopernica.io/recursos-humanos-2-rendimiento-seguridad-y-bienestar/?lang=es</a:t>
            </a:r>
            <a:endParaRPr lang="es-AR" sz="1400" dirty="0"/>
          </a:p>
        </p:txBody>
      </p:sp>
      <p:sp>
        <p:nvSpPr>
          <p:cNvPr id="5" name="Marcador de pie de página 4">
            <a:extLst>
              <a:ext uri="{FF2B5EF4-FFF2-40B4-BE49-F238E27FC236}">
                <a16:creationId xmlns:a16="http://schemas.microsoft.com/office/drawing/2014/main" id="{A2D18B57-58FB-A0BF-96B3-23DED27DC498}"/>
              </a:ext>
            </a:extLst>
          </p:cNvPr>
          <p:cNvSpPr>
            <a:spLocks noGrp="1"/>
          </p:cNvSpPr>
          <p:nvPr>
            <p:ph type="ftr" sz="quarter" idx="11"/>
          </p:nvPr>
        </p:nvSpPr>
        <p:spPr/>
        <p:txBody>
          <a:bodyPr/>
          <a:lstStyle/>
          <a:p>
            <a:r>
              <a:rPr lang="es-AR"/>
              <a:t>Leonardo Schvarstein - 221123 -  Taller AUGM</a:t>
            </a:r>
          </a:p>
        </p:txBody>
      </p:sp>
      <p:sp>
        <p:nvSpPr>
          <p:cNvPr id="6" name="Marcador de número de diapositiva 5">
            <a:extLst>
              <a:ext uri="{FF2B5EF4-FFF2-40B4-BE49-F238E27FC236}">
                <a16:creationId xmlns:a16="http://schemas.microsoft.com/office/drawing/2014/main" id="{78F6D9C2-C01C-53F8-2613-A8ECBB56BB1B}"/>
              </a:ext>
            </a:extLst>
          </p:cNvPr>
          <p:cNvSpPr>
            <a:spLocks noGrp="1"/>
          </p:cNvSpPr>
          <p:nvPr>
            <p:ph type="sldNum" sz="quarter" idx="12"/>
          </p:nvPr>
        </p:nvSpPr>
        <p:spPr/>
        <p:txBody>
          <a:bodyPr/>
          <a:lstStyle/>
          <a:p>
            <a:fld id="{08B5D27E-C37D-4779-B73D-37617A552991}" type="slidenum">
              <a:rPr lang="es-AR" smtClean="0"/>
              <a:t>31</a:t>
            </a:fld>
            <a:endParaRPr lang="es-AR"/>
          </a:p>
        </p:txBody>
      </p:sp>
    </p:spTree>
    <p:extLst>
      <p:ext uri="{BB962C8B-B14F-4D97-AF65-F5344CB8AC3E}">
        <p14:creationId xmlns:p14="http://schemas.microsoft.com/office/powerpoint/2010/main" val="343927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00C8D993-32FD-2455-4A66-5BEB145C3D78}"/>
              </a:ext>
            </a:extLst>
          </p:cNvPr>
          <p:cNvSpPr>
            <a:spLocks noGrp="1" noChangeArrowheads="1"/>
          </p:cNvSpPr>
          <p:nvPr>
            <p:ph type="title"/>
          </p:nvPr>
        </p:nvSpPr>
        <p:spPr/>
        <p:txBody>
          <a:bodyPr>
            <a:normAutofit/>
          </a:bodyPr>
          <a:lstStyle/>
          <a:p>
            <a:pPr eaLnBrk="1" hangingPunct="1">
              <a:defRPr/>
            </a:pPr>
            <a:r>
              <a:rPr lang="es-ES_tradnl" sz="3600" dirty="0"/>
              <a:t>Posiciones de la gestión del bienestar digital en la organización (</a:t>
            </a:r>
            <a:r>
              <a:rPr lang="es-ES_tradnl" sz="3200" dirty="0"/>
              <a:t>Fuente</a:t>
            </a:r>
            <a:r>
              <a:rPr lang="es-ES_tradnl" sz="3600" dirty="0"/>
              <a:t>: S. </a:t>
            </a:r>
            <a:r>
              <a:rPr lang="es-ES_tradnl" sz="3600" dirty="0" err="1"/>
              <a:t>Zadek</a:t>
            </a:r>
            <a:r>
              <a:rPr lang="es-ES_tradnl" sz="3600" dirty="0"/>
              <a:t>)</a:t>
            </a:r>
            <a:endParaRPr lang="es-ES" sz="3600" dirty="0"/>
          </a:p>
        </p:txBody>
      </p:sp>
      <p:sp>
        <p:nvSpPr>
          <p:cNvPr id="52228" name="Rectangle 3">
            <a:extLst>
              <a:ext uri="{FF2B5EF4-FFF2-40B4-BE49-F238E27FC236}">
                <a16:creationId xmlns:a16="http://schemas.microsoft.com/office/drawing/2014/main" id="{522645D7-70FD-E43B-85F7-BC2D56AFF72C}"/>
              </a:ext>
            </a:extLst>
          </p:cNvPr>
          <p:cNvSpPr>
            <a:spLocks noGrp="1" noChangeArrowheads="1"/>
          </p:cNvSpPr>
          <p:nvPr>
            <p:ph idx="1"/>
          </p:nvPr>
        </p:nvSpPr>
        <p:spPr>
          <a:xfrm>
            <a:off x="838200" y="2240671"/>
            <a:ext cx="10515600" cy="3531073"/>
          </a:xfrm>
        </p:spPr>
        <p:txBody>
          <a:bodyPr>
            <a:normAutofit/>
          </a:bodyPr>
          <a:lstStyle/>
          <a:p>
            <a:pPr marL="609600" indent="-609600">
              <a:buFontTx/>
              <a:buAutoNum type="arabicPeriod"/>
            </a:pPr>
            <a:r>
              <a:rPr lang="es-ES_tradnl" altLang="es-AR" b="1" dirty="0"/>
              <a:t>Defensiva</a:t>
            </a:r>
            <a:r>
              <a:rPr lang="es-ES_tradnl" altLang="es-AR" dirty="0"/>
              <a:t> (no es responsabilidad nuestra)</a:t>
            </a:r>
          </a:p>
          <a:p>
            <a:pPr marL="609600" indent="-609600">
              <a:buFontTx/>
              <a:buAutoNum type="arabicPeriod"/>
            </a:pPr>
            <a:r>
              <a:rPr lang="es-ES_tradnl" altLang="es-AR" b="1" dirty="0"/>
              <a:t>Normativa</a:t>
            </a:r>
            <a:r>
              <a:rPr lang="es-ES_tradnl" altLang="es-AR" dirty="0"/>
              <a:t> (haremos lo mínimo requerido)</a:t>
            </a:r>
          </a:p>
          <a:p>
            <a:pPr marL="609600" indent="-609600">
              <a:buFontTx/>
              <a:buAutoNum type="arabicPeriod"/>
            </a:pPr>
            <a:r>
              <a:rPr lang="es-ES_tradnl" altLang="es-AR" b="1" dirty="0"/>
              <a:t>Gerencial</a:t>
            </a:r>
            <a:r>
              <a:rPr lang="es-ES_tradnl" altLang="es-AR" dirty="0"/>
              <a:t> (es negocio, aumenta la productividad)</a:t>
            </a:r>
          </a:p>
          <a:p>
            <a:pPr marL="609600" indent="-609600">
              <a:buFontTx/>
              <a:buAutoNum type="arabicPeriod"/>
            </a:pPr>
            <a:r>
              <a:rPr lang="es-ES_tradnl" altLang="es-AR" b="1" dirty="0"/>
              <a:t>Estratégica</a:t>
            </a:r>
            <a:r>
              <a:rPr lang="es-ES_tradnl" altLang="es-AR" dirty="0"/>
              <a:t> (nos proporciona una ventaja competitiva)</a:t>
            </a:r>
          </a:p>
          <a:p>
            <a:pPr marL="609600" indent="-609600">
              <a:buFontTx/>
              <a:buAutoNum type="arabicPeriod"/>
            </a:pPr>
            <a:r>
              <a:rPr lang="es-ES_tradnl" altLang="es-AR" b="1" dirty="0"/>
              <a:t>Cívica</a:t>
            </a:r>
            <a:r>
              <a:rPr lang="es-ES_tradnl" altLang="es-AR" dirty="0"/>
              <a:t> (nuestros valores nos impulsan a que todos lo cumplan)</a:t>
            </a:r>
          </a:p>
        </p:txBody>
      </p:sp>
      <p:sp>
        <p:nvSpPr>
          <p:cNvPr id="2" name="Marcador de pie de página 1">
            <a:extLst>
              <a:ext uri="{FF2B5EF4-FFF2-40B4-BE49-F238E27FC236}">
                <a16:creationId xmlns:a16="http://schemas.microsoft.com/office/drawing/2014/main" id="{EB491052-1B5C-2653-1495-0FE8FE836B0E}"/>
              </a:ext>
            </a:extLst>
          </p:cNvPr>
          <p:cNvSpPr>
            <a:spLocks noGrp="1"/>
          </p:cNvSpPr>
          <p:nvPr>
            <p:ph type="ftr" sz="quarter" idx="11"/>
          </p:nvPr>
        </p:nvSpPr>
        <p:spPr/>
        <p:txBody>
          <a:bodyPr/>
          <a:lstStyle/>
          <a:p>
            <a:r>
              <a:rPr lang="es-AR"/>
              <a:t>Leonardo Schvarstein - 221123 -  Taller AUGM</a:t>
            </a:r>
          </a:p>
        </p:txBody>
      </p:sp>
      <p:sp>
        <p:nvSpPr>
          <p:cNvPr id="3" name="Marcador de número de diapositiva 2">
            <a:extLst>
              <a:ext uri="{FF2B5EF4-FFF2-40B4-BE49-F238E27FC236}">
                <a16:creationId xmlns:a16="http://schemas.microsoft.com/office/drawing/2014/main" id="{BC433ADD-D9DF-A31C-550C-7353B92A9D46}"/>
              </a:ext>
            </a:extLst>
          </p:cNvPr>
          <p:cNvSpPr>
            <a:spLocks noGrp="1"/>
          </p:cNvSpPr>
          <p:nvPr>
            <p:ph type="sldNum" sz="quarter" idx="12"/>
          </p:nvPr>
        </p:nvSpPr>
        <p:spPr/>
        <p:txBody>
          <a:bodyPr/>
          <a:lstStyle/>
          <a:p>
            <a:fld id="{08B5D27E-C37D-4779-B73D-37617A552991}" type="slidenum">
              <a:rPr lang="es-AR" smtClean="0"/>
              <a:t>32</a:t>
            </a:fld>
            <a:endParaRPr lang="es-AR"/>
          </a:p>
        </p:txBody>
      </p:sp>
    </p:spTree>
    <p:extLst>
      <p:ext uri="{BB962C8B-B14F-4D97-AF65-F5344CB8AC3E}">
        <p14:creationId xmlns:p14="http://schemas.microsoft.com/office/powerpoint/2010/main" val="3856618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C48CCE-926F-BBF9-0FA3-995E153B999B}"/>
              </a:ext>
            </a:extLst>
          </p:cNvPr>
          <p:cNvSpPr>
            <a:spLocks noGrp="1"/>
          </p:cNvSpPr>
          <p:nvPr>
            <p:ph type="ctrTitle"/>
          </p:nvPr>
        </p:nvSpPr>
        <p:spPr/>
        <p:txBody>
          <a:bodyPr/>
          <a:lstStyle/>
          <a:p>
            <a:r>
              <a:rPr lang="es-AR" dirty="0"/>
              <a:t>Autogestión de las capacidades digitales (ACD)</a:t>
            </a:r>
          </a:p>
        </p:txBody>
      </p:sp>
      <p:sp>
        <p:nvSpPr>
          <p:cNvPr id="3" name="Subtítulo 2">
            <a:extLst>
              <a:ext uri="{FF2B5EF4-FFF2-40B4-BE49-F238E27FC236}">
                <a16:creationId xmlns:a16="http://schemas.microsoft.com/office/drawing/2014/main" id="{EA4C086C-4046-3E23-2B9D-4AFF93490AC1}"/>
              </a:ext>
            </a:extLst>
          </p:cNvPr>
          <p:cNvSpPr>
            <a:spLocks noGrp="1"/>
          </p:cNvSpPr>
          <p:nvPr>
            <p:ph type="subTitle" idx="1"/>
          </p:nvPr>
        </p:nvSpPr>
        <p:spPr/>
        <p:txBody>
          <a:bodyPr/>
          <a:lstStyle/>
          <a:p>
            <a:r>
              <a:rPr lang="es-AR" dirty="0"/>
              <a:t>Nuevas competencias</a:t>
            </a:r>
          </a:p>
        </p:txBody>
      </p:sp>
      <p:sp>
        <p:nvSpPr>
          <p:cNvPr id="4" name="Marcador de pie de página 3">
            <a:extLst>
              <a:ext uri="{FF2B5EF4-FFF2-40B4-BE49-F238E27FC236}">
                <a16:creationId xmlns:a16="http://schemas.microsoft.com/office/drawing/2014/main" id="{AA962C6E-699C-E688-6BEC-30B3D30ABCCA}"/>
              </a:ext>
            </a:extLst>
          </p:cNvPr>
          <p:cNvSpPr>
            <a:spLocks noGrp="1"/>
          </p:cNvSpPr>
          <p:nvPr>
            <p:ph type="ftr" sz="quarter" idx="11"/>
          </p:nvPr>
        </p:nvSpPr>
        <p:spPr/>
        <p:txBody>
          <a:bodyPr/>
          <a:lstStyle/>
          <a:p>
            <a:r>
              <a:rPr lang="es-AR"/>
              <a:t>Leonardo Schvarstein - 221123 -  Taller AUGM</a:t>
            </a:r>
          </a:p>
        </p:txBody>
      </p:sp>
      <p:sp>
        <p:nvSpPr>
          <p:cNvPr id="5" name="Marcador de número de diapositiva 4">
            <a:extLst>
              <a:ext uri="{FF2B5EF4-FFF2-40B4-BE49-F238E27FC236}">
                <a16:creationId xmlns:a16="http://schemas.microsoft.com/office/drawing/2014/main" id="{17E1DC3C-367E-6315-3EFA-555640BB35C9}"/>
              </a:ext>
            </a:extLst>
          </p:cNvPr>
          <p:cNvSpPr>
            <a:spLocks noGrp="1"/>
          </p:cNvSpPr>
          <p:nvPr>
            <p:ph type="sldNum" sz="quarter" idx="12"/>
          </p:nvPr>
        </p:nvSpPr>
        <p:spPr/>
        <p:txBody>
          <a:bodyPr/>
          <a:lstStyle/>
          <a:p>
            <a:fld id="{08B5D27E-C37D-4779-B73D-37617A552991}" type="slidenum">
              <a:rPr lang="es-AR" smtClean="0"/>
              <a:t>33</a:t>
            </a:fld>
            <a:endParaRPr lang="es-AR"/>
          </a:p>
        </p:txBody>
      </p:sp>
    </p:spTree>
    <p:extLst>
      <p:ext uri="{BB962C8B-B14F-4D97-AF65-F5344CB8AC3E}">
        <p14:creationId xmlns:p14="http://schemas.microsoft.com/office/powerpoint/2010/main" val="520639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9ECD5A3D-92BD-4111-9F41-35BD23DE8FE1}"/>
              </a:ext>
            </a:extLst>
          </p:cNvPr>
          <p:cNvGraphicFramePr>
            <a:graphicFrameLocks noGrp="1"/>
          </p:cNvGraphicFramePr>
          <p:nvPr/>
        </p:nvGraphicFramePr>
        <p:xfrm>
          <a:off x="587388" y="259552"/>
          <a:ext cx="11017224" cy="6248293"/>
        </p:xfrm>
        <a:graphic>
          <a:graphicData uri="http://schemas.openxmlformats.org/drawingml/2006/table">
            <a:tbl>
              <a:tblPr firstRow="1" firstCol="1" bandRow="1">
                <a:tableStyleId>{5C22544A-7EE6-4342-B048-85BDC9FD1C3A}</a:tableStyleId>
              </a:tblPr>
              <a:tblGrid>
                <a:gridCol w="3989318">
                  <a:extLst>
                    <a:ext uri="{9D8B030D-6E8A-4147-A177-3AD203B41FA5}">
                      <a16:colId xmlns:a16="http://schemas.microsoft.com/office/drawing/2014/main" val="1905790781"/>
                    </a:ext>
                  </a:extLst>
                </a:gridCol>
                <a:gridCol w="7027906">
                  <a:extLst>
                    <a:ext uri="{9D8B030D-6E8A-4147-A177-3AD203B41FA5}">
                      <a16:colId xmlns:a16="http://schemas.microsoft.com/office/drawing/2014/main" val="1626868551"/>
                    </a:ext>
                  </a:extLst>
                </a:gridCol>
              </a:tblGrid>
              <a:tr h="404776">
                <a:tc gridSpan="2">
                  <a:txBody>
                    <a:bodyPr/>
                    <a:lstStyle/>
                    <a:p>
                      <a:pPr algn="ct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2000" dirty="0">
                          <a:effectLst/>
                        </a:rPr>
                        <a:t>MARCO EUROPEO DE COMPETENCIA DIGITAL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0677" marR="50677" marT="0" marB="0" anchor="b"/>
                </a:tc>
                <a:tc hMerge="1">
                  <a:txBody>
                    <a:bodyPr/>
                    <a:lstStyle/>
                    <a:p>
                      <a:endParaRPr lang="en-US"/>
                    </a:p>
                  </a:txBody>
                  <a:tcPr/>
                </a:tc>
                <a:extLst>
                  <a:ext uri="{0D108BD9-81ED-4DB2-BD59-A6C34878D82A}">
                    <a16:rowId xmlns:a16="http://schemas.microsoft.com/office/drawing/2014/main" val="1072864818"/>
                  </a:ext>
                </a:extLst>
              </a:tr>
              <a:tr h="404776">
                <a:tc>
                  <a:txBody>
                    <a:bodyPr/>
                    <a:lstStyle/>
                    <a:p>
                      <a:pPr algn="ctr">
                        <a:lnSpc>
                          <a:spcPct val="107000"/>
                        </a:lnSpc>
                        <a:spcAft>
                          <a:spcPts val="800"/>
                        </a:spcAft>
                      </a:pPr>
                      <a:r>
                        <a:rPr lang="en-US" sz="1800" dirty="0" err="1">
                          <a:effectLst/>
                        </a:rPr>
                        <a:t>Áreas</a:t>
                      </a:r>
                      <a:r>
                        <a:rPr lang="en-US" sz="1800" dirty="0">
                          <a:effectLst/>
                        </a:rPr>
                        <a:t> de </a:t>
                      </a:r>
                      <a:r>
                        <a:rPr lang="en-US" sz="1800" dirty="0" err="1">
                          <a:effectLst/>
                        </a:rPr>
                        <a:t>Competencia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677" marR="50677" marT="0" marB="0" anchor="b"/>
                </a:tc>
                <a:tc>
                  <a:txBody>
                    <a:bodyPr/>
                    <a:lstStyle/>
                    <a:p>
                      <a:pPr algn="ctr">
                        <a:lnSpc>
                          <a:spcPct val="107000"/>
                        </a:lnSpc>
                        <a:spcAft>
                          <a:spcPts val="800"/>
                        </a:spcAft>
                      </a:pPr>
                      <a:r>
                        <a:rPr lang="en-US" sz="1800" b="1" dirty="0" err="1">
                          <a:effectLst/>
                        </a:rPr>
                        <a:t>Competencias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677" marR="50677" marT="0" marB="0" anchor="b"/>
                </a:tc>
                <a:extLst>
                  <a:ext uri="{0D108BD9-81ED-4DB2-BD59-A6C34878D82A}">
                    <a16:rowId xmlns:a16="http://schemas.microsoft.com/office/drawing/2014/main" val="589928458"/>
                  </a:ext>
                </a:extLst>
              </a:tr>
              <a:tr h="365685">
                <a:tc rowSpan="3">
                  <a:txBody>
                    <a:bodyPr/>
                    <a:lstStyle/>
                    <a:p>
                      <a:pPr>
                        <a:lnSpc>
                          <a:spcPct val="107000"/>
                        </a:lnSpc>
                        <a:spcAft>
                          <a:spcPts val="800"/>
                        </a:spcAft>
                      </a:pPr>
                      <a:r>
                        <a:rPr lang="es-MX" sz="2000" dirty="0">
                          <a:effectLst/>
                        </a:rPr>
                        <a:t>1. Información y alfabetización de datos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0677" marR="50677" marT="0" marB="0" anchor="ctr"/>
                </a:tc>
                <a:tc>
                  <a:txBody>
                    <a:bodyPr/>
                    <a:lstStyle/>
                    <a:p>
                      <a:pPr>
                        <a:lnSpc>
                          <a:spcPct val="107000"/>
                        </a:lnSpc>
                        <a:spcAft>
                          <a:spcPts val="800"/>
                        </a:spcAft>
                      </a:pPr>
                      <a:r>
                        <a:rPr lang="es-MX" sz="1600" dirty="0">
                          <a:effectLst/>
                        </a:rPr>
                        <a:t>1.1 Búsqueda y filtro de datos, información y contenido digital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677" marR="50677" marT="0" marB="0" anchor="ctr"/>
                </a:tc>
                <a:extLst>
                  <a:ext uri="{0D108BD9-81ED-4DB2-BD59-A6C34878D82A}">
                    <a16:rowId xmlns:a16="http://schemas.microsoft.com/office/drawing/2014/main" val="2919455399"/>
                  </a:ext>
                </a:extLst>
              </a:tr>
              <a:tr h="245834">
                <a:tc vMerge="1">
                  <a:txBody>
                    <a:bodyPr/>
                    <a:lstStyle/>
                    <a:p>
                      <a:endParaRPr lang="en-US"/>
                    </a:p>
                  </a:txBody>
                  <a:tcPr/>
                </a:tc>
                <a:tc>
                  <a:txBody>
                    <a:bodyPr/>
                    <a:lstStyle/>
                    <a:p>
                      <a:pPr>
                        <a:lnSpc>
                          <a:spcPct val="107000"/>
                        </a:lnSpc>
                        <a:spcAft>
                          <a:spcPts val="800"/>
                        </a:spcAft>
                      </a:pPr>
                      <a:r>
                        <a:rPr lang="es-MX" sz="1600" dirty="0">
                          <a:effectLst/>
                        </a:rPr>
                        <a:t>1.2 Evaluación de datos, información y contenido digital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677" marR="50677" marT="0" marB="0" anchor="b"/>
                </a:tc>
                <a:extLst>
                  <a:ext uri="{0D108BD9-81ED-4DB2-BD59-A6C34878D82A}">
                    <a16:rowId xmlns:a16="http://schemas.microsoft.com/office/drawing/2014/main" val="48657471"/>
                  </a:ext>
                </a:extLst>
              </a:tr>
              <a:tr h="245834">
                <a:tc vMerge="1">
                  <a:txBody>
                    <a:bodyPr/>
                    <a:lstStyle/>
                    <a:p>
                      <a:endParaRPr lang="en-US"/>
                    </a:p>
                  </a:txBody>
                  <a:tcPr/>
                </a:tc>
                <a:tc>
                  <a:txBody>
                    <a:bodyPr/>
                    <a:lstStyle/>
                    <a:p>
                      <a:pPr>
                        <a:lnSpc>
                          <a:spcPct val="107000"/>
                        </a:lnSpc>
                        <a:spcAft>
                          <a:spcPts val="800"/>
                        </a:spcAft>
                      </a:pPr>
                      <a:r>
                        <a:rPr lang="es-MX" sz="1600" dirty="0">
                          <a:effectLst/>
                        </a:rPr>
                        <a:t>1.3 Manejo de datos, información y contenido digital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677" marR="50677" marT="0" marB="0" anchor="b"/>
                </a:tc>
                <a:extLst>
                  <a:ext uri="{0D108BD9-81ED-4DB2-BD59-A6C34878D82A}">
                    <a16:rowId xmlns:a16="http://schemas.microsoft.com/office/drawing/2014/main" val="1713441886"/>
                  </a:ext>
                </a:extLst>
              </a:tr>
              <a:tr h="287009">
                <a:tc rowSpan="6">
                  <a:txBody>
                    <a:bodyPr/>
                    <a:lstStyle/>
                    <a:p>
                      <a:pPr>
                        <a:lnSpc>
                          <a:spcPct val="107000"/>
                        </a:lnSpc>
                        <a:spcAft>
                          <a:spcPts val="800"/>
                        </a:spcAft>
                      </a:pPr>
                      <a:r>
                        <a:rPr lang="en-US" sz="2000" dirty="0">
                          <a:effectLst/>
                        </a:rPr>
                        <a:t>2. </a:t>
                      </a:r>
                      <a:r>
                        <a:rPr lang="en-US" sz="2000" dirty="0" err="1">
                          <a:effectLst/>
                        </a:rPr>
                        <a:t>Comunicación</a:t>
                      </a:r>
                      <a:r>
                        <a:rPr lang="en-US" sz="2000" dirty="0">
                          <a:effectLst/>
                        </a:rPr>
                        <a:t> y </a:t>
                      </a:r>
                      <a:r>
                        <a:rPr lang="en-US" sz="2000" dirty="0" err="1">
                          <a:effectLst/>
                        </a:rPr>
                        <a:t>colaboración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0677" marR="50677" marT="0" marB="0" anchor="ctr"/>
                </a:tc>
                <a:tc>
                  <a:txBody>
                    <a:bodyPr/>
                    <a:lstStyle/>
                    <a:p>
                      <a:pPr>
                        <a:lnSpc>
                          <a:spcPct val="107000"/>
                        </a:lnSpc>
                        <a:spcAft>
                          <a:spcPts val="800"/>
                        </a:spcAft>
                      </a:pPr>
                      <a:r>
                        <a:rPr lang="es-MX" sz="1600" dirty="0">
                          <a:effectLst/>
                        </a:rPr>
                        <a:t>2.1 Interactuar a través de tecnología digital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677" marR="50677" marT="0" marB="0" anchor="b"/>
                </a:tc>
                <a:extLst>
                  <a:ext uri="{0D108BD9-81ED-4DB2-BD59-A6C34878D82A}">
                    <a16:rowId xmlns:a16="http://schemas.microsoft.com/office/drawing/2014/main" val="1999655351"/>
                  </a:ext>
                </a:extLst>
              </a:tr>
              <a:tr h="245834">
                <a:tc vMerge="1">
                  <a:txBody>
                    <a:bodyPr/>
                    <a:lstStyle/>
                    <a:p>
                      <a:endParaRPr lang="en-US"/>
                    </a:p>
                  </a:txBody>
                  <a:tcPr/>
                </a:tc>
                <a:tc>
                  <a:txBody>
                    <a:bodyPr/>
                    <a:lstStyle/>
                    <a:p>
                      <a:pPr>
                        <a:lnSpc>
                          <a:spcPct val="107000"/>
                        </a:lnSpc>
                        <a:spcAft>
                          <a:spcPts val="800"/>
                        </a:spcAft>
                      </a:pPr>
                      <a:r>
                        <a:rPr lang="es-MX" sz="1600">
                          <a:effectLst/>
                        </a:rPr>
                        <a:t>2.2 Compartir a través de tecnología digital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677" marR="50677" marT="0" marB="0" anchor="b"/>
                </a:tc>
                <a:extLst>
                  <a:ext uri="{0D108BD9-81ED-4DB2-BD59-A6C34878D82A}">
                    <a16:rowId xmlns:a16="http://schemas.microsoft.com/office/drawing/2014/main" val="2312182400"/>
                  </a:ext>
                </a:extLst>
              </a:tr>
              <a:tr h="245834">
                <a:tc vMerge="1">
                  <a:txBody>
                    <a:bodyPr/>
                    <a:lstStyle/>
                    <a:p>
                      <a:endParaRPr lang="en-US"/>
                    </a:p>
                  </a:txBody>
                  <a:tcPr/>
                </a:tc>
                <a:tc>
                  <a:txBody>
                    <a:bodyPr/>
                    <a:lstStyle/>
                    <a:p>
                      <a:pPr>
                        <a:lnSpc>
                          <a:spcPct val="107000"/>
                        </a:lnSpc>
                        <a:spcAft>
                          <a:spcPts val="800"/>
                        </a:spcAft>
                      </a:pPr>
                      <a:r>
                        <a:rPr lang="es-MX" sz="1600" dirty="0">
                          <a:effectLst/>
                        </a:rPr>
                        <a:t>2.3 Participar con la ciudadanía a través de tecnologías digitales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677" marR="50677" marT="0" marB="0" anchor="b"/>
                </a:tc>
                <a:extLst>
                  <a:ext uri="{0D108BD9-81ED-4DB2-BD59-A6C34878D82A}">
                    <a16:rowId xmlns:a16="http://schemas.microsoft.com/office/drawing/2014/main" val="4067119496"/>
                  </a:ext>
                </a:extLst>
              </a:tr>
              <a:tr h="245834">
                <a:tc vMerge="1">
                  <a:txBody>
                    <a:bodyPr/>
                    <a:lstStyle/>
                    <a:p>
                      <a:endParaRPr lang="en-US"/>
                    </a:p>
                  </a:txBody>
                  <a:tcPr/>
                </a:tc>
                <a:tc>
                  <a:txBody>
                    <a:bodyPr/>
                    <a:lstStyle/>
                    <a:p>
                      <a:pPr>
                        <a:lnSpc>
                          <a:spcPct val="107000"/>
                        </a:lnSpc>
                        <a:spcAft>
                          <a:spcPts val="800"/>
                        </a:spcAft>
                      </a:pPr>
                      <a:r>
                        <a:rPr lang="es-MX" sz="1600" dirty="0">
                          <a:effectLst/>
                        </a:rPr>
                        <a:t>2.4 Colaborar a través de tecnologías digitales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677" marR="50677" marT="0" marB="0" anchor="b"/>
                </a:tc>
                <a:extLst>
                  <a:ext uri="{0D108BD9-81ED-4DB2-BD59-A6C34878D82A}">
                    <a16:rowId xmlns:a16="http://schemas.microsoft.com/office/drawing/2014/main" val="1708060797"/>
                  </a:ext>
                </a:extLst>
              </a:tr>
              <a:tr h="245834">
                <a:tc vMerge="1">
                  <a:txBody>
                    <a:bodyPr/>
                    <a:lstStyle/>
                    <a:p>
                      <a:endParaRPr lang="en-US"/>
                    </a:p>
                  </a:txBody>
                  <a:tcPr/>
                </a:tc>
                <a:tc>
                  <a:txBody>
                    <a:bodyPr/>
                    <a:lstStyle/>
                    <a:p>
                      <a:pPr>
                        <a:lnSpc>
                          <a:spcPct val="107000"/>
                        </a:lnSpc>
                        <a:spcAft>
                          <a:spcPts val="800"/>
                        </a:spcAft>
                      </a:pPr>
                      <a:r>
                        <a:rPr lang="en-US" sz="1600" dirty="0">
                          <a:effectLst/>
                        </a:rPr>
                        <a:t>2.5 </a:t>
                      </a:r>
                      <a:r>
                        <a:rPr lang="en-US" sz="1600" dirty="0" err="1">
                          <a:effectLst/>
                        </a:rPr>
                        <a:t>Netiqueta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677" marR="50677" marT="0" marB="0" anchor="b"/>
                </a:tc>
                <a:extLst>
                  <a:ext uri="{0D108BD9-81ED-4DB2-BD59-A6C34878D82A}">
                    <a16:rowId xmlns:a16="http://schemas.microsoft.com/office/drawing/2014/main" val="2542599090"/>
                  </a:ext>
                </a:extLst>
              </a:tr>
              <a:tr h="245834">
                <a:tc vMerge="1">
                  <a:txBody>
                    <a:bodyPr/>
                    <a:lstStyle/>
                    <a:p>
                      <a:endParaRPr lang="en-US"/>
                    </a:p>
                  </a:txBody>
                  <a:tcPr/>
                </a:tc>
                <a:tc>
                  <a:txBody>
                    <a:bodyPr/>
                    <a:lstStyle/>
                    <a:p>
                      <a:pPr>
                        <a:lnSpc>
                          <a:spcPct val="107000"/>
                        </a:lnSpc>
                        <a:spcAft>
                          <a:spcPts val="800"/>
                        </a:spcAft>
                      </a:pPr>
                      <a:r>
                        <a:rPr lang="en-US" sz="1600" dirty="0">
                          <a:effectLst/>
                        </a:rPr>
                        <a:t>2.6 </a:t>
                      </a:r>
                      <a:r>
                        <a:rPr lang="en-US" sz="1600" dirty="0" err="1">
                          <a:effectLst/>
                        </a:rPr>
                        <a:t>Manejo</a:t>
                      </a:r>
                      <a:r>
                        <a:rPr lang="en-US" sz="1600" dirty="0">
                          <a:effectLst/>
                        </a:rPr>
                        <a:t> de </a:t>
                      </a:r>
                      <a:r>
                        <a:rPr lang="en-US" sz="1600" dirty="0" err="1">
                          <a:effectLst/>
                        </a:rPr>
                        <a:t>identidad</a:t>
                      </a:r>
                      <a:r>
                        <a:rPr lang="en-US" sz="1600" dirty="0">
                          <a:effectLst/>
                        </a:rPr>
                        <a:t> digital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677" marR="50677" marT="0" marB="0" anchor="b"/>
                </a:tc>
                <a:extLst>
                  <a:ext uri="{0D108BD9-81ED-4DB2-BD59-A6C34878D82A}">
                    <a16:rowId xmlns:a16="http://schemas.microsoft.com/office/drawing/2014/main" val="4148343579"/>
                  </a:ext>
                </a:extLst>
              </a:tr>
              <a:tr h="245834">
                <a:tc rowSpan="4">
                  <a:txBody>
                    <a:bodyPr/>
                    <a:lstStyle/>
                    <a:p>
                      <a:pPr>
                        <a:lnSpc>
                          <a:spcPct val="107000"/>
                        </a:lnSpc>
                        <a:spcAft>
                          <a:spcPts val="800"/>
                        </a:spcAft>
                      </a:pPr>
                      <a:r>
                        <a:rPr lang="en-US" sz="2000" dirty="0">
                          <a:effectLst/>
                        </a:rPr>
                        <a:t>3. </a:t>
                      </a:r>
                      <a:r>
                        <a:rPr lang="en-US" sz="2000" dirty="0" err="1">
                          <a:effectLst/>
                        </a:rPr>
                        <a:t>Creación</a:t>
                      </a:r>
                      <a:r>
                        <a:rPr lang="en-US" sz="2000" dirty="0">
                          <a:effectLst/>
                        </a:rPr>
                        <a:t> de </a:t>
                      </a:r>
                      <a:r>
                        <a:rPr lang="en-US" sz="2000" dirty="0" err="1">
                          <a:effectLst/>
                        </a:rPr>
                        <a:t>contenido</a:t>
                      </a:r>
                      <a:r>
                        <a:rPr lang="en-US" sz="2000" dirty="0">
                          <a:effectLst/>
                        </a:rPr>
                        <a:t> digital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0677" marR="50677" marT="0" marB="0" anchor="ctr"/>
                </a:tc>
                <a:tc>
                  <a:txBody>
                    <a:bodyPr/>
                    <a:lstStyle/>
                    <a:p>
                      <a:pPr>
                        <a:lnSpc>
                          <a:spcPct val="107000"/>
                        </a:lnSpc>
                        <a:spcAft>
                          <a:spcPts val="800"/>
                        </a:spcAft>
                      </a:pPr>
                      <a:r>
                        <a:rPr lang="en-US" sz="1600" dirty="0">
                          <a:effectLst/>
                        </a:rPr>
                        <a:t>3.1 Desarrollo de </a:t>
                      </a:r>
                      <a:r>
                        <a:rPr lang="en-US" sz="1600" dirty="0" err="1">
                          <a:effectLst/>
                        </a:rPr>
                        <a:t>contenido</a:t>
                      </a:r>
                      <a:r>
                        <a:rPr lang="en-US" sz="1600" dirty="0">
                          <a:effectLst/>
                        </a:rPr>
                        <a:t> digital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677" marR="50677" marT="0" marB="0" anchor="b"/>
                </a:tc>
                <a:extLst>
                  <a:ext uri="{0D108BD9-81ED-4DB2-BD59-A6C34878D82A}">
                    <a16:rowId xmlns:a16="http://schemas.microsoft.com/office/drawing/2014/main" val="1798478730"/>
                  </a:ext>
                </a:extLst>
              </a:tr>
              <a:tr h="245834">
                <a:tc vMerge="1">
                  <a:txBody>
                    <a:bodyPr/>
                    <a:lstStyle/>
                    <a:p>
                      <a:endParaRPr lang="en-US"/>
                    </a:p>
                  </a:txBody>
                  <a:tcPr/>
                </a:tc>
                <a:tc>
                  <a:txBody>
                    <a:bodyPr/>
                    <a:lstStyle/>
                    <a:p>
                      <a:pPr>
                        <a:lnSpc>
                          <a:spcPct val="107000"/>
                        </a:lnSpc>
                        <a:spcAft>
                          <a:spcPts val="800"/>
                        </a:spcAft>
                      </a:pPr>
                      <a:r>
                        <a:rPr lang="es-MX" sz="1600" dirty="0">
                          <a:effectLst/>
                        </a:rPr>
                        <a:t>3.2 Integrar y re elaborar contenido digital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677" marR="50677" marT="0" marB="0" anchor="b"/>
                </a:tc>
                <a:extLst>
                  <a:ext uri="{0D108BD9-81ED-4DB2-BD59-A6C34878D82A}">
                    <a16:rowId xmlns:a16="http://schemas.microsoft.com/office/drawing/2014/main" val="2807416558"/>
                  </a:ext>
                </a:extLst>
              </a:tr>
              <a:tr h="245834">
                <a:tc vMerge="1">
                  <a:txBody>
                    <a:bodyPr/>
                    <a:lstStyle/>
                    <a:p>
                      <a:endParaRPr lang="en-US"/>
                    </a:p>
                  </a:txBody>
                  <a:tcPr/>
                </a:tc>
                <a:tc>
                  <a:txBody>
                    <a:bodyPr/>
                    <a:lstStyle/>
                    <a:p>
                      <a:pPr>
                        <a:lnSpc>
                          <a:spcPct val="107000"/>
                        </a:lnSpc>
                        <a:spcAft>
                          <a:spcPts val="800"/>
                        </a:spcAft>
                      </a:pPr>
                      <a:r>
                        <a:rPr lang="es-MX" sz="1600">
                          <a:effectLst/>
                        </a:rPr>
                        <a:t>3.3 Conocer sobre Derechos de autor y licencias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677" marR="50677" marT="0" marB="0" anchor="b"/>
                </a:tc>
                <a:extLst>
                  <a:ext uri="{0D108BD9-81ED-4DB2-BD59-A6C34878D82A}">
                    <a16:rowId xmlns:a16="http://schemas.microsoft.com/office/drawing/2014/main" val="378119607"/>
                  </a:ext>
                </a:extLst>
              </a:tr>
              <a:tr h="245834">
                <a:tc vMerge="1">
                  <a:txBody>
                    <a:bodyPr/>
                    <a:lstStyle/>
                    <a:p>
                      <a:endParaRPr lang="en-US"/>
                    </a:p>
                  </a:txBody>
                  <a:tcPr/>
                </a:tc>
                <a:tc>
                  <a:txBody>
                    <a:bodyPr/>
                    <a:lstStyle/>
                    <a:p>
                      <a:pPr>
                        <a:lnSpc>
                          <a:spcPct val="107000"/>
                        </a:lnSpc>
                        <a:spcAft>
                          <a:spcPts val="800"/>
                        </a:spcAft>
                      </a:pPr>
                      <a:r>
                        <a:rPr lang="en-US" sz="1600" dirty="0">
                          <a:effectLst/>
                        </a:rPr>
                        <a:t>3.4 </a:t>
                      </a:r>
                      <a:r>
                        <a:rPr lang="en-US" sz="1600" dirty="0" err="1">
                          <a:effectLst/>
                        </a:rPr>
                        <a:t>Conocer</a:t>
                      </a:r>
                      <a:r>
                        <a:rPr lang="en-US" sz="1600" dirty="0">
                          <a:effectLst/>
                        </a:rPr>
                        <a:t> </a:t>
                      </a:r>
                      <a:r>
                        <a:rPr lang="en-US" sz="1600" dirty="0" err="1">
                          <a:effectLst/>
                        </a:rPr>
                        <a:t>sobre</a:t>
                      </a:r>
                      <a:r>
                        <a:rPr lang="en-US" sz="1600" dirty="0">
                          <a:effectLst/>
                        </a:rPr>
                        <a:t> </a:t>
                      </a:r>
                      <a:r>
                        <a:rPr lang="en-US" sz="1600" dirty="0" err="1">
                          <a:effectLst/>
                        </a:rPr>
                        <a:t>programación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677" marR="50677" marT="0" marB="0" anchor="b"/>
                </a:tc>
                <a:extLst>
                  <a:ext uri="{0D108BD9-81ED-4DB2-BD59-A6C34878D82A}">
                    <a16:rowId xmlns:a16="http://schemas.microsoft.com/office/drawing/2014/main" val="3157240341"/>
                  </a:ext>
                </a:extLst>
              </a:tr>
              <a:tr h="269616">
                <a:tc rowSpan="4">
                  <a:txBody>
                    <a:bodyPr/>
                    <a:lstStyle/>
                    <a:p>
                      <a:pPr>
                        <a:lnSpc>
                          <a:spcPct val="107000"/>
                        </a:lnSpc>
                        <a:spcAft>
                          <a:spcPts val="800"/>
                        </a:spcAft>
                      </a:pPr>
                      <a:r>
                        <a:rPr lang="en-US" sz="2000" dirty="0">
                          <a:effectLst/>
                        </a:rPr>
                        <a:t>4. </a:t>
                      </a:r>
                      <a:r>
                        <a:rPr lang="en-US" sz="2000" dirty="0" err="1">
                          <a:effectLst/>
                        </a:rPr>
                        <a:t>Seguridad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0677" marR="50677" marT="0" marB="0" anchor="ctr"/>
                </a:tc>
                <a:tc>
                  <a:txBody>
                    <a:bodyPr/>
                    <a:lstStyle/>
                    <a:p>
                      <a:pPr>
                        <a:lnSpc>
                          <a:spcPct val="107000"/>
                        </a:lnSpc>
                        <a:spcAft>
                          <a:spcPts val="800"/>
                        </a:spcAft>
                      </a:pPr>
                      <a:r>
                        <a:rPr lang="en-US" sz="1600">
                          <a:effectLst/>
                        </a:rPr>
                        <a:t>4.1 Proteger dispositivos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677" marR="50677" marT="0" marB="0" anchor="b"/>
                </a:tc>
                <a:extLst>
                  <a:ext uri="{0D108BD9-81ED-4DB2-BD59-A6C34878D82A}">
                    <a16:rowId xmlns:a16="http://schemas.microsoft.com/office/drawing/2014/main" val="3237968029"/>
                  </a:ext>
                </a:extLst>
              </a:tr>
              <a:tr h="245834">
                <a:tc vMerge="1">
                  <a:txBody>
                    <a:bodyPr/>
                    <a:lstStyle/>
                    <a:p>
                      <a:endParaRPr lang="en-US"/>
                    </a:p>
                  </a:txBody>
                  <a:tcPr/>
                </a:tc>
                <a:tc>
                  <a:txBody>
                    <a:bodyPr/>
                    <a:lstStyle/>
                    <a:p>
                      <a:pPr>
                        <a:lnSpc>
                          <a:spcPct val="107000"/>
                        </a:lnSpc>
                        <a:spcAft>
                          <a:spcPts val="800"/>
                        </a:spcAft>
                      </a:pPr>
                      <a:r>
                        <a:rPr lang="es-MX" sz="1600">
                          <a:effectLst/>
                        </a:rPr>
                        <a:t>4.2 Proteger datos personales y privacidad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677" marR="50677" marT="0" marB="0" anchor="b"/>
                </a:tc>
                <a:extLst>
                  <a:ext uri="{0D108BD9-81ED-4DB2-BD59-A6C34878D82A}">
                    <a16:rowId xmlns:a16="http://schemas.microsoft.com/office/drawing/2014/main" val="3578630503"/>
                  </a:ext>
                </a:extLst>
              </a:tr>
              <a:tr h="245834">
                <a:tc vMerge="1">
                  <a:txBody>
                    <a:bodyPr/>
                    <a:lstStyle/>
                    <a:p>
                      <a:endParaRPr lang="en-US"/>
                    </a:p>
                  </a:txBody>
                  <a:tcPr/>
                </a:tc>
                <a:tc>
                  <a:txBody>
                    <a:bodyPr/>
                    <a:lstStyle/>
                    <a:p>
                      <a:pPr>
                        <a:lnSpc>
                          <a:spcPct val="107000"/>
                        </a:lnSpc>
                        <a:spcAft>
                          <a:spcPts val="800"/>
                        </a:spcAft>
                      </a:pPr>
                      <a:r>
                        <a:rPr lang="es-MX" sz="1600" dirty="0">
                          <a:effectLst/>
                        </a:rPr>
                        <a:t>4.3 Proteger la salud y el bienestar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677" marR="50677" marT="0" marB="0" anchor="b"/>
                </a:tc>
                <a:extLst>
                  <a:ext uri="{0D108BD9-81ED-4DB2-BD59-A6C34878D82A}">
                    <a16:rowId xmlns:a16="http://schemas.microsoft.com/office/drawing/2014/main" val="1266811870"/>
                  </a:ext>
                </a:extLst>
              </a:tr>
              <a:tr h="245834">
                <a:tc vMerge="1">
                  <a:txBody>
                    <a:bodyPr/>
                    <a:lstStyle/>
                    <a:p>
                      <a:endParaRPr lang="en-US"/>
                    </a:p>
                  </a:txBody>
                  <a:tcPr/>
                </a:tc>
                <a:tc>
                  <a:txBody>
                    <a:bodyPr/>
                    <a:lstStyle/>
                    <a:p>
                      <a:pPr>
                        <a:lnSpc>
                          <a:spcPct val="107000"/>
                        </a:lnSpc>
                        <a:spcAft>
                          <a:spcPts val="800"/>
                        </a:spcAft>
                      </a:pPr>
                      <a:r>
                        <a:rPr lang="en-US" sz="1600">
                          <a:effectLst/>
                        </a:rPr>
                        <a:t>4.4 Proteger el ambiente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677" marR="50677" marT="0" marB="0" anchor="b"/>
                </a:tc>
                <a:extLst>
                  <a:ext uri="{0D108BD9-81ED-4DB2-BD59-A6C34878D82A}">
                    <a16:rowId xmlns:a16="http://schemas.microsoft.com/office/drawing/2014/main" val="1848339832"/>
                  </a:ext>
                </a:extLst>
              </a:tr>
              <a:tr h="278314">
                <a:tc rowSpan="4">
                  <a:txBody>
                    <a:bodyPr/>
                    <a:lstStyle/>
                    <a:p>
                      <a:pPr>
                        <a:lnSpc>
                          <a:spcPct val="107000"/>
                        </a:lnSpc>
                        <a:spcAft>
                          <a:spcPts val="800"/>
                        </a:spcAft>
                      </a:pPr>
                      <a:r>
                        <a:rPr lang="en-US" sz="2000" dirty="0">
                          <a:effectLst/>
                        </a:rPr>
                        <a:t>5. </a:t>
                      </a:r>
                      <a:r>
                        <a:rPr lang="en-US" sz="2000" dirty="0" err="1">
                          <a:effectLst/>
                        </a:rPr>
                        <a:t>Solución</a:t>
                      </a:r>
                      <a:r>
                        <a:rPr lang="en-US" sz="2000" dirty="0">
                          <a:effectLst/>
                        </a:rPr>
                        <a:t> de </a:t>
                      </a:r>
                      <a:r>
                        <a:rPr lang="en-US" sz="2000" dirty="0" err="1">
                          <a:effectLst/>
                        </a:rPr>
                        <a:t>problemas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0677" marR="50677" marT="0" marB="0" anchor="ctr"/>
                </a:tc>
                <a:tc>
                  <a:txBody>
                    <a:bodyPr/>
                    <a:lstStyle/>
                    <a:p>
                      <a:pPr>
                        <a:lnSpc>
                          <a:spcPct val="107000"/>
                        </a:lnSpc>
                        <a:spcAft>
                          <a:spcPts val="800"/>
                        </a:spcAft>
                      </a:pPr>
                      <a:r>
                        <a:rPr lang="en-US" sz="1600" dirty="0">
                          <a:effectLst/>
                        </a:rPr>
                        <a:t>5.1 </a:t>
                      </a:r>
                      <a:r>
                        <a:rPr lang="en-US" sz="1600" dirty="0" err="1">
                          <a:effectLst/>
                        </a:rPr>
                        <a:t>Solución</a:t>
                      </a:r>
                      <a:r>
                        <a:rPr lang="en-US" sz="1600" dirty="0">
                          <a:effectLst/>
                        </a:rPr>
                        <a:t> de </a:t>
                      </a:r>
                      <a:r>
                        <a:rPr lang="en-US" sz="1600" dirty="0" err="1">
                          <a:effectLst/>
                        </a:rPr>
                        <a:t>problemas</a:t>
                      </a:r>
                      <a:r>
                        <a:rPr lang="en-US" sz="1600" dirty="0">
                          <a:effectLst/>
                        </a:rPr>
                        <a:t> </a:t>
                      </a:r>
                      <a:r>
                        <a:rPr lang="en-US" sz="1600" dirty="0" err="1">
                          <a:effectLst/>
                        </a:rPr>
                        <a:t>técnicos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677" marR="50677" marT="0" marB="0" anchor="b"/>
                </a:tc>
                <a:extLst>
                  <a:ext uri="{0D108BD9-81ED-4DB2-BD59-A6C34878D82A}">
                    <a16:rowId xmlns:a16="http://schemas.microsoft.com/office/drawing/2014/main" val="650217442"/>
                  </a:ext>
                </a:extLst>
              </a:tr>
              <a:tr h="245834">
                <a:tc vMerge="1">
                  <a:txBody>
                    <a:bodyPr/>
                    <a:lstStyle/>
                    <a:p>
                      <a:endParaRPr lang="en-US"/>
                    </a:p>
                  </a:txBody>
                  <a:tcPr/>
                </a:tc>
                <a:tc>
                  <a:txBody>
                    <a:bodyPr/>
                    <a:lstStyle/>
                    <a:p>
                      <a:pPr>
                        <a:lnSpc>
                          <a:spcPct val="107000"/>
                        </a:lnSpc>
                        <a:spcAft>
                          <a:spcPts val="800"/>
                        </a:spcAft>
                      </a:pPr>
                      <a:r>
                        <a:rPr lang="es-MX" sz="1600" dirty="0">
                          <a:effectLst/>
                        </a:rPr>
                        <a:t>5.2 Identificar necesidades y respuestas tecnológicas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677" marR="50677" marT="0" marB="0" anchor="b"/>
                </a:tc>
                <a:extLst>
                  <a:ext uri="{0D108BD9-81ED-4DB2-BD59-A6C34878D82A}">
                    <a16:rowId xmlns:a16="http://schemas.microsoft.com/office/drawing/2014/main" val="2890304892"/>
                  </a:ext>
                </a:extLst>
              </a:tr>
              <a:tr h="245834">
                <a:tc vMerge="1">
                  <a:txBody>
                    <a:bodyPr/>
                    <a:lstStyle/>
                    <a:p>
                      <a:endParaRPr lang="en-US"/>
                    </a:p>
                  </a:txBody>
                  <a:tcPr/>
                </a:tc>
                <a:tc>
                  <a:txBody>
                    <a:bodyPr/>
                    <a:lstStyle/>
                    <a:p>
                      <a:pPr>
                        <a:lnSpc>
                          <a:spcPct val="107000"/>
                        </a:lnSpc>
                        <a:spcAft>
                          <a:spcPts val="800"/>
                        </a:spcAft>
                      </a:pPr>
                      <a:r>
                        <a:rPr lang="es-MX" sz="1600">
                          <a:effectLst/>
                        </a:rPr>
                        <a:t>5.3 Uso creativo de tecnologías digitales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677" marR="50677" marT="0" marB="0" anchor="b"/>
                </a:tc>
                <a:extLst>
                  <a:ext uri="{0D108BD9-81ED-4DB2-BD59-A6C34878D82A}">
                    <a16:rowId xmlns:a16="http://schemas.microsoft.com/office/drawing/2014/main" val="3554589741"/>
                  </a:ext>
                </a:extLst>
              </a:tr>
              <a:tr h="245834">
                <a:tc vMerge="1">
                  <a:txBody>
                    <a:bodyPr/>
                    <a:lstStyle/>
                    <a:p>
                      <a:endParaRPr lang="en-US"/>
                    </a:p>
                  </a:txBody>
                  <a:tcPr/>
                </a:tc>
                <a:tc>
                  <a:txBody>
                    <a:bodyPr/>
                    <a:lstStyle/>
                    <a:p>
                      <a:pPr>
                        <a:lnSpc>
                          <a:spcPct val="107000"/>
                        </a:lnSpc>
                        <a:spcAft>
                          <a:spcPts val="800"/>
                        </a:spcAft>
                      </a:pPr>
                      <a:r>
                        <a:rPr lang="es-MX" sz="1600" dirty="0">
                          <a:effectLst/>
                        </a:rPr>
                        <a:t>5.4 Identificar brechas en la competencia digital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677" marR="50677" marT="0" marB="0" anchor="b"/>
                </a:tc>
                <a:extLst>
                  <a:ext uri="{0D108BD9-81ED-4DB2-BD59-A6C34878D82A}">
                    <a16:rowId xmlns:a16="http://schemas.microsoft.com/office/drawing/2014/main" val="1974135343"/>
                  </a:ext>
                </a:extLst>
              </a:tr>
            </a:tbl>
          </a:graphicData>
        </a:graphic>
      </p:graphicFrame>
      <p:sp>
        <p:nvSpPr>
          <p:cNvPr id="3" name="CuadroTexto 2">
            <a:extLst>
              <a:ext uri="{FF2B5EF4-FFF2-40B4-BE49-F238E27FC236}">
                <a16:creationId xmlns:a16="http://schemas.microsoft.com/office/drawing/2014/main" id="{7919F19C-B71E-43F6-B495-ECFD6872D90C}"/>
              </a:ext>
            </a:extLst>
          </p:cNvPr>
          <p:cNvSpPr txBox="1"/>
          <p:nvPr/>
        </p:nvSpPr>
        <p:spPr>
          <a:xfrm>
            <a:off x="1943200" y="6507845"/>
            <a:ext cx="8784975" cy="375552"/>
          </a:xfrm>
          <a:prstGeom prst="rect">
            <a:avLst/>
          </a:prstGeom>
          <a:solidFill>
            <a:schemeClr val="bg1"/>
          </a:solidFill>
        </p:spPr>
        <p:txBody>
          <a:bodyPr wrap="square" rtlCol="0">
            <a:spAutoFit/>
          </a:bodyPr>
          <a:lstStyle/>
          <a:p>
            <a:pPr algn="ctr">
              <a:lnSpc>
                <a:spcPct val="107000"/>
              </a:lnSpc>
              <a:spcAft>
                <a:spcPts val="800"/>
              </a:spcAft>
            </a:pPr>
            <a:r>
              <a:rPr lang="es-MX" dirty="0">
                <a:latin typeface="Calibri" panose="020F0502020204030204" pitchFamily="34" charset="0"/>
                <a:ea typeface="Calibri" panose="020F0502020204030204" pitchFamily="34" charset="0"/>
                <a:cs typeface="Times New Roman" panose="02020603050405020304" pitchFamily="18" charset="0"/>
              </a:rPr>
              <a:t>https://epale.ec.europa.eu/es/content/marco-europeo-de-competencias-digitales-digcomp</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pie de página 3">
            <a:extLst>
              <a:ext uri="{FF2B5EF4-FFF2-40B4-BE49-F238E27FC236}">
                <a16:creationId xmlns:a16="http://schemas.microsoft.com/office/drawing/2014/main" id="{4FC74D22-93A6-38E6-BDE8-61CF03924C89}"/>
              </a:ext>
            </a:extLst>
          </p:cNvPr>
          <p:cNvSpPr>
            <a:spLocks noGrp="1"/>
          </p:cNvSpPr>
          <p:nvPr>
            <p:ph type="ftr" sz="quarter" idx="11"/>
          </p:nvPr>
        </p:nvSpPr>
        <p:spPr/>
        <p:txBody>
          <a:bodyPr/>
          <a:lstStyle/>
          <a:p>
            <a:r>
              <a:rPr lang="es-AR"/>
              <a:t>Leonardo Schvarstein - 221123 -  Taller AUGM</a:t>
            </a:r>
          </a:p>
        </p:txBody>
      </p:sp>
      <p:sp>
        <p:nvSpPr>
          <p:cNvPr id="5" name="Marcador de número de diapositiva 4">
            <a:extLst>
              <a:ext uri="{FF2B5EF4-FFF2-40B4-BE49-F238E27FC236}">
                <a16:creationId xmlns:a16="http://schemas.microsoft.com/office/drawing/2014/main" id="{C19DD5E6-C1CF-52F2-7BC6-B6025E79FA62}"/>
              </a:ext>
            </a:extLst>
          </p:cNvPr>
          <p:cNvSpPr>
            <a:spLocks noGrp="1"/>
          </p:cNvSpPr>
          <p:nvPr>
            <p:ph type="sldNum" sz="quarter" idx="12"/>
          </p:nvPr>
        </p:nvSpPr>
        <p:spPr/>
        <p:txBody>
          <a:bodyPr/>
          <a:lstStyle/>
          <a:p>
            <a:fld id="{08B5D27E-C37D-4779-B73D-37617A552991}" type="slidenum">
              <a:rPr lang="es-AR" smtClean="0"/>
              <a:t>34</a:t>
            </a:fld>
            <a:endParaRPr lang="es-AR"/>
          </a:p>
        </p:txBody>
      </p:sp>
    </p:spTree>
    <p:extLst>
      <p:ext uri="{BB962C8B-B14F-4D97-AF65-F5344CB8AC3E}">
        <p14:creationId xmlns:p14="http://schemas.microsoft.com/office/powerpoint/2010/main" val="1719381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6B4E113D-A990-414C-ACB0-0BCEC0AD31A5}"/>
              </a:ext>
            </a:extLst>
          </p:cNvPr>
          <p:cNvGraphicFramePr>
            <a:graphicFrameLocks noGrp="1"/>
          </p:cNvGraphicFramePr>
          <p:nvPr/>
        </p:nvGraphicFramePr>
        <p:xfrm>
          <a:off x="410817" y="130806"/>
          <a:ext cx="11370365" cy="6596388"/>
        </p:xfrm>
        <a:graphic>
          <a:graphicData uri="http://schemas.openxmlformats.org/drawingml/2006/table">
            <a:tbl>
              <a:tblPr/>
              <a:tblGrid>
                <a:gridCol w="1928229">
                  <a:extLst>
                    <a:ext uri="{9D8B030D-6E8A-4147-A177-3AD203B41FA5}">
                      <a16:colId xmlns:a16="http://schemas.microsoft.com/office/drawing/2014/main" val="909899973"/>
                    </a:ext>
                  </a:extLst>
                </a:gridCol>
                <a:gridCol w="411298">
                  <a:extLst>
                    <a:ext uri="{9D8B030D-6E8A-4147-A177-3AD203B41FA5}">
                      <a16:colId xmlns:a16="http://schemas.microsoft.com/office/drawing/2014/main" val="612288992"/>
                    </a:ext>
                  </a:extLst>
                </a:gridCol>
                <a:gridCol w="7615623">
                  <a:extLst>
                    <a:ext uri="{9D8B030D-6E8A-4147-A177-3AD203B41FA5}">
                      <a16:colId xmlns:a16="http://schemas.microsoft.com/office/drawing/2014/main" val="2752766787"/>
                    </a:ext>
                  </a:extLst>
                </a:gridCol>
                <a:gridCol w="1415215">
                  <a:extLst>
                    <a:ext uri="{9D8B030D-6E8A-4147-A177-3AD203B41FA5}">
                      <a16:colId xmlns:a16="http://schemas.microsoft.com/office/drawing/2014/main" val="1399385136"/>
                    </a:ext>
                  </a:extLst>
                </a:gridCol>
              </a:tblGrid>
              <a:tr h="341939">
                <a:tc gridSpan="4">
                  <a:txBody>
                    <a:bodyPr/>
                    <a:lstStyle/>
                    <a:p>
                      <a:pPr algn="ctr" fontAlgn="ctr"/>
                      <a:r>
                        <a:rPr lang="es-ES" sz="1400" b="1" i="0" u="none" strike="noStrike" dirty="0">
                          <a:solidFill>
                            <a:srgbClr val="FFFFFF"/>
                          </a:solidFill>
                          <a:effectLst/>
                          <a:latin typeface="Calibri" panose="020F0502020204030204" pitchFamily="34" charset="0"/>
                        </a:rPr>
                        <a:t>Indicadores seleccionados de riesgos y oportunidades de la transformación digital para varias dimensiones del bienestar de las personas</a:t>
                      </a:r>
                    </a:p>
                  </a:txBody>
                  <a:tcPr marL="5241" marR="5241" marT="5241"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50701314"/>
                  </a:ext>
                </a:extLst>
              </a:tr>
              <a:tr h="284950">
                <a:tc>
                  <a:txBody>
                    <a:bodyPr/>
                    <a:lstStyle/>
                    <a:p>
                      <a:pPr algn="ctr" fontAlgn="ctr"/>
                      <a:r>
                        <a:rPr lang="en-US" sz="1200" b="1" i="0" u="none" strike="noStrike" dirty="0">
                          <a:solidFill>
                            <a:srgbClr val="FFFFFF"/>
                          </a:solidFill>
                          <a:effectLst/>
                          <a:latin typeface="Calibri" panose="020F0502020204030204" pitchFamily="34" charset="0"/>
                        </a:rPr>
                        <a:t>Dimension</a:t>
                      </a:r>
                      <a:endParaRPr lang="en-US" sz="1050" b="1" i="0" u="none" strike="noStrike" dirty="0">
                        <a:solidFill>
                          <a:srgbClr val="FFFFFF"/>
                        </a:solidFill>
                        <a:effectLst/>
                        <a:latin typeface="Calibri" panose="020F0502020204030204" pitchFamily="34" charset="0"/>
                      </a:endParaRPr>
                    </a:p>
                  </a:txBody>
                  <a:tcPr marL="5241" marR="5241" marT="52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a:txBody>
                    <a:bodyPr/>
                    <a:lstStyle/>
                    <a:p>
                      <a:pPr algn="ctr" fontAlgn="ctr"/>
                      <a:r>
                        <a:rPr lang="en-US" sz="1050" b="1" i="0" u="none" strike="noStrike">
                          <a:solidFill>
                            <a:srgbClr val="000000"/>
                          </a:solidFill>
                          <a:effectLst/>
                          <a:latin typeface="Calibri" panose="020F0502020204030204" pitchFamily="34" charset="0"/>
                        </a:rPr>
                        <a:t> </a:t>
                      </a:r>
                    </a:p>
                  </a:txBody>
                  <a:tcPr marL="5241" marR="5241" marT="5241"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en-US" sz="1050" b="1" i="0" u="none" strike="noStrike" dirty="0" err="1">
                          <a:solidFill>
                            <a:schemeClr val="tx1"/>
                          </a:solidFill>
                          <a:effectLst/>
                          <a:latin typeface="Calibri" panose="020F0502020204030204" pitchFamily="34" charset="0"/>
                        </a:rPr>
                        <a:t>Indicadores</a:t>
                      </a:r>
                      <a:endParaRPr lang="en-US" sz="1050" b="1" i="0" u="none" strike="noStrike" dirty="0">
                        <a:solidFill>
                          <a:schemeClr val="tx1"/>
                        </a:solidFill>
                        <a:effectLst/>
                        <a:latin typeface="Calibri" panose="020F0502020204030204" pitchFamily="34" charset="0"/>
                      </a:endParaRPr>
                    </a:p>
                  </a:txBody>
                  <a:tcPr marL="5241" marR="5241" marT="524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l" fontAlgn="ctr"/>
                      <a:r>
                        <a:rPr lang="en-US" sz="1050" b="1" i="0" u="none" strike="noStrike" dirty="0" err="1">
                          <a:solidFill>
                            <a:schemeClr val="tx1"/>
                          </a:solidFill>
                          <a:effectLst/>
                          <a:latin typeface="Calibri" panose="020F0502020204030204" pitchFamily="34" charset="0"/>
                        </a:rPr>
                        <a:t>Oportunidad</a:t>
                      </a:r>
                      <a:r>
                        <a:rPr lang="en-US" sz="1050" b="1" i="0" u="none" strike="noStrike" dirty="0">
                          <a:solidFill>
                            <a:schemeClr val="tx1"/>
                          </a:solidFill>
                          <a:effectLst/>
                          <a:latin typeface="Calibri" panose="020F0502020204030204" pitchFamily="34" charset="0"/>
                        </a:rPr>
                        <a:t> o </a:t>
                      </a:r>
                      <a:r>
                        <a:rPr lang="en-US" sz="1050" b="1" i="0" u="none" strike="noStrike" dirty="0" err="1">
                          <a:solidFill>
                            <a:schemeClr val="tx1"/>
                          </a:solidFill>
                          <a:effectLst/>
                          <a:latin typeface="Calibri" panose="020F0502020204030204" pitchFamily="34" charset="0"/>
                        </a:rPr>
                        <a:t>Riesgo</a:t>
                      </a:r>
                      <a:endParaRPr lang="en-US" sz="1050" b="1" i="0" u="none" strike="noStrike" dirty="0">
                        <a:solidFill>
                          <a:schemeClr val="tx1"/>
                        </a:solidFill>
                        <a:effectLst/>
                        <a:latin typeface="Calibri" panose="020F0502020204030204" pitchFamily="34" charset="0"/>
                      </a:endParaRPr>
                    </a:p>
                  </a:txBody>
                  <a:tcPr marL="5241" marR="5241" marT="524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839280664"/>
                  </a:ext>
                </a:extLst>
              </a:tr>
              <a:tr h="163100">
                <a:tc rowSpan="4">
                  <a:txBody>
                    <a:bodyPr/>
                    <a:lstStyle/>
                    <a:p>
                      <a:pPr algn="ctr" fontAlgn="ctr"/>
                      <a:r>
                        <a:rPr lang="es-ES" sz="1200" b="1" i="0" u="none" strike="noStrike" dirty="0">
                          <a:solidFill>
                            <a:srgbClr val="FFFFFF"/>
                          </a:solidFill>
                          <a:effectLst/>
                          <a:latin typeface="Calibri" panose="020F0502020204030204" pitchFamily="34" charset="0"/>
                        </a:rPr>
                        <a:t>Accesos y uso de TIC</a:t>
                      </a:r>
                    </a:p>
                  </a:txBody>
                  <a:tcPr marL="5241" marR="5241" marT="52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a:txBody>
                    <a:bodyPr/>
                    <a:lstStyle/>
                    <a:p>
                      <a:pPr algn="ctr" fontAlgn="b"/>
                      <a:r>
                        <a:rPr lang="en-US" sz="1050" b="0" i="0" u="none" strike="noStrike">
                          <a:solidFill>
                            <a:srgbClr val="000000"/>
                          </a:solidFill>
                          <a:effectLst/>
                          <a:latin typeface="Calibri" panose="020F0502020204030204" pitchFamily="34" charset="0"/>
                        </a:rPr>
                        <a:t>1</a:t>
                      </a:r>
                    </a:p>
                  </a:txBody>
                  <a:tcPr marL="5241" marR="5241" marT="5241"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l" fontAlgn="b"/>
                      <a:r>
                        <a:rPr lang="en-US" sz="1050" b="0" i="0" u="none" strike="noStrike">
                          <a:solidFill>
                            <a:srgbClr val="000000"/>
                          </a:solidFill>
                          <a:effectLst/>
                          <a:latin typeface="Calibri" panose="020F0502020204030204" pitchFamily="34" charset="0"/>
                        </a:rPr>
                        <a:t>Acceso a infraestructura digital</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l" fontAlgn="b"/>
                      <a:r>
                        <a:rPr lang="en-US" sz="1050" b="0" i="0" u="none" strike="noStrike">
                          <a:solidFill>
                            <a:srgbClr val="000000"/>
                          </a:solidFill>
                          <a:effectLst/>
                          <a:latin typeface="Calibri" panose="020F0502020204030204" pitchFamily="34" charset="0"/>
                        </a:rPr>
                        <a:t>Oportunidad</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941915029"/>
                  </a:ext>
                </a:extLst>
              </a:tr>
              <a:tr h="163100">
                <a:tc vMerge="1">
                  <a:txBody>
                    <a:bodyPr/>
                    <a:lstStyle/>
                    <a:p>
                      <a:endParaRPr lang="en-US"/>
                    </a:p>
                  </a:txBody>
                  <a:tcPr/>
                </a:tc>
                <a:tc>
                  <a:txBody>
                    <a:bodyPr/>
                    <a:lstStyle/>
                    <a:p>
                      <a:pPr algn="ctr" fontAlgn="b"/>
                      <a:r>
                        <a:rPr lang="en-US" sz="1050" b="0" i="0" u="none" strike="noStrike">
                          <a:solidFill>
                            <a:srgbClr val="000000"/>
                          </a:solidFill>
                          <a:effectLst/>
                          <a:latin typeface="Calibri" panose="020F0502020204030204" pitchFamily="34" charset="0"/>
                        </a:rPr>
                        <a:t>2</a:t>
                      </a:r>
                    </a:p>
                  </a:txBody>
                  <a:tcPr marL="5241" marR="5241" marT="5241"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l" fontAlgn="b"/>
                      <a:r>
                        <a:rPr lang="en-US" sz="1050" b="0" i="0" u="none" strike="noStrike">
                          <a:solidFill>
                            <a:srgbClr val="000000"/>
                          </a:solidFill>
                          <a:effectLst/>
                          <a:latin typeface="Calibri" panose="020F0502020204030204" pitchFamily="34" charset="0"/>
                        </a:rPr>
                        <a:t>Uso de Internet</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l" fontAlgn="b"/>
                      <a:r>
                        <a:rPr lang="en-US" sz="1050" b="0" i="0" u="none" strike="noStrike">
                          <a:solidFill>
                            <a:srgbClr val="000000"/>
                          </a:solidFill>
                          <a:effectLst/>
                          <a:latin typeface="Calibri" panose="020F0502020204030204" pitchFamily="34" charset="0"/>
                        </a:rPr>
                        <a:t>Oportunidad</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1418221269"/>
                  </a:ext>
                </a:extLst>
              </a:tr>
              <a:tr h="163100">
                <a:tc vMerge="1">
                  <a:txBody>
                    <a:bodyPr/>
                    <a:lstStyle/>
                    <a:p>
                      <a:endParaRPr lang="en-US"/>
                    </a:p>
                  </a:txBody>
                  <a:tcPr/>
                </a:tc>
                <a:tc>
                  <a:txBody>
                    <a:bodyPr/>
                    <a:lstStyle/>
                    <a:p>
                      <a:pPr algn="ctr" fontAlgn="b"/>
                      <a:r>
                        <a:rPr lang="en-US" sz="1050" b="0" i="0" u="none" strike="noStrike">
                          <a:solidFill>
                            <a:srgbClr val="000000"/>
                          </a:solidFill>
                          <a:effectLst/>
                          <a:latin typeface="Calibri" panose="020F0502020204030204" pitchFamily="34" charset="0"/>
                        </a:rPr>
                        <a:t>3</a:t>
                      </a:r>
                    </a:p>
                  </a:txBody>
                  <a:tcPr marL="5241" marR="5241" marT="5241"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l" fontAlgn="b"/>
                      <a:r>
                        <a:rPr lang="es-ES" sz="1050" b="0" i="0" u="none" strike="noStrike">
                          <a:solidFill>
                            <a:srgbClr val="000000"/>
                          </a:solidFill>
                          <a:effectLst/>
                          <a:latin typeface="Calibri" panose="020F0502020204030204" pitchFamily="34" charset="0"/>
                        </a:rPr>
                        <a:t>Diversidad del uso de Internet</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l" fontAlgn="b"/>
                      <a:r>
                        <a:rPr lang="en-US" sz="1050" b="0" i="0" u="none" strike="noStrike">
                          <a:solidFill>
                            <a:srgbClr val="000000"/>
                          </a:solidFill>
                          <a:effectLst/>
                          <a:latin typeface="Calibri" panose="020F0502020204030204" pitchFamily="34" charset="0"/>
                        </a:rPr>
                        <a:t>Oportunidad</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138070242"/>
                  </a:ext>
                </a:extLst>
              </a:tr>
              <a:tr h="163100">
                <a:tc vMerge="1">
                  <a:txBody>
                    <a:bodyPr/>
                    <a:lstStyle/>
                    <a:p>
                      <a:endParaRPr lang="en-US"/>
                    </a:p>
                  </a:txBody>
                  <a:tcPr/>
                </a:tc>
                <a:tc>
                  <a:txBody>
                    <a:bodyPr/>
                    <a:lstStyle/>
                    <a:p>
                      <a:pPr algn="ctr" fontAlgn="b"/>
                      <a:r>
                        <a:rPr lang="en-US" sz="1050" b="0" i="0" u="none" strike="noStrike">
                          <a:solidFill>
                            <a:srgbClr val="000000"/>
                          </a:solidFill>
                          <a:effectLst/>
                          <a:latin typeface="Calibri" panose="020F0502020204030204" pitchFamily="34" charset="0"/>
                        </a:rPr>
                        <a:t>4</a:t>
                      </a:r>
                    </a:p>
                  </a:txBody>
                  <a:tcPr marL="5241" marR="5241" marT="5241"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l" fontAlgn="b"/>
                      <a:r>
                        <a:rPr lang="es-ES" sz="1050" b="0" i="0" u="none" strike="noStrike">
                          <a:solidFill>
                            <a:srgbClr val="000000"/>
                          </a:solidFill>
                          <a:effectLst/>
                          <a:latin typeface="Calibri" panose="020F0502020204030204" pitchFamily="34" charset="0"/>
                        </a:rPr>
                        <a:t>Desigualdad en el uso de Internet</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l" fontAlgn="b"/>
                      <a:r>
                        <a:rPr lang="en-US" sz="1050" b="0" i="0" u="none" strike="noStrike">
                          <a:solidFill>
                            <a:srgbClr val="000000"/>
                          </a:solidFill>
                          <a:effectLst/>
                          <a:latin typeface="Calibri" panose="020F0502020204030204" pitchFamily="34" charset="0"/>
                        </a:rPr>
                        <a:t>Riesgo</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3575669"/>
                  </a:ext>
                </a:extLst>
              </a:tr>
              <a:tr h="163100">
                <a:tc rowSpan="5">
                  <a:txBody>
                    <a:bodyPr/>
                    <a:lstStyle/>
                    <a:p>
                      <a:pPr algn="ctr" fontAlgn="ctr"/>
                      <a:r>
                        <a:rPr lang="en-US" sz="1200" b="1" i="0" u="none" strike="noStrike" dirty="0" err="1">
                          <a:solidFill>
                            <a:srgbClr val="FFFFFF"/>
                          </a:solidFill>
                          <a:effectLst/>
                          <a:latin typeface="Calibri" panose="020F0502020204030204" pitchFamily="34" charset="0"/>
                        </a:rPr>
                        <a:t>Educación</a:t>
                      </a:r>
                      <a:r>
                        <a:rPr lang="en-US" sz="1200" b="1" i="0" u="none" strike="noStrike" dirty="0">
                          <a:solidFill>
                            <a:srgbClr val="FFFFFF"/>
                          </a:solidFill>
                          <a:effectLst/>
                          <a:latin typeface="Calibri" panose="020F0502020204030204" pitchFamily="34" charset="0"/>
                        </a:rPr>
                        <a:t> y </a:t>
                      </a:r>
                      <a:r>
                        <a:rPr lang="en-US" sz="1200" b="1" i="0" u="none" strike="noStrike" dirty="0" err="1">
                          <a:solidFill>
                            <a:srgbClr val="FFFFFF"/>
                          </a:solidFill>
                          <a:effectLst/>
                          <a:latin typeface="Calibri" panose="020F0502020204030204" pitchFamily="34" charset="0"/>
                        </a:rPr>
                        <a:t>Habilidades</a:t>
                      </a:r>
                      <a:endParaRPr lang="en-US" sz="1200" b="1" i="0" u="none" strike="noStrike" dirty="0">
                        <a:solidFill>
                          <a:srgbClr val="FFFFFF"/>
                        </a:solidFill>
                        <a:effectLst/>
                        <a:latin typeface="Calibri" panose="020F0502020204030204" pitchFamily="34" charset="0"/>
                      </a:endParaRPr>
                    </a:p>
                  </a:txBody>
                  <a:tcPr marL="5241" marR="5241" marT="52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a:txBody>
                    <a:bodyPr/>
                    <a:lstStyle/>
                    <a:p>
                      <a:pPr algn="ctr" fontAlgn="b"/>
                      <a:r>
                        <a:rPr lang="en-US" sz="1050" b="0" i="0" u="none" strike="noStrike">
                          <a:solidFill>
                            <a:srgbClr val="000000"/>
                          </a:solidFill>
                          <a:effectLst/>
                          <a:latin typeface="Calibri" panose="020F0502020204030204" pitchFamily="34" charset="0"/>
                        </a:rPr>
                        <a:t>5</a:t>
                      </a:r>
                    </a:p>
                  </a:txBody>
                  <a:tcPr marL="5241" marR="5241" marT="5241"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l" fontAlgn="b"/>
                      <a:r>
                        <a:rPr lang="en-US" sz="1050" b="0" i="0" u="none" strike="noStrike">
                          <a:solidFill>
                            <a:srgbClr val="000000"/>
                          </a:solidFill>
                          <a:effectLst/>
                          <a:latin typeface="Calibri" panose="020F0502020204030204" pitchFamily="34" charset="0"/>
                        </a:rPr>
                        <a:t>Habilidades Digitales</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l" fontAlgn="b"/>
                      <a:r>
                        <a:rPr lang="en-US" sz="1050" b="0" i="0" u="none" strike="noStrike">
                          <a:solidFill>
                            <a:srgbClr val="000000"/>
                          </a:solidFill>
                          <a:effectLst/>
                          <a:latin typeface="Calibri" panose="020F0502020204030204" pitchFamily="34" charset="0"/>
                        </a:rPr>
                        <a:t>Oportunidad</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319958443"/>
                  </a:ext>
                </a:extLst>
              </a:tr>
              <a:tr h="163100">
                <a:tc vMerge="1">
                  <a:txBody>
                    <a:bodyPr/>
                    <a:lstStyle/>
                    <a:p>
                      <a:endParaRPr lang="en-US"/>
                    </a:p>
                  </a:txBody>
                  <a:tcPr/>
                </a:tc>
                <a:tc>
                  <a:txBody>
                    <a:bodyPr/>
                    <a:lstStyle/>
                    <a:p>
                      <a:pPr algn="ctr" fontAlgn="b"/>
                      <a:r>
                        <a:rPr lang="en-US" sz="1050" b="0" i="0" u="none" strike="noStrike">
                          <a:solidFill>
                            <a:srgbClr val="000000"/>
                          </a:solidFill>
                          <a:effectLst/>
                          <a:latin typeface="Calibri" panose="020F0502020204030204" pitchFamily="34" charset="0"/>
                        </a:rPr>
                        <a:t>6</a:t>
                      </a:r>
                    </a:p>
                  </a:txBody>
                  <a:tcPr marL="5241" marR="5241" marT="5241"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l" fontAlgn="b"/>
                      <a:r>
                        <a:rPr lang="en-US" sz="1050" b="0" i="0" u="none" strike="noStrike">
                          <a:solidFill>
                            <a:srgbClr val="000000"/>
                          </a:solidFill>
                          <a:effectLst/>
                          <a:latin typeface="Calibri" panose="020F0502020204030204" pitchFamily="34" charset="0"/>
                        </a:rPr>
                        <a:t>Brecha de Habilidades digitales</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l" fontAlgn="b"/>
                      <a:r>
                        <a:rPr lang="en-US" sz="1050" b="0" i="0" u="none" strike="noStrike">
                          <a:solidFill>
                            <a:srgbClr val="000000"/>
                          </a:solidFill>
                          <a:effectLst/>
                          <a:latin typeface="Calibri" panose="020F0502020204030204" pitchFamily="34" charset="0"/>
                        </a:rPr>
                        <a:t>Riesgo</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3345254165"/>
                  </a:ext>
                </a:extLst>
              </a:tr>
              <a:tr h="163100">
                <a:tc vMerge="1">
                  <a:txBody>
                    <a:bodyPr/>
                    <a:lstStyle/>
                    <a:p>
                      <a:endParaRPr lang="en-US"/>
                    </a:p>
                  </a:txBody>
                  <a:tcPr/>
                </a:tc>
                <a:tc>
                  <a:txBody>
                    <a:bodyPr/>
                    <a:lstStyle/>
                    <a:p>
                      <a:pPr algn="ctr" fontAlgn="b"/>
                      <a:r>
                        <a:rPr lang="en-US" sz="1050" b="0" i="0" u="none" strike="noStrike">
                          <a:solidFill>
                            <a:srgbClr val="000000"/>
                          </a:solidFill>
                          <a:effectLst/>
                          <a:latin typeface="Calibri" panose="020F0502020204030204" pitchFamily="34" charset="0"/>
                        </a:rPr>
                        <a:t>7</a:t>
                      </a:r>
                    </a:p>
                  </a:txBody>
                  <a:tcPr marL="5241" marR="5241" marT="5241"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l" fontAlgn="b"/>
                      <a:r>
                        <a:rPr lang="es-ES" sz="1050" b="0" i="0" u="none" strike="noStrike">
                          <a:solidFill>
                            <a:srgbClr val="000000"/>
                          </a:solidFill>
                          <a:effectLst/>
                          <a:latin typeface="Calibri" panose="020F0502020204030204" pitchFamily="34" charset="0"/>
                        </a:rPr>
                        <a:t>Recursos Digitales en el colegio</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l" fontAlgn="b"/>
                      <a:r>
                        <a:rPr lang="en-US" sz="1050" b="0" i="0" u="none" strike="noStrike">
                          <a:solidFill>
                            <a:srgbClr val="000000"/>
                          </a:solidFill>
                          <a:effectLst/>
                          <a:latin typeface="Calibri" panose="020F0502020204030204" pitchFamily="34" charset="0"/>
                        </a:rPr>
                        <a:t>Oportunidad</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615935381"/>
                  </a:ext>
                </a:extLst>
              </a:tr>
              <a:tr h="163100">
                <a:tc vMerge="1">
                  <a:txBody>
                    <a:bodyPr/>
                    <a:lstStyle/>
                    <a:p>
                      <a:endParaRPr lang="en-US"/>
                    </a:p>
                  </a:txBody>
                  <a:tcPr/>
                </a:tc>
                <a:tc>
                  <a:txBody>
                    <a:bodyPr/>
                    <a:lstStyle/>
                    <a:p>
                      <a:pPr algn="ctr" fontAlgn="b"/>
                      <a:r>
                        <a:rPr lang="en-US" sz="1050" b="0" i="0" u="none" strike="noStrike">
                          <a:solidFill>
                            <a:srgbClr val="000000"/>
                          </a:solidFill>
                          <a:effectLst/>
                          <a:latin typeface="Calibri" panose="020F0502020204030204" pitchFamily="34" charset="0"/>
                        </a:rPr>
                        <a:t>8</a:t>
                      </a:r>
                    </a:p>
                  </a:txBody>
                  <a:tcPr marL="5241" marR="5241" marT="5241"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l" fontAlgn="b"/>
                      <a:r>
                        <a:rPr lang="es-ES" sz="1050" b="0" i="0" u="none" strike="noStrike" dirty="0">
                          <a:solidFill>
                            <a:srgbClr val="000000"/>
                          </a:solidFill>
                          <a:effectLst/>
                          <a:latin typeface="Calibri" panose="020F0502020204030204" pitchFamily="34" charset="0"/>
                        </a:rPr>
                        <a:t>Profesores con habilidades de TIC</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l" fontAlgn="b"/>
                      <a:r>
                        <a:rPr lang="en-US" sz="1050" b="0" i="0" u="none" strike="noStrike">
                          <a:solidFill>
                            <a:srgbClr val="000000"/>
                          </a:solidFill>
                          <a:effectLst/>
                          <a:latin typeface="Calibri" panose="020F0502020204030204" pitchFamily="34" charset="0"/>
                        </a:rPr>
                        <a:t>Riesgo</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932683990"/>
                  </a:ext>
                </a:extLst>
              </a:tr>
              <a:tr h="163100">
                <a:tc vMerge="1">
                  <a:txBody>
                    <a:bodyPr/>
                    <a:lstStyle/>
                    <a:p>
                      <a:endParaRPr lang="en-US"/>
                    </a:p>
                  </a:txBody>
                  <a:tcPr/>
                </a:tc>
                <a:tc>
                  <a:txBody>
                    <a:bodyPr/>
                    <a:lstStyle/>
                    <a:p>
                      <a:pPr algn="ctr" fontAlgn="b"/>
                      <a:r>
                        <a:rPr lang="en-US" sz="1050" b="0" i="0" u="none" strike="noStrike">
                          <a:solidFill>
                            <a:srgbClr val="000000"/>
                          </a:solidFill>
                          <a:effectLst/>
                          <a:latin typeface="Calibri" panose="020F0502020204030204" pitchFamily="34" charset="0"/>
                        </a:rPr>
                        <a:t>9</a:t>
                      </a:r>
                    </a:p>
                  </a:txBody>
                  <a:tcPr marL="5241" marR="5241" marT="5241"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l" fontAlgn="b"/>
                      <a:r>
                        <a:rPr lang="en-US" sz="1050" b="0" i="0" u="none" strike="noStrike" dirty="0" err="1">
                          <a:solidFill>
                            <a:srgbClr val="000000"/>
                          </a:solidFill>
                          <a:effectLst/>
                          <a:latin typeface="Calibri" panose="020F0502020204030204" pitchFamily="34" charset="0"/>
                        </a:rPr>
                        <a:t>Cursos</a:t>
                      </a:r>
                      <a:r>
                        <a:rPr lang="en-US" sz="1050" b="0" i="0" u="none" strike="noStrike" dirty="0">
                          <a:solidFill>
                            <a:srgbClr val="000000"/>
                          </a:solidFill>
                          <a:effectLst/>
                          <a:latin typeface="Calibri" panose="020F0502020204030204" pitchFamily="34" charset="0"/>
                        </a:rPr>
                        <a:t> On Line</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l" fontAlgn="b"/>
                      <a:r>
                        <a:rPr lang="en-US" sz="1050" b="0" i="0" u="none" strike="noStrike">
                          <a:solidFill>
                            <a:srgbClr val="000000"/>
                          </a:solidFill>
                          <a:effectLst/>
                          <a:latin typeface="Calibri" panose="020F0502020204030204" pitchFamily="34" charset="0"/>
                        </a:rPr>
                        <a:t>Oportunidad</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65021471"/>
                  </a:ext>
                </a:extLst>
              </a:tr>
              <a:tr h="163100">
                <a:tc rowSpan="3">
                  <a:txBody>
                    <a:bodyPr/>
                    <a:lstStyle/>
                    <a:p>
                      <a:pPr algn="ctr" fontAlgn="ctr"/>
                      <a:r>
                        <a:rPr lang="en-US" sz="1200" b="1" i="0" u="none" strike="noStrike" dirty="0" err="1">
                          <a:solidFill>
                            <a:srgbClr val="FFFFFF"/>
                          </a:solidFill>
                          <a:effectLst/>
                          <a:latin typeface="Calibri" panose="020F0502020204030204" pitchFamily="34" charset="0"/>
                        </a:rPr>
                        <a:t>Ingresos</a:t>
                      </a:r>
                      <a:r>
                        <a:rPr lang="en-US" sz="1200" b="1" i="0" u="none" strike="noStrike" dirty="0">
                          <a:solidFill>
                            <a:srgbClr val="FFFFFF"/>
                          </a:solidFill>
                          <a:effectLst/>
                          <a:latin typeface="Calibri" panose="020F0502020204030204" pitchFamily="34" charset="0"/>
                        </a:rPr>
                        <a:t> y </a:t>
                      </a:r>
                      <a:r>
                        <a:rPr lang="en-US" sz="1200" b="1" i="0" u="none" strike="noStrike" dirty="0" err="1">
                          <a:solidFill>
                            <a:srgbClr val="FFFFFF"/>
                          </a:solidFill>
                          <a:effectLst/>
                          <a:latin typeface="Calibri" panose="020F0502020204030204" pitchFamily="34" charset="0"/>
                        </a:rPr>
                        <a:t>riqueza</a:t>
                      </a:r>
                      <a:endParaRPr lang="en-US" sz="1200" b="1" i="0" u="none" strike="noStrike" dirty="0">
                        <a:solidFill>
                          <a:srgbClr val="FFFFFF"/>
                        </a:solidFill>
                        <a:effectLst/>
                        <a:latin typeface="Calibri" panose="020F0502020204030204" pitchFamily="34" charset="0"/>
                      </a:endParaRPr>
                    </a:p>
                  </a:txBody>
                  <a:tcPr marL="5241" marR="5241" marT="52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a:txBody>
                    <a:bodyPr/>
                    <a:lstStyle/>
                    <a:p>
                      <a:pPr algn="ctr" fontAlgn="b"/>
                      <a:r>
                        <a:rPr lang="en-US" sz="1050" b="0" i="0" u="none" strike="noStrike">
                          <a:solidFill>
                            <a:srgbClr val="000000"/>
                          </a:solidFill>
                          <a:effectLst/>
                          <a:latin typeface="Calibri" panose="020F0502020204030204" pitchFamily="34" charset="0"/>
                        </a:rPr>
                        <a:t>10</a:t>
                      </a:r>
                    </a:p>
                  </a:txBody>
                  <a:tcPr marL="5241" marR="5241" marT="5241"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l" fontAlgn="b"/>
                      <a:r>
                        <a:rPr lang="es-ES" sz="1050" b="0" i="0" u="none" strike="noStrike">
                          <a:solidFill>
                            <a:srgbClr val="000000"/>
                          </a:solidFill>
                          <a:effectLst/>
                          <a:latin typeface="Calibri" panose="020F0502020204030204" pitchFamily="34" charset="0"/>
                        </a:rPr>
                        <a:t>Premios salariales asociados con habilidades digitales</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l" fontAlgn="b"/>
                      <a:r>
                        <a:rPr lang="en-US" sz="1050" b="0" i="0" u="none" strike="noStrike">
                          <a:solidFill>
                            <a:srgbClr val="000000"/>
                          </a:solidFill>
                          <a:effectLst/>
                          <a:latin typeface="Calibri" panose="020F0502020204030204" pitchFamily="34" charset="0"/>
                        </a:rPr>
                        <a:t>Oportunidad</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495891408"/>
                  </a:ext>
                </a:extLst>
              </a:tr>
              <a:tr h="163100">
                <a:tc vMerge="1">
                  <a:txBody>
                    <a:bodyPr/>
                    <a:lstStyle/>
                    <a:p>
                      <a:endParaRPr lang="en-US"/>
                    </a:p>
                  </a:txBody>
                  <a:tcPr/>
                </a:tc>
                <a:tc>
                  <a:txBody>
                    <a:bodyPr/>
                    <a:lstStyle/>
                    <a:p>
                      <a:pPr algn="ctr" fontAlgn="b"/>
                      <a:r>
                        <a:rPr lang="en-US" sz="1050" b="0" i="0" u="none" strike="noStrike">
                          <a:solidFill>
                            <a:srgbClr val="000000"/>
                          </a:solidFill>
                          <a:effectLst/>
                          <a:latin typeface="Calibri" panose="020F0502020204030204" pitchFamily="34" charset="0"/>
                        </a:rPr>
                        <a:t>11</a:t>
                      </a:r>
                    </a:p>
                  </a:txBody>
                  <a:tcPr marL="5241" marR="5241" marT="5241"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l" fontAlgn="b"/>
                      <a:r>
                        <a:rPr lang="en-US" sz="1050" b="0" i="0" u="none" strike="noStrike">
                          <a:solidFill>
                            <a:srgbClr val="000000"/>
                          </a:solidFill>
                          <a:effectLst/>
                          <a:latin typeface="Calibri" panose="020F0502020204030204" pitchFamily="34" charset="0"/>
                        </a:rPr>
                        <a:t>Consumo On line</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l" fontAlgn="b"/>
                      <a:r>
                        <a:rPr lang="en-US" sz="1050" b="0" i="0" u="none" strike="noStrike">
                          <a:solidFill>
                            <a:srgbClr val="000000"/>
                          </a:solidFill>
                          <a:effectLst/>
                          <a:latin typeface="Calibri" panose="020F0502020204030204" pitchFamily="34" charset="0"/>
                        </a:rPr>
                        <a:t>Oportunidad</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189710813"/>
                  </a:ext>
                </a:extLst>
              </a:tr>
              <a:tr h="163100">
                <a:tc vMerge="1">
                  <a:txBody>
                    <a:bodyPr/>
                    <a:lstStyle/>
                    <a:p>
                      <a:endParaRPr lang="en-US"/>
                    </a:p>
                  </a:txBody>
                  <a:tcPr/>
                </a:tc>
                <a:tc>
                  <a:txBody>
                    <a:bodyPr/>
                    <a:lstStyle/>
                    <a:p>
                      <a:pPr algn="ctr" fontAlgn="b"/>
                      <a:r>
                        <a:rPr lang="en-US" sz="1050" b="0" i="0" u="none" strike="noStrike">
                          <a:solidFill>
                            <a:srgbClr val="000000"/>
                          </a:solidFill>
                          <a:effectLst/>
                          <a:latin typeface="Calibri" panose="020F0502020204030204" pitchFamily="34" charset="0"/>
                        </a:rPr>
                        <a:t>12</a:t>
                      </a:r>
                    </a:p>
                  </a:txBody>
                  <a:tcPr marL="5241" marR="5241" marT="5241"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l" fontAlgn="b"/>
                      <a:r>
                        <a:rPr lang="es-ES" sz="1050" b="0" i="0" u="none" strike="noStrike">
                          <a:solidFill>
                            <a:srgbClr val="000000"/>
                          </a:solidFill>
                          <a:effectLst/>
                          <a:latin typeface="Calibri" panose="020F0502020204030204" pitchFamily="34" charset="0"/>
                        </a:rPr>
                        <a:t>Venta de bienes y servicios On Line</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l" fontAlgn="b"/>
                      <a:r>
                        <a:rPr lang="en-US" sz="1050" b="0" i="0" u="none" strike="noStrike">
                          <a:solidFill>
                            <a:srgbClr val="000000"/>
                          </a:solidFill>
                          <a:effectLst/>
                          <a:latin typeface="Calibri" panose="020F0502020204030204" pitchFamily="34" charset="0"/>
                        </a:rPr>
                        <a:t>Oportunidad</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1763980292"/>
                  </a:ext>
                </a:extLst>
              </a:tr>
              <a:tr h="163100">
                <a:tc rowSpan="5">
                  <a:txBody>
                    <a:bodyPr/>
                    <a:lstStyle/>
                    <a:p>
                      <a:pPr algn="ctr" fontAlgn="ctr"/>
                      <a:r>
                        <a:rPr lang="en-US" sz="1200" b="1" i="0" u="none" strike="noStrike" dirty="0" err="1">
                          <a:solidFill>
                            <a:srgbClr val="FFFFFF"/>
                          </a:solidFill>
                          <a:effectLst/>
                          <a:latin typeface="Calibri" panose="020F0502020204030204" pitchFamily="34" charset="0"/>
                        </a:rPr>
                        <a:t>Trabajo</a:t>
                      </a:r>
                      <a:r>
                        <a:rPr lang="en-US" sz="1200" b="1" i="0" u="none" strike="noStrike" dirty="0">
                          <a:solidFill>
                            <a:srgbClr val="FFFFFF"/>
                          </a:solidFill>
                          <a:effectLst/>
                          <a:latin typeface="Calibri" panose="020F0502020204030204" pitchFamily="34" charset="0"/>
                        </a:rPr>
                        <a:t> y </a:t>
                      </a:r>
                      <a:r>
                        <a:rPr lang="en-US" sz="1200" b="1" i="0" u="none" strike="noStrike" dirty="0" err="1">
                          <a:solidFill>
                            <a:srgbClr val="FFFFFF"/>
                          </a:solidFill>
                          <a:effectLst/>
                          <a:latin typeface="Calibri" panose="020F0502020204030204" pitchFamily="34" charset="0"/>
                        </a:rPr>
                        <a:t>ganancias</a:t>
                      </a:r>
                      <a:endParaRPr lang="en-US" sz="1200" b="1" i="0" u="none" strike="noStrike" dirty="0">
                        <a:solidFill>
                          <a:srgbClr val="FFFFFF"/>
                        </a:solidFill>
                        <a:effectLst/>
                        <a:latin typeface="Calibri" panose="020F0502020204030204" pitchFamily="34" charset="0"/>
                      </a:endParaRPr>
                    </a:p>
                  </a:txBody>
                  <a:tcPr marL="5241" marR="5241" marT="52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a:txBody>
                    <a:bodyPr/>
                    <a:lstStyle/>
                    <a:p>
                      <a:pPr algn="ctr" fontAlgn="b"/>
                      <a:r>
                        <a:rPr lang="en-US" sz="1050" b="0" i="0" u="none" strike="noStrike">
                          <a:solidFill>
                            <a:srgbClr val="000000"/>
                          </a:solidFill>
                          <a:effectLst/>
                          <a:latin typeface="Calibri" panose="020F0502020204030204" pitchFamily="34" charset="0"/>
                        </a:rPr>
                        <a:t>13</a:t>
                      </a:r>
                    </a:p>
                  </a:txBody>
                  <a:tcPr marL="5241" marR="5241" marT="5241"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l" fontAlgn="b"/>
                      <a:r>
                        <a:rPr lang="es-ES" sz="1050" b="0" i="0" u="none" strike="noStrike">
                          <a:solidFill>
                            <a:srgbClr val="000000"/>
                          </a:solidFill>
                          <a:effectLst/>
                          <a:latin typeface="Calibri" panose="020F0502020204030204" pitchFamily="34" charset="0"/>
                        </a:rPr>
                        <a:t>Empleo en industrias de información</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l" fontAlgn="b"/>
                      <a:r>
                        <a:rPr lang="en-US" sz="1050" b="0" i="0" u="none" strike="noStrike">
                          <a:solidFill>
                            <a:srgbClr val="000000"/>
                          </a:solidFill>
                          <a:effectLst/>
                          <a:latin typeface="Calibri" panose="020F0502020204030204" pitchFamily="34" charset="0"/>
                        </a:rPr>
                        <a:t>Oportunidad</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907051287"/>
                  </a:ext>
                </a:extLst>
              </a:tr>
              <a:tr h="163100">
                <a:tc vMerge="1">
                  <a:txBody>
                    <a:bodyPr/>
                    <a:lstStyle/>
                    <a:p>
                      <a:endParaRPr lang="en-US"/>
                    </a:p>
                  </a:txBody>
                  <a:tcPr/>
                </a:tc>
                <a:tc>
                  <a:txBody>
                    <a:bodyPr/>
                    <a:lstStyle/>
                    <a:p>
                      <a:pPr algn="ctr" fontAlgn="b"/>
                      <a:r>
                        <a:rPr lang="en-US" sz="1050" b="0" i="0" u="none" strike="noStrike">
                          <a:solidFill>
                            <a:srgbClr val="000000"/>
                          </a:solidFill>
                          <a:effectLst/>
                          <a:latin typeface="Calibri" panose="020F0502020204030204" pitchFamily="34" charset="0"/>
                        </a:rPr>
                        <a:t>14</a:t>
                      </a:r>
                    </a:p>
                  </a:txBody>
                  <a:tcPr marL="5241" marR="5241" marT="5241"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l" fontAlgn="b"/>
                      <a:r>
                        <a:rPr lang="es-ES" sz="1050" b="0" i="0" u="none" strike="noStrike">
                          <a:solidFill>
                            <a:srgbClr val="000000"/>
                          </a:solidFill>
                          <a:effectLst/>
                          <a:latin typeface="Calibri" panose="020F0502020204030204" pitchFamily="34" charset="0"/>
                        </a:rPr>
                        <a:t>Busqueda de trabajo On Line</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l" fontAlgn="b"/>
                      <a:r>
                        <a:rPr lang="en-US" sz="1050" b="0" i="0" u="none" strike="noStrike">
                          <a:solidFill>
                            <a:srgbClr val="000000"/>
                          </a:solidFill>
                          <a:effectLst/>
                          <a:latin typeface="Calibri" panose="020F0502020204030204" pitchFamily="34" charset="0"/>
                        </a:rPr>
                        <a:t>Oportunidad</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3668412911"/>
                  </a:ext>
                </a:extLst>
              </a:tr>
              <a:tr h="163100">
                <a:tc vMerge="1">
                  <a:txBody>
                    <a:bodyPr/>
                    <a:lstStyle/>
                    <a:p>
                      <a:endParaRPr lang="en-US"/>
                    </a:p>
                  </a:txBody>
                  <a:tcPr/>
                </a:tc>
                <a:tc>
                  <a:txBody>
                    <a:bodyPr/>
                    <a:lstStyle/>
                    <a:p>
                      <a:pPr algn="ctr" fontAlgn="b"/>
                      <a:r>
                        <a:rPr lang="en-US" sz="1050" b="0" i="0" u="none" strike="noStrike">
                          <a:solidFill>
                            <a:srgbClr val="000000"/>
                          </a:solidFill>
                          <a:effectLst/>
                          <a:latin typeface="Calibri" panose="020F0502020204030204" pitchFamily="34" charset="0"/>
                        </a:rPr>
                        <a:t>15</a:t>
                      </a:r>
                    </a:p>
                  </a:txBody>
                  <a:tcPr marL="5241" marR="5241" marT="5241"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l" fontAlgn="b"/>
                      <a:r>
                        <a:rPr lang="es-ES" sz="1050" b="0" i="0" u="none" strike="noStrike">
                          <a:solidFill>
                            <a:srgbClr val="000000"/>
                          </a:solidFill>
                          <a:effectLst/>
                          <a:latin typeface="Calibri" panose="020F0502020204030204" pitchFamily="34" charset="0"/>
                        </a:rPr>
                        <a:t>Trabajos en riesgo de automatización</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l" fontAlgn="b"/>
                      <a:r>
                        <a:rPr lang="en-US" sz="1050" b="0" i="0" u="none" strike="noStrike">
                          <a:solidFill>
                            <a:srgbClr val="000000"/>
                          </a:solidFill>
                          <a:effectLst/>
                          <a:latin typeface="Calibri" panose="020F0502020204030204" pitchFamily="34" charset="0"/>
                        </a:rPr>
                        <a:t>Riesgo</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3799371354"/>
                  </a:ext>
                </a:extLst>
              </a:tr>
              <a:tr h="163100">
                <a:tc vMerge="1">
                  <a:txBody>
                    <a:bodyPr/>
                    <a:lstStyle/>
                    <a:p>
                      <a:endParaRPr lang="en-US"/>
                    </a:p>
                  </a:txBody>
                  <a:tcPr/>
                </a:tc>
                <a:tc>
                  <a:txBody>
                    <a:bodyPr/>
                    <a:lstStyle/>
                    <a:p>
                      <a:pPr algn="ctr" fontAlgn="b"/>
                      <a:r>
                        <a:rPr lang="en-US" sz="1050" b="0" i="0" u="none" strike="noStrike">
                          <a:solidFill>
                            <a:srgbClr val="000000"/>
                          </a:solidFill>
                          <a:effectLst/>
                          <a:latin typeface="Calibri" panose="020F0502020204030204" pitchFamily="34" charset="0"/>
                        </a:rPr>
                        <a:t>16</a:t>
                      </a:r>
                    </a:p>
                  </a:txBody>
                  <a:tcPr marL="5241" marR="5241" marT="5241"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l" fontAlgn="b"/>
                      <a:r>
                        <a:rPr lang="es-ES" sz="1050" b="0" i="0" u="none" strike="noStrike">
                          <a:solidFill>
                            <a:srgbClr val="000000"/>
                          </a:solidFill>
                          <a:effectLst/>
                          <a:latin typeface="Calibri" panose="020F0502020204030204" pitchFamily="34" charset="0"/>
                        </a:rPr>
                        <a:t>Menor tensión laboral extendida asociada con trabajos intensivos por computadora</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l" fontAlgn="b"/>
                      <a:r>
                        <a:rPr lang="en-US" sz="1050" b="0" i="0" u="none" strike="noStrike" dirty="0" err="1">
                          <a:solidFill>
                            <a:srgbClr val="000000"/>
                          </a:solidFill>
                          <a:effectLst/>
                          <a:latin typeface="Calibri" panose="020F0502020204030204" pitchFamily="34" charset="0"/>
                        </a:rPr>
                        <a:t>Riesgo</a:t>
                      </a:r>
                      <a:endParaRPr lang="en-US" sz="1050" b="0" i="0" u="none" strike="noStrike" dirty="0">
                        <a:solidFill>
                          <a:srgbClr val="000000"/>
                        </a:solidFill>
                        <a:effectLst/>
                        <a:latin typeface="Calibri" panose="020F0502020204030204" pitchFamily="34" charset="0"/>
                      </a:endParaRP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1052640198"/>
                  </a:ext>
                </a:extLst>
              </a:tr>
              <a:tr h="163100">
                <a:tc vMerge="1">
                  <a:txBody>
                    <a:bodyPr/>
                    <a:lstStyle/>
                    <a:p>
                      <a:endParaRPr lang="en-US"/>
                    </a:p>
                  </a:txBody>
                  <a:tcPr/>
                </a:tc>
                <a:tc>
                  <a:txBody>
                    <a:bodyPr/>
                    <a:lstStyle/>
                    <a:p>
                      <a:pPr algn="ctr" fontAlgn="b"/>
                      <a:r>
                        <a:rPr lang="en-US" sz="1050" b="0" i="0" u="none" strike="noStrike">
                          <a:solidFill>
                            <a:srgbClr val="000000"/>
                          </a:solidFill>
                          <a:effectLst/>
                          <a:latin typeface="Calibri" panose="020F0502020204030204" pitchFamily="34" charset="0"/>
                        </a:rPr>
                        <a:t>17</a:t>
                      </a:r>
                    </a:p>
                  </a:txBody>
                  <a:tcPr marL="5241" marR="5241" marT="5241"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l" fontAlgn="b"/>
                      <a:r>
                        <a:rPr lang="es-ES" sz="1050" b="0" i="0" u="none" strike="noStrike">
                          <a:solidFill>
                            <a:srgbClr val="000000"/>
                          </a:solidFill>
                          <a:effectLst/>
                          <a:latin typeface="Calibri" panose="020F0502020204030204" pitchFamily="34" charset="0"/>
                        </a:rPr>
                        <a:t>Estrés laboral asociado con trabajo intenso por computadora</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l" fontAlgn="b"/>
                      <a:r>
                        <a:rPr lang="en-US" sz="1050" b="0" i="0" u="none" strike="noStrike">
                          <a:solidFill>
                            <a:srgbClr val="000000"/>
                          </a:solidFill>
                          <a:effectLst/>
                          <a:latin typeface="Calibri" panose="020F0502020204030204" pitchFamily="34" charset="0"/>
                        </a:rPr>
                        <a:t>Riesgo</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4048814570"/>
                  </a:ext>
                </a:extLst>
              </a:tr>
              <a:tr h="163100">
                <a:tc rowSpan="2">
                  <a:txBody>
                    <a:bodyPr/>
                    <a:lstStyle/>
                    <a:p>
                      <a:pPr algn="ctr" fontAlgn="ctr"/>
                      <a:r>
                        <a:rPr lang="en-US" sz="1200" b="1" i="0" u="none" strike="noStrike" dirty="0">
                          <a:solidFill>
                            <a:srgbClr val="FFFFFF"/>
                          </a:solidFill>
                          <a:effectLst/>
                          <a:latin typeface="Calibri" panose="020F0502020204030204" pitchFamily="34" charset="0"/>
                        </a:rPr>
                        <a:t>Balance </a:t>
                      </a:r>
                      <a:r>
                        <a:rPr lang="en-US" sz="1200" b="1" i="0" u="none" strike="noStrike" dirty="0" err="1">
                          <a:solidFill>
                            <a:srgbClr val="FFFFFF"/>
                          </a:solidFill>
                          <a:effectLst/>
                          <a:latin typeface="Calibri" panose="020F0502020204030204" pitchFamily="34" charset="0"/>
                        </a:rPr>
                        <a:t>Trabajo</a:t>
                      </a:r>
                      <a:r>
                        <a:rPr lang="en-US" sz="1200" b="1" i="0" u="none" strike="noStrike" dirty="0">
                          <a:solidFill>
                            <a:srgbClr val="FFFFFF"/>
                          </a:solidFill>
                          <a:effectLst/>
                          <a:latin typeface="Calibri" panose="020F0502020204030204" pitchFamily="34" charset="0"/>
                        </a:rPr>
                        <a:t>-Vida</a:t>
                      </a:r>
                    </a:p>
                  </a:txBody>
                  <a:tcPr marL="5241" marR="5241" marT="52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a:txBody>
                    <a:bodyPr/>
                    <a:lstStyle/>
                    <a:p>
                      <a:pPr algn="ctr" fontAlgn="b"/>
                      <a:r>
                        <a:rPr lang="en-US" sz="1050" b="0" i="0" u="none" strike="noStrike">
                          <a:solidFill>
                            <a:srgbClr val="000000"/>
                          </a:solidFill>
                          <a:effectLst/>
                          <a:latin typeface="Calibri" panose="020F0502020204030204" pitchFamily="34" charset="0"/>
                        </a:rPr>
                        <a:t>18</a:t>
                      </a:r>
                    </a:p>
                  </a:txBody>
                  <a:tcPr marL="5241" marR="5241" marT="5241"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l" fontAlgn="b"/>
                      <a:r>
                        <a:rPr lang="en-US" sz="1050" b="0" i="0" u="none" strike="noStrike">
                          <a:solidFill>
                            <a:srgbClr val="000000"/>
                          </a:solidFill>
                          <a:effectLst/>
                          <a:latin typeface="Calibri" panose="020F0502020204030204" pitchFamily="34" charset="0"/>
                        </a:rPr>
                        <a:t>Ingreso del teletrabajo</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l" fontAlgn="b"/>
                      <a:r>
                        <a:rPr lang="en-US" sz="1050" b="0" i="0" u="none" strike="noStrike">
                          <a:solidFill>
                            <a:srgbClr val="000000"/>
                          </a:solidFill>
                          <a:effectLst/>
                          <a:latin typeface="Calibri" panose="020F0502020204030204" pitchFamily="34" charset="0"/>
                        </a:rPr>
                        <a:t>Oportunidad</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12961773"/>
                  </a:ext>
                </a:extLst>
              </a:tr>
              <a:tr h="163100">
                <a:tc vMerge="1">
                  <a:txBody>
                    <a:bodyPr/>
                    <a:lstStyle/>
                    <a:p>
                      <a:endParaRPr lang="en-US"/>
                    </a:p>
                  </a:txBody>
                  <a:tcPr/>
                </a:tc>
                <a:tc>
                  <a:txBody>
                    <a:bodyPr/>
                    <a:lstStyle/>
                    <a:p>
                      <a:pPr algn="ctr" fontAlgn="b"/>
                      <a:r>
                        <a:rPr lang="en-US" sz="1050" b="0" i="0" u="none" strike="noStrike">
                          <a:solidFill>
                            <a:srgbClr val="000000"/>
                          </a:solidFill>
                          <a:effectLst/>
                          <a:latin typeface="Calibri" panose="020F0502020204030204" pitchFamily="34" charset="0"/>
                        </a:rPr>
                        <a:t>19</a:t>
                      </a:r>
                    </a:p>
                  </a:txBody>
                  <a:tcPr marL="5241" marR="5241" marT="5241"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l" fontAlgn="b"/>
                      <a:r>
                        <a:rPr lang="es-ES" sz="1050" b="0" i="0" u="none" strike="noStrike" dirty="0">
                          <a:solidFill>
                            <a:srgbClr val="000000"/>
                          </a:solidFill>
                          <a:effectLst/>
                          <a:latin typeface="Calibri" panose="020F0502020204030204" pitchFamily="34" charset="0"/>
                        </a:rPr>
                        <a:t>Preocupaciones sobre el trabajo cuando no se está trabajando asociado a trabajos intensivos por computadora</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l" fontAlgn="b"/>
                      <a:r>
                        <a:rPr lang="en-US" sz="1050" b="0" i="0" u="none" strike="noStrike">
                          <a:solidFill>
                            <a:srgbClr val="000000"/>
                          </a:solidFill>
                          <a:effectLst/>
                          <a:latin typeface="Calibri" panose="020F0502020204030204" pitchFamily="34" charset="0"/>
                        </a:rPr>
                        <a:t>Riesgo</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2960173032"/>
                  </a:ext>
                </a:extLst>
              </a:tr>
              <a:tr h="163100">
                <a:tc rowSpan="3">
                  <a:txBody>
                    <a:bodyPr/>
                    <a:lstStyle/>
                    <a:p>
                      <a:pPr algn="ctr" fontAlgn="ctr"/>
                      <a:r>
                        <a:rPr lang="en-US" sz="1200" b="1" i="0" u="none" strike="noStrike" dirty="0" err="1">
                          <a:solidFill>
                            <a:srgbClr val="FFFFFF"/>
                          </a:solidFill>
                          <a:effectLst/>
                          <a:latin typeface="Calibri" panose="020F0502020204030204" pitchFamily="34" charset="0"/>
                        </a:rPr>
                        <a:t>Salud</a:t>
                      </a:r>
                      <a:endParaRPr lang="en-US" sz="1200" b="1" i="0" u="none" strike="noStrike" dirty="0">
                        <a:solidFill>
                          <a:srgbClr val="FFFFFF"/>
                        </a:solidFill>
                        <a:effectLst/>
                        <a:latin typeface="Calibri" panose="020F0502020204030204" pitchFamily="34" charset="0"/>
                      </a:endParaRPr>
                    </a:p>
                  </a:txBody>
                  <a:tcPr marL="5241" marR="5241" marT="52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a:txBody>
                    <a:bodyPr/>
                    <a:lstStyle/>
                    <a:p>
                      <a:pPr algn="ctr" fontAlgn="b"/>
                      <a:r>
                        <a:rPr lang="en-US" sz="1050" b="0" i="0" u="none" strike="noStrike">
                          <a:solidFill>
                            <a:srgbClr val="000000"/>
                          </a:solidFill>
                          <a:effectLst/>
                          <a:latin typeface="Calibri" panose="020F0502020204030204" pitchFamily="34" charset="0"/>
                        </a:rPr>
                        <a:t>20</a:t>
                      </a:r>
                    </a:p>
                  </a:txBody>
                  <a:tcPr marL="5241" marR="5241" marT="5241"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l" fontAlgn="b"/>
                      <a:r>
                        <a:rPr lang="es-ES" sz="1050" b="0" i="0" u="none" strike="noStrike">
                          <a:solidFill>
                            <a:srgbClr val="000000"/>
                          </a:solidFill>
                          <a:effectLst/>
                          <a:latin typeface="Calibri" panose="020F0502020204030204" pitchFamily="34" charset="0"/>
                        </a:rPr>
                        <a:t>Realización de citas médicas On Line</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l" fontAlgn="b"/>
                      <a:r>
                        <a:rPr lang="en-US" sz="1050" b="0" i="0" u="none" strike="noStrike">
                          <a:solidFill>
                            <a:srgbClr val="000000"/>
                          </a:solidFill>
                          <a:effectLst/>
                          <a:latin typeface="Calibri" panose="020F0502020204030204" pitchFamily="34" charset="0"/>
                        </a:rPr>
                        <a:t>Oportunidad</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4258796538"/>
                  </a:ext>
                </a:extLst>
              </a:tr>
              <a:tr h="163100">
                <a:tc vMerge="1">
                  <a:txBody>
                    <a:bodyPr/>
                    <a:lstStyle/>
                    <a:p>
                      <a:endParaRPr lang="en-US"/>
                    </a:p>
                  </a:txBody>
                  <a:tcPr/>
                </a:tc>
                <a:tc>
                  <a:txBody>
                    <a:bodyPr/>
                    <a:lstStyle/>
                    <a:p>
                      <a:pPr algn="ctr" fontAlgn="b"/>
                      <a:r>
                        <a:rPr lang="en-US" sz="1050" b="0" i="0" u="none" strike="noStrike">
                          <a:solidFill>
                            <a:srgbClr val="000000"/>
                          </a:solidFill>
                          <a:effectLst/>
                          <a:latin typeface="Calibri" panose="020F0502020204030204" pitchFamily="34" charset="0"/>
                        </a:rPr>
                        <a:t>21</a:t>
                      </a:r>
                    </a:p>
                  </a:txBody>
                  <a:tcPr marL="5241" marR="5241" marT="5241"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l" fontAlgn="b"/>
                      <a:r>
                        <a:rPr lang="es-ES" sz="1050" b="0" i="0" u="none" strike="noStrike">
                          <a:solidFill>
                            <a:srgbClr val="000000"/>
                          </a:solidFill>
                          <a:effectLst/>
                          <a:latin typeface="Calibri" panose="020F0502020204030204" pitchFamily="34" charset="0"/>
                        </a:rPr>
                        <a:t>Acceso a información sobre salud On line</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l" fontAlgn="b"/>
                      <a:r>
                        <a:rPr lang="en-US" sz="1050" b="0" i="0" u="none" strike="noStrike">
                          <a:solidFill>
                            <a:srgbClr val="000000"/>
                          </a:solidFill>
                          <a:effectLst/>
                          <a:latin typeface="Calibri" panose="020F0502020204030204" pitchFamily="34" charset="0"/>
                        </a:rPr>
                        <a:t>Oportunidad</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268063653"/>
                  </a:ext>
                </a:extLst>
              </a:tr>
              <a:tr h="163100">
                <a:tc vMerge="1">
                  <a:txBody>
                    <a:bodyPr/>
                    <a:lstStyle/>
                    <a:p>
                      <a:endParaRPr lang="en-US"/>
                    </a:p>
                  </a:txBody>
                  <a:tcPr/>
                </a:tc>
                <a:tc>
                  <a:txBody>
                    <a:bodyPr/>
                    <a:lstStyle/>
                    <a:p>
                      <a:pPr algn="ctr" fontAlgn="b"/>
                      <a:r>
                        <a:rPr lang="en-US" sz="1050" b="0" i="0" u="none" strike="noStrike">
                          <a:solidFill>
                            <a:srgbClr val="000000"/>
                          </a:solidFill>
                          <a:effectLst/>
                          <a:latin typeface="Calibri" panose="020F0502020204030204" pitchFamily="34" charset="0"/>
                        </a:rPr>
                        <a:t>22</a:t>
                      </a:r>
                    </a:p>
                  </a:txBody>
                  <a:tcPr marL="5241" marR="5241" marT="5241"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l" fontAlgn="b"/>
                      <a:r>
                        <a:rPr lang="es-ES" sz="1050" b="0" i="0" u="none" strike="noStrike">
                          <a:solidFill>
                            <a:srgbClr val="000000"/>
                          </a:solidFill>
                          <a:effectLst/>
                          <a:latin typeface="Calibri" panose="020F0502020204030204" pitchFamily="34" charset="0"/>
                        </a:rPr>
                        <a:t>Uso extensivo de internet entre niños</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l" fontAlgn="b"/>
                      <a:r>
                        <a:rPr lang="en-US" sz="1050" b="0" i="0" u="none" strike="noStrike">
                          <a:solidFill>
                            <a:srgbClr val="000000"/>
                          </a:solidFill>
                          <a:effectLst/>
                          <a:latin typeface="Calibri" panose="020F0502020204030204" pitchFamily="34" charset="0"/>
                        </a:rPr>
                        <a:t>Riesgo</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2231464545"/>
                  </a:ext>
                </a:extLst>
              </a:tr>
              <a:tr h="163100">
                <a:tc rowSpan="2">
                  <a:txBody>
                    <a:bodyPr/>
                    <a:lstStyle/>
                    <a:p>
                      <a:pPr algn="ctr" fontAlgn="ctr"/>
                      <a:r>
                        <a:rPr lang="en-US" sz="1200" b="1" i="0" u="none" strike="noStrike" dirty="0" err="1">
                          <a:solidFill>
                            <a:srgbClr val="FFFFFF"/>
                          </a:solidFill>
                          <a:effectLst/>
                          <a:latin typeface="Calibri" panose="020F0502020204030204" pitchFamily="34" charset="0"/>
                        </a:rPr>
                        <a:t>Conexiones</a:t>
                      </a:r>
                      <a:r>
                        <a:rPr lang="en-US" sz="1200" b="1" i="0" u="none" strike="noStrike" dirty="0">
                          <a:solidFill>
                            <a:srgbClr val="FFFFFF"/>
                          </a:solidFill>
                          <a:effectLst/>
                          <a:latin typeface="Calibri" panose="020F0502020204030204" pitchFamily="34" charset="0"/>
                        </a:rPr>
                        <a:t> </a:t>
                      </a:r>
                      <a:r>
                        <a:rPr lang="en-US" sz="1200" b="1" i="0" u="none" strike="noStrike" dirty="0" err="1">
                          <a:solidFill>
                            <a:srgbClr val="FFFFFF"/>
                          </a:solidFill>
                          <a:effectLst/>
                          <a:latin typeface="Calibri" panose="020F0502020204030204" pitchFamily="34" charset="0"/>
                        </a:rPr>
                        <a:t>Sociales</a:t>
                      </a:r>
                      <a:endParaRPr lang="en-US" sz="1200" b="1" i="0" u="none" strike="noStrike" dirty="0">
                        <a:solidFill>
                          <a:srgbClr val="FFFFFF"/>
                        </a:solidFill>
                        <a:effectLst/>
                        <a:latin typeface="Calibri" panose="020F0502020204030204" pitchFamily="34" charset="0"/>
                      </a:endParaRPr>
                    </a:p>
                  </a:txBody>
                  <a:tcPr marL="5241" marR="5241" marT="52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a:txBody>
                    <a:bodyPr/>
                    <a:lstStyle/>
                    <a:p>
                      <a:pPr algn="ctr" fontAlgn="b"/>
                      <a:r>
                        <a:rPr lang="en-US" sz="1050" b="0" i="0" u="none" strike="noStrike">
                          <a:solidFill>
                            <a:srgbClr val="000000"/>
                          </a:solidFill>
                          <a:effectLst/>
                          <a:latin typeface="Calibri" panose="020F0502020204030204" pitchFamily="34" charset="0"/>
                        </a:rPr>
                        <a:t>23</a:t>
                      </a:r>
                    </a:p>
                  </a:txBody>
                  <a:tcPr marL="5241" marR="5241" marT="5241"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l" fontAlgn="b"/>
                      <a:r>
                        <a:rPr lang="en-US" sz="1050" b="0" i="0" u="none" strike="noStrike">
                          <a:solidFill>
                            <a:srgbClr val="000000"/>
                          </a:solidFill>
                          <a:effectLst/>
                          <a:latin typeface="Calibri" panose="020F0502020204030204" pitchFamily="34" charset="0"/>
                        </a:rPr>
                        <a:t>Utilización de redes sociales</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l" fontAlgn="b"/>
                      <a:r>
                        <a:rPr lang="en-US" sz="1050" b="0" i="0" u="none" strike="noStrike">
                          <a:solidFill>
                            <a:srgbClr val="000000"/>
                          </a:solidFill>
                          <a:effectLst/>
                          <a:latin typeface="Calibri" panose="020F0502020204030204" pitchFamily="34" charset="0"/>
                        </a:rPr>
                        <a:t>Oportunidad</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947004011"/>
                  </a:ext>
                </a:extLst>
              </a:tr>
              <a:tr h="163100">
                <a:tc vMerge="1">
                  <a:txBody>
                    <a:bodyPr/>
                    <a:lstStyle/>
                    <a:p>
                      <a:endParaRPr lang="en-US"/>
                    </a:p>
                  </a:txBody>
                  <a:tcPr/>
                </a:tc>
                <a:tc>
                  <a:txBody>
                    <a:bodyPr/>
                    <a:lstStyle/>
                    <a:p>
                      <a:pPr algn="ctr" fontAlgn="b"/>
                      <a:r>
                        <a:rPr lang="en-US" sz="1050" b="0" i="0" u="none" strike="noStrike">
                          <a:solidFill>
                            <a:srgbClr val="000000"/>
                          </a:solidFill>
                          <a:effectLst/>
                          <a:latin typeface="Calibri" panose="020F0502020204030204" pitchFamily="34" charset="0"/>
                        </a:rPr>
                        <a:t>24</a:t>
                      </a:r>
                    </a:p>
                  </a:txBody>
                  <a:tcPr marL="5241" marR="5241" marT="5241"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l" fontAlgn="b"/>
                      <a:r>
                        <a:rPr lang="en-US" sz="1050" b="0" i="0" u="none" strike="noStrike" dirty="0" err="1">
                          <a:solidFill>
                            <a:srgbClr val="000000"/>
                          </a:solidFill>
                          <a:effectLst/>
                          <a:latin typeface="Calibri" panose="020F0502020204030204" pitchFamily="34" charset="0"/>
                        </a:rPr>
                        <a:t>Niños</a:t>
                      </a:r>
                      <a:r>
                        <a:rPr lang="en-US" sz="1050" b="0" i="0" u="none" strike="noStrike" dirty="0">
                          <a:solidFill>
                            <a:srgbClr val="000000"/>
                          </a:solidFill>
                          <a:effectLst/>
                          <a:latin typeface="Calibri" panose="020F0502020204030204" pitchFamily="34" charset="0"/>
                        </a:rPr>
                        <a:t> </a:t>
                      </a:r>
                      <a:r>
                        <a:rPr lang="en-US" sz="1050" b="0" i="0" u="none" strike="noStrike" dirty="0" err="1">
                          <a:solidFill>
                            <a:srgbClr val="000000"/>
                          </a:solidFill>
                          <a:effectLst/>
                          <a:latin typeface="Calibri" panose="020F0502020204030204" pitchFamily="34" charset="0"/>
                        </a:rPr>
                        <a:t>experimentando</a:t>
                      </a:r>
                      <a:r>
                        <a:rPr lang="en-US" sz="1050" b="0" i="0" u="none" strike="noStrike" dirty="0">
                          <a:solidFill>
                            <a:srgbClr val="000000"/>
                          </a:solidFill>
                          <a:effectLst/>
                          <a:latin typeface="Calibri" panose="020F0502020204030204" pitchFamily="34" charset="0"/>
                        </a:rPr>
                        <a:t> </a:t>
                      </a:r>
                      <a:r>
                        <a:rPr lang="en-US" sz="1050" b="0" i="0" u="none" strike="noStrike" dirty="0" err="1">
                          <a:solidFill>
                            <a:srgbClr val="000000"/>
                          </a:solidFill>
                          <a:effectLst/>
                          <a:latin typeface="Calibri" panose="020F0502020204030204" pitchFamily="34" charset="0"/>
                        </a:rPr>
                        <a:t>acoso</a:t>
                      </a:r>
                      <a:r>
                        <a:rPr lang="en-US" sz="1050" b="0" i="0" u="none" strike="noStrike" dirty="0">
                          <a:solidFill>
                            <a:srgbClr val="000000"/>
                          </a:solidFill>
                          <a:effectLst/>
                          <a:latin typeface="Calibri" panose="020F0502020204030204" pitchFamily="34" charset="0"/>
                        </a:rPr>
                        <a:t> </a:t>
                      </a:r>
                      <a:r>
                        <a:rPr lang="en-US" sz="1050" b="0" i="0" u="none" strike="noStrike" dirty="0" err="1">
                          <a:solidFill>
                            <a:srgbClr val="000000"/>
                          </a:solidFill>
                          <a:effectLst/>
                          <a:latin typeface="Calibri" panose="020F0502020204030204" pitchFamily="34" charset="0"/>
                        </a:rPr>
                        <a:t>cibernético</a:t>
                      </a:r>
                      <a:endParaRPr lang="en-US" sz="1050" b="0" i="0" u="none" strike="noStrike" dirty="0">
                        <a:solidFill>
                          <a:srgbClr val="000000"/>
                        </a:solidFill>
                        <a:effectLst/>
                        <a:latin typeface="Calibri" panose="020F0502020204030204" pitchFamily="34" charset="0"/>
                      </a:endParaRP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l" fontAlgn="b"/>
                      <a:r>
                        <a:rPr lang="en-US" sz="1050" b="0" i="0" u="none" strike="noStrike">
                          <a:solidFill>
                            <a:srgbClr val="000000"/>
                          </a:solidFill>
                          <a:effectLst/>
                          <a:latin typeface="Calibri" panose="020F0502020204030204" pitchFamily="34" charset="0"/>
                        </a:rPr>
                        <a:t>Riesgo</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679360371"/>
                  </a:ext>
                </a:extLst>
              </a:tr>
              <a:tr h="163100">
                <a:tc rowSpan="5">
                  <a:txBody>
                    <a:bodyPr/>
                    <a:lstStyle/>
                    <a:p>
                      <a:pPr algn="ctr" fontAlgn="ctr"/>
                      <a:r>
                        <a:rPr lang="en-US" sz="1200" b="1" i="0" u="none" strike="noStrike" dirty="0" err="1">
                          <a:solidFill>
                            <a:srgbClr val="FFFFFF"/>
                          </a:solidFill>
                          <a:effectLst/>
                          <a:latin typeface="Calibri" panose="020F0502020204030204" pitchFamily="34" charset="0"/>
                        </a:rPr>
                        <a:t>Gobierno</a:t>
                      </a:r>
                      <a:r>
                        <a:rPr lang="en-US" sz="1200" b="1" i="0" u="none" strike="noStrike" dirty="0">
                          <a:solidFill>
                            <a:srgbClr val="FFFFFF"/>
                          </a:solidFill>
                          <a:effectLst/>
                          <a:latin typeface="Calibri" panose="020F0502020204030204" pitchFamily="34" charset="0"/>
                        </a:rPr>
                        <a:t> y </a:t>
                      </a:r>
                      <a:r>
                        <a:rPr lang="en-US" sz="1200" b="1" i="0" u="none" strike="noStrike" dirty="0" err="1">
                          <a:solidFill>
                            <a:srgbClr val="FFFFFF"/>
                          </a:solidFill>
                          <a:effectLst/>
                          <a:latin typeface="Calibri" panose="020F0502020204030204" pitchFamily="34" charset="0"/>
                        </a:rPr>
                        <a:t>compromiso</a:t>
                      </a:r>
                      <a:r>
                        <a:rPr lang="en-US" sz="1200" b="1" i="0" u="none" strike="noStrike" dirty="0">
                          <a:solidFill>
                            <a:srgbClr val="FFFFFF"/>
                          </a:solidFill>
                          <a:effectLst/>
                          <a:latin typeface="Calibri" panose="020F0502020204030204" pitchFamily="34" charset="0"/>
                        </a:rPr>
                        <a:t> </a:t>
                      </a:r>
                      <a:r>
                        <a:rPr lang="en-US" sz="1200" b="1" i="0" u="none" strike="noStrike" dirty="0" err="1">
                          <a:solidFill>
                            <a:srgbClr val="FFFFFF"/>
                          </a:solidFill>
                          <a:effectLst/>
                          <a:latin typeface="Calibri" panose="020F0502020204030204" pitchFamily="34" charset="0"/>
                        </a:rPr>
                        <a:t>cívico</a:t>
                      </a:r>
                      <a:endParaRPr lang="en-US" sz="1200" b="1" i="0" u="none" strike="noStrike" dirty="0">
                        <a:solidFill>
                          <a:srgbClr val="FFFFFF"/>
                        </a:solidFill>
                        <a:effectLst/>
                        <a:latin typeface="Calibri" panose="020F0502020204030204" pitchFamily="34" charset="0"/>
                      </a:endParaRPr>
                    </a:p>
                  </a:txBody>
                  <a:tcPr marL="5241" marR="5241" marT="52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a:txBody>
                    <a:bodyPr/>
                    <a:lstStyle/>
                    <a:p>
                      <a:pPr algn="ctr" fontAlgn="b"/>
                      <a:r>
                        <a:rPr lang="en-US" sz="1050" b="0" i="0" u="none" strike="noStrike">
                          <a:solidFill>
                            <a:srgbClr val="000000"/>
                          </a:solidFill>
                          <a:effectLst/>
                          <a:latin typeface="Calibri" panose="020F0502020204030204" pitchFamily="34" charset="0"/>
                        </a:rPr>
                        <a:t>25</a:t>
                      </a:r>
                    </a:p>
                  </a:txBody>
                  <a:tcPr marL="5241" marR="5241" marT="5241"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l" fontAlgn="b"/>
                      <a:r>
                        <a:rPr lang="es-ES" sz="1050" b="0" i="0" u="none" strike="noStrike">
                          <a:solidFill>
                            <a:srgbClr val="000000"/>
                          </a:solidFill>
                          <a:effectLst/>
                          <a:latin typeface="Calibri" panose="020F0502020204030204" pitchFamily="34" charset="0"/>
                        </a:rPr>
                        <a:t>Personas expresando opiniones On Line</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l" fontAlgn="b"/>
                      <a:r>
                        <a:rPr lang="en-US" sz="1050" b="0" i="0" u="none" strike="noStrike">
                          <a:solidFill>
                            <a:srgbClr val="000000"/>
                          </a:solidFill>
                          <a:effectLst/>
                          <a:latin typeface="Calibri" panose="020F0502020204030204" pitchFamily="34" charset="0"/>
                        </a:rPr>
                        <a:t>Oportunidad</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182613368"/>
                  </a:ext>
                </a:extLst>
              </a:tr>
              <a:tr h="163100">
                <a:tc vMerge="1">
                  <a:txBody>
                    <a:bodyPr/>
                    <a:lstStyle/>
                    <a:p>
                      <a:endParaRPr lang="en-US"/>
                    </a:p>
                  </a:txBody>
                  <a:tcPr/>
                </a:tc>
                <a:tc>
                  <a:txBody>
                    <a:bodyPr/>
                    <a:lstStyle/>
                    <a:p>
                      <a:pPr algn="ctr" fontAlgn="b"/>
                      <a:r>
                        <a:rPr lang="en-US" sz="1050" b="0" i="0" u="none" strike="noStrike">
                          <a:solidFill>
                            <a:srgbClr val="000000"/>
                          </a:solidFill>
                          <a:effectLst/>
                          <a:latin typeface="Calibri" panose="020F0502020204030204" pitchFamily="34" charset="0"/>
                        </a:rPr>
                        <a:t>26</a:t>
                      </a:r>
                    </a:p>
                  </a:txBody>
                  <a:tcPr marL="5241" marR="5241" marT="5241"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l" fontAlgn="b"/>
                      <a:r>
                        <a:rPr lang="en-US" sz="1050" b="0" i="0" u="none" strike="noStrike" dirty="0" err="1">
                          <a:solidFill>
                            <a:srgbClr val="000000"/>
                          </a:solidFill>
                          <a:effectLst/>
                          <a:latin typeface="Calibri" panose="020F0502020204030204" pitchFamily="34" charset="0"/>
                        </a:rPr>
                        <a:t>Individuos</a:t>
                      </a:r>
                      <a:r>
                        <a:rPr lang="en-US" sz="1050" b="0" i="0" u="none" strike="noStrike" dirty="0">
                          <a:solidFill>
                            <a:srgbClr val="000000"/>
                          </a:solidFill>
                          <a:effectLst/>
                          <a:latin typeface="Calibri" panose="020F0502020204030204" pitchFamily="34" charset="0"/>
                        </a:rPr>
                        <a:t> </a:t>
                      </a:r>
                      <a:r>
                        <a:rPr lang="en-US" sz="1050" b="0" i="0" u="none" strike="noStrike" dirty="0" err="1">
                          <a:solidFill>
                            <a:srgbClr val="000000"/>
                          </a:solidFill>
                          <a:effectLst/>
                          <a:latin typeface="Calibri" panose="020F0502020204030204" pitchFamily="34" charset="0"/>
                        </a:rPr>
                        <a:t>interactuando</a:t>
                      </a:r>
                      <a:r>
                        <a:rPr lang="en-US" sz="1050" b="0" i="0" u="none" strike="noStrike" dirty="0">
                          <a:solidFill>
                            <a:srgbClr val="000000"/>
                          </a:solidFill>
                          <a:effectLst/>
                          <a:latin typeface="Calibri" panose="020F0502020204030204" pitchFamily="34" charset="0"/>
                        </a:rPr>
                        <a:t> con </a:t>
                      </a:r>
                      <a:r>
                        <a:rPr lang="en-US" sz="1050" b="0" i="0" u="none" strike="noStrike" dirty="0" err="1">
                          <a:solidFill>
                            <a:srgbClr val="000000"/>
                          </a:solidFill>
                          <a:effectLst/>
                          <a:latin typeface="Calibri" panose="020F0502020204030204" pitchFamily="34" charset="0"/>
                        </a:rPr>
                        <a:t>autoridades</a:t>
                      </a:r>
                      <a:r>
                        <a:rPr lang="en-US" sz="1050" b="0" i="0" u="none" strike="noStrike" dirty="0">
                          <a:solidFill>
                            <a:srgbClr val="000000"/>
                          </a:solidFill>
                          <a:effectLst/>
                          <a:latin typeface="Calibri" panose="020F0502020204030204" pitchFamily="34" charset="0"/>
                        </a:rPr>
                        <a:t> </a:t>
                      </a:r>
                      <a:r>
                        <a:rPr lang="en-US" sz="1050" b="0" i="0" u="none" strike="noStrike" dirty="0" err="1">
                          <a:solidFill>
                            <a:srgbClr val="000000"/>
                          </a:solidFill>
                          <a:effectLst/>
                          <a:latin typeface="Calibri" panose="020F0502020204030204" pitchFamily="34" charset="0"/>
                        </a:rPr>
                        <a:t>públicas</a:t>
                      </a:r>
                      <a:r>
                        <a:rPr lang="en-US" sz="1050" b="0" i="0" u="none" strike="noStrike" dirty="0">
                          <a:solidFill>
                            <a:srgbClr val="000000"/>
                          </a:solidFill>
                          <a:effectLst/>
                          <a:latin typeface="Calibri" panose="020F0502020204030204" pitchFamily="34" charset="0"/>
                        </a:rPr>
                        <a:t> On Line</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l" fontAlgn="b"/>
                      <a:r>
                        <a:rPr lang="en-US" sz="1050" b="0" i="0" u="none" strike="noStrike">
                          <a:solidFill>
                            <a:srgbClr val="000000"/>
                          </a:solidFill>
                          <a:effectLst/>
                          <a:latin typeface="Calibri" panose="020F0502020204030204" pitchFamily="34" charset="0"/>
                        </a:rPr>
                        <a:t>Oportunidad</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3045658959"/>
                  </a:ext>
                </a:extLst>
              </a:tr>
              <a:tr h="163100">
                <a:tc vMerge="1">
                  <a:txBody>
                    <a:bodyPr/>
                    <a:lstStyle/>
                    <a:p>
                      <a:endParaRPr lang="en-US"/>
                    </a:p>
                  </a:txBody>
                  <a:tcPr/>
                </a:tc>
                <a:tc>
                  <a:txBody>
                    <a:bodyPr/>
                    <a:lstStyle/>
                    <a:p>
                      <a:pPr algn="ctr" fontAlgn="b"/>
                      <a:r>
                        <a:rPr lang="en-US" sz="1050" b="0" i="0" u="none" strike="noStrike">
                          <a:solidFill>
                            <a:srgbClr val="000000"/>
                          </a:solidFill>
                          <a:effectLst/>
                          <a:latin typeface="Calibri" panose="020F0502020204030204" pitchFamily="34" charset="0"/>
                        </a:rPr>
                        <a:t>27</a:t>
                      </a:r>
                    </a:p>
                  </a:txBody>
                  <a:tcPr marL="5241" marR="5241" marT="5241"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l" fontAlgn="b"/>
                      <a:r>
                        <a:rPr lang="en-US" sz="1050" b="0" i="0" u="none" strike="noStrike">
                          <a:solidFill>
                            <a:srgbClr val="000000"/>
                          </a:solidFill>
                          <a:effectLst/>
                          <a:latin typeface="Calibri" panose="020F0502020204030204" pitchFamily="34" charset="0"/>
                        </a:rPr>
                        <a:t>Disponibilidad de datos gubernamentales</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l" fontAlgn="b"/>
                      <a:r>
                        <a:rPr lang="en-US" sz="1050" b="0" i="0" u="none" strike="noStrike">
                          <a:solidFill>
                            <a:srgbClr val="000000"/>
                          </a:solidFill>
                          <a:effectLst/>
                          <a:latin typeface="Calibri" panose="020F0502020204030204" pitchFamily="34" charset="0"/>
                        </a:rPr>
                        <a:t>Oportunidad</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962991624"/>
                  </a:ext>
                </a:extLst>
              </a:tr>
              <a:tr h="163100">
                <a:tc vMerge="1">
                  <a:txBody>
                    <a:bodyPr/>
                    <a:lstStyle/>
                    <a:p>
                      <a:endParaRPr lang="en-US"/>
                    </a:p>
                  </a:txBody>
                  <a:tcPr/>
                </a:tc>
                <a:tc>
                  <a:txBody>
                    <a:bodyPr/>
                    <a:lstStyle/>
                    <a:p>
                      <a:pPr algn="ctr" fontAlgn="b"/>
                      <a:r>
                        <a:rPr lang="en-US" sz="1050" b="0" i="0" u="none" strike="noStrike">
                          <a:solidFill>
                            <a:srgbClr val="000000"/>
                          </a:solidFill>
                          <a:effectLst/>
                          <a:latin typeface="Calibri" panose="020F0502020204030204" pitchFamily="34" charset="0"/>
                        </a:rPr>
                        <a:t>28</a:t>
                      </a:r>
                    </a:p>
                  </a:txBody>
                  <a:tcPr marL="5241" marR="5241" marT="5241"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l" fontAlgn="b"/>
                      <a:r>
                        <a:rPr lang="en-US" sz="1050" b="0" i="0" u="none" strike="noStrike" dirty="0" err="1">
                          <a:solidFill>
                            <a:srgbClr val="000000"/>
                          </a:solidFill>
                          <a:effectLst/>
                          <a:latin typeface="Calibri" panose="020F0502020204030204" pitchFamily="34" charset="0"/>
                        </a:rPr>
                        <a:t>Individuos</a:t>
                      </a:r>
                      <a:r>
                        <a:rPr lang="en-US" sz="1050" b="0" i="0" u="none" strike="noStrike" dirty="0">
                          <a:solidFill>
                            <a:srgbClr val="000000"/>
                          </a:solidFill>
                          <a:effectLst/>
                          <a:latin typeface="Calibri" panose="020F0502020204030204" pitchFamily="34" charset="0"/>
                        </a:rPr>
                        <a:t> </a:t>
                      </a:r>
                      <a:r>
                        <a:rPr lang="en-US" sz="1050" b="0" i="0" u="none" strike="noStrike" dirty="0" err="1">
                          <a:solidFill>
                            <a:srgbClr val="000000"/>
                          </a:solidFill>
                          <a:effectLst/>
                          <a:latin typeface="Calibri" panose="020F0502020204030204" pitchFamily="34" charset="0"/>
                        </a:rPr>
                        <a:t>excuidos</a:t>
                      </a:r>
                      <a:r>
                        <a:rPr lang="en-US" sz="1050" b="0" i="0" u="none" strike="noStrike" dirty="0">
                          <a:solidFill>
                            <a:srgbClr val="000000"/>
                          </a:solidFill>
                          <a:effectLst/>
                          <a:latin typeface="Calibri" panose="020F0502020204030204" pitchFamily="34" charset="0"/>
                        </a:rPr>
                        <a:t> de </a:t>
                      </a:r>
                      <a:r>
                        <a:rPr lang="en-US" sz="1050" b="0" i="0" u="none" strike="noStrike" dirty="0" err="1">
                          <a:solidFill>
                            <a:srgbClr val="000000"/>
                          </a:solidFill>
                          <a:effectLst/>
                          <a:latin typeface="Calibri" panose="020F0502020204030204" pitchFamily="34" charset="0"/>
                        </a:rPr>
                        <a:t>gobiernos</a:t>
                      </a:r>
                      <a:r>
                        <a:rPr lang="en-US" sz="1050" b="0" i="0" u="none" strike="noStrike" dirty="0">
                          <a:solidFill>
                            <a:srgbClr val="000000"/>
                          </a:solidFill>
                          <a:effectLst/>
                          <a:latin typeface="Calibri" panose="020F0502020204030204" pitchFamily="34" charset="0"/>
                        </a:rPr>
                        <a:t> </a:t>
                      </a:r>
                      <a:r>
                        <a:rPr lang="en-US" sz="1050" b="0" i="0" u="none" strike="noStrike" dirty="0" err="1">
                          <a:solidFill>
                            <a:srgbClr val="000000"/>
                          </a:solidFill>
                          <a:effectLst/>
                          <a:latin typeface="Calibri" panose="020F0502020204030204" pitchFamily="34" charset="0"/>
                        </a:rPr>
                        <a:t>electrónicos</a:t>
                      </a:r>
                      <a:r>
                        <a:rPr lang="en-US" sz="1050" b="0" i="0" u="none" strike="noStrike" dirty="0">
                          <a:solidFill>
                            <a:srgbClr val="000000"/>
                          </a:solidFill>
                          <a:effectLst/>
                          <a:latin typeface="Calibri" panose="020F0502020204030204" pitchFamily="34" charset="0"/>
                        </a:rPr>
                        <a:t> </a:t>
                      </a:r>
                      <a:r>
                        <a:rPr lang="en-US" sz="1050" b="0" i="0" u="none" strike="noStrike" dirty="0" err="1">
                          <a:solidFill>
                            <a:srgbClr val="000000"/>
                          </a:solidFill>
                          <a:effectLst/>
                          <a:latin typeface="Calibri" panose="020F0502020204030204" pitchFamily="34" charset="0"/>
                        </a:rPr>
                        <a:t>debido</a:t>
                      </a:r>
                      <a:r>
                        <a:rPr lang="en-US" sz="1050" b="0" i="0" u="none" strike="noStrike" dirty="0">
                          <a:solidFill>
                            <a:srgbClr val="000000"/>
                          </a:solidFill>
                          <a:effectLst/>
                          <a:latin typeface="Calibri" panose="020F0502020204030204" pitchFamily="34" charset="0"/>
                        </a:rPr>
                        <a:t> a </a:t>
                      </a:r>
                      <a:r>
                        <a:rPr lang="en-US" sz="1050" b="0" i="0" u="none" strike="noStrike" dirty="0" err="1">
                          <a:solidFill>
                            <a:srgbClr val="000000"/>
                          </a:solidFill>
                          <a:effectLst/>
                          <a:latin typeface="Calibri" panose="020F0502020204030204" pitchFamily="34" charset="0"/>
                        </a:rPr>
                        <a:t>falta</a:t>
                      </a:r>
                      <a:r>
                        <a:rPr lang="en-US" sz="1050" b="0" i="0" u="none" strike="noStrike" dirty="0">
                          <a:solidFill>
                            <a:srgbClr val="000000"/>
                          </a:solidFill>
                          <a:effectLst/>
                          <a:latin typeface="Calibri" panose="020F0502020204030204" pitchFamily="34" charset="0"/>
                        </a:rPr>
                        <a:t> de </a:t>
                      </a:r>
                      <a:r>
                        <a:rPr lang="en-US" sz="1050" b="0" i="0" u="none" strike="noStrike" dirty="0" err="1">
                          <a:solidFill>
                            <a:srgbClr val="000000"/>
                          </a:solidFill>
                          <a:effectLst/>
                          <a:latin typeface="Calibri" panose="020F0502020204030204" pitchFamily="34" charset="0"/>
                        </a:rPr>
                        <a:t>habilidades</a:t>
                      </a:r>
                      <a:endParaRPr lang="en-US" sz="1050" b="0" i="0" u="none" strike="noStrike" dirty="0">
                        <a:solidFill>
                          <a:srgbClr val="000000"/>
                        </a:solidFill>
                        <a:effectLst/>
                        <a:latin typeface="Calibri" panose="020F0502020204030204" pitchFamily="34" charset="0"/>
                      </a:endParaRP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l" fontAlgn="b"/>
                      <a:r>
                        <a:rPr lang="en-US" sz="1050" b="0" i="0" u="none" strike="noStrike">
                          <a:solidFill>
                            <a:srgbClr val="000000"/>
                          </a:solidFill>
                          <a:effectLst/>
                          <a:latin typeface="Calibri" panose="020F0502020204030204" pitchFamily="34" charset="0"/>
                        </a:rPr>
                        <a:t>Riesgo</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1305875778"/>
                  </a:ext>
                </a:extLst>
              </a:tr>
              <a:tr h="163100">
                <a:tc vMerge="1">
                  <a:txBody>
                    <a:bodyPr/>
                    <a:lstStyle/>
                    <a:p>
                      <a:endParaRPr lang="en-US"/>
                    </a:p>
                  </a:txBody>
                  <a:tcPr/>
                </a:tc>
                <a:tc>
                  <a:txBody>
                    <a:bodyPr/>
                    <a:lstStyle/>
                    <a:p>
                      <a:pPr algn="ctr" fontAlgn="b"/>
                      <a:r>
                        <a:rPr lang="en-US" sz="1050" b="0" i="0" u="none" strike="noStrike">
                          <a:solidFill>
                            <a:srgbClr val="000000"/>
                          </a:solidFill>
                          <a:effectLst/>
                          <a:latin typeface="Calibri" panose="020F0502020204030204" pitchFamily="34" charset="0"/>
                        </a:rPr>
                        <a:t>29</a:t>
                      </a:r>
                    </a:p>
                  </a:txBody>
                  <a:tcPr marL="5241" marR="5241" marT="5241"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l" fontAlgn="b"/>
                      <a:r>
                        <a:rPr lang="en-US" sz="1050" b="0" i="0" u="none" strike="noStrike">
                          <a:solidFill>
                            <a:srgbClr val="000000"/>
                          </a:solidFill>
                          <a:effectLst/>
                          <a:latin typeface="Calibri" panose="020F0502020204030204" pitchFamily="34" charset="0"/>
                        </a:rPr>
                        <a:t>Exposición a desinformación</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l" fontAlgn="b"/>
                      <a:r>
                        <a:rPr lang="en-US" sz="1050" b="0" i="0" u="none" strike="noStrike">
                          <a:solidFill>
                            <a:srgbClr val="000000"/>
                          </a:solidFill>
                          <a:effectLst/>
                          <a:latin typeface="Calibri" panose="020F0502020204030204" pitchFamily="34" charset="0"/>
                        </a:rPr>
                        <a:t>Riesgo</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3507203345"/>
                  </a:ext>
                </a:extLst>
              </a:tr>
              <a:tr h="185661">
                <a:tc>
                  <a:txBody>
                    <a:bodyPr/>
                    <a:lstStyle/>
                    <a:p>
                      <a:pPr algn="ctr" fontAlgn="b"/>
                      <a:r>
                        <a:rPr lang="en-US" sz="1200" b="1" i="0" u="none" strike="noStrike" dirty="0">
                          <a:solidFill>
                            <a:srgbClr val="FFFFFF"/>
                          </a:solidFill>
                          <a:effectLst/>
                          <a:latin typeface="Calibri" panose="020F0502020204030204" pitchFamily="34" charset="0"/>
                        </a:rPr>
                        <a:t>Calidad Ambiental</a:t>
                      </a:r>
                    </a:p>
                  </a:txBody>
                  <a:tcPr marL="5241" marR="5241" marT="52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a:txBody>
                    <a:bodyPr/>
                    <a:lstStyle/>
                    <a:p>
                      <a:pPr algn="ctr" fontAlgn="b"/>
                      <a:r>
                        <a:rPr lang="en-US" sz="1050" b="0" i="0" u="none" strike="noStrike">
                          <a:solidFill>
                            <a:srgbClr val="000000"/>
                          </a:solidFill>
                          <a:effectLst/>
                          <a:latin typeface="Calibri" panose="020F0502020204030204" pitchFamily="34" charset="0"/>
                        </a:rPr>
                        <a:t>30</a:t>
                      </a:r>
                    </a:p>
                  </a:txBody>
                  <a:tcPr marL="5241" marR="5241" marT="5241"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l" fontAlgn="b"/>
                      <a:r>
                        <a:rPr lang="en-US" sz="1050" b="0" i="0" u="none" strike="noStrike" dirty="0" err="1">
                          <a:solidFill>
                            <a:srgbClr val="000000"/>
                          </a:solidFill>
                          <a:effectLst/>
                          <a:latin typeface="Calibri" panose="020F0502020204030204" pitchFamily="34" charset="0"/>
                        </a:rPr>
                        <a:t>Desperdicio</a:t>
                      </a:r>
                      <a:r>
                        <a:rPr lang="en-US" sz="1050" b="0" i="0" u="none" strike="noStrike" dirty="0">
                          <a:solidFill>
                            <a:srgbClr val="000000"/>
                          </a:solidFill>
                          <a:effectLst/>
                          <a:latin typeface="Calibri" panose="020F0502020204030204" pitchFamily="34" charset="0"/>
                        </a:rPr>
                        <a:t> </a:t>
                      </a:r>
                      <a:r>
                        <a:rPr lang="en-US" sz="1050" b="0" i="0" u="none" strike="noStrike" dirty="0" err="1">
                          <a:solidFill>
                            <a:srgbClr val="000000"/>
                          </a:solidFill>
                          <a:effectLst/>
                          <a:latin typeface="Calibri" panose="020F0502020204030204" pitchFamily="34" charset="0"/>
                        </a:rPr>
                        <a:t>electónico</a:t>
                      </a:r>
                      <a:r>
                        <a:rPr lang="en-US" sz="1050" b="0" i="0" u="none" strike="noStrike" dirty="0">
                          <a:solidFill>
                            <a:srgbClr val="000000"/>
                          </a:solidFill>
                          <a:effectLst/>
                          <a:latin typeface="Calibri" panose="020F0502020204030204" pitchFamily="34" charset="0"/>
                        </a:rPr>
                        <a:t> </a:t>
                      </a:r>
                      <a:r>
                        <a:rPr lang="en-US" sz="1050" b="0" i="0" u="none" strike="noStrike" dirty="0" err="1">
                          <a:solidFill>
                            <a:srgbClr val="000000"/>
                          </a:solidFill>
                          <a:effectLst/>
                          <a:latin typeface="Calibri" panose="020F0502020204030204" pitchFamily="34" charset="0"/>
                        </a:rPr>
                        <a:t>generado</a:t>
                      </a:r>
                      <a:r>
                        <a:rPr lang="en-US" sz="1050" b="0" i="0" u="none" strike="noStrike" dirty="0">
                          <a:solidFill>
                            <a:srgbClr val="000000"/>
                          </a:solidFill>
                          <a:effectLst/>
                          <a:latin typeface="Calibri" panose="020F0502020204030204" pitchFamily="34" charset="0"/>
                        </a:rPr>
                        <a:t> per capita</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l" fontAlgn="b"/>
                      <a:r>
                        <a:rPr lang="en-US" sz="1050" b="0" i="0" u="none" strike="noStrike">
                          <a:solidFill>
                            <a:srgbClr val="000000"/>
                          </a:solidFill>
                          <a:effectLst/>
                          <a:latin typeface="Calibri" panose="020F0502020204030204" pitchFamily="34" charset="0"/>
                        </a:rPr>
                        <a:t>Riesgo</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798209966"/>
                  </a:ext>
                </a:extLst>
              </a:tr>
              <a:tr h="163100">
                <a:tc rowSpan="2">
                  <a:txBody>
                    <a:bodyPr/>
                    <a:lstStyle/>
                    <a:p>
                      <a:pPr algn="ctr" fontAlgn="ctr"/>
                      <a:r>
                        <a:rPr lang="en-US" sz="1200" b="1" i="0" u="none" strike="noStrike" dirty="0" err="1">
                          <a:solidFill>
                            <a:srgbClr val="FFFFFF"/>
                          </a:solidFill>
                          <a:effectLst/>
                          <a:latin typeface="Calibri" panose="020F0502020204030204" pitchFamily="34" charset="0"/>
                        </a:rPr>
                        <a:t>Seguridad</a:t>
                      </a:r>
                      <a:r>
                        <a:rPr lang="en-US" sz="1200" b="1" i="0" u="none" strike="noStrike" dirty="0">
                          <a:solidFill>
                            <a:srgbClr val="FFFFFF"/>
                          </a:solidFill>
                          <a:effectLst/>
                          <a:latin typeface="Calibri" panose="020F0502020204030204" pitchFamily="34" charset="0"/>
                        </a:rPr>
                        <a:t> Personal</a:t>
                      </a:r>
                    </a:p>
                  </a:txBody>
                  <a:tcPr marL="5241" marR="5241" marT="52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a:txBody>
                    <a:bodyPr/>
                    <a:lstStyle/>
                    <a:p>
                      <a:pPr algn="ctr" fontAlgn="b"/>
                      <a:r>
                        <a:rPr lang="en-US" sz="1050" b="0" i="0" u="none" strike="noStrike">
                          <a:solidFill>
                            <a:srgbClr val="000000"/>
                          </a:solidFill>
                          <a:effectLst/>
                          <a:latin typeface="Calibri" panose="020F0502020204030204" pitchFamily="34" charset="0"/>
                        </a:rPr>
                        <a:t>31</a:t>
                      </a:r>
                    </a:p>
                  </a:txBody>
                  <a:tcPr marL="5241" marR="5241" marT="5241"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l" fontAlgn="b"/>
                      <a:r>
                        <a:rPr lang="es-ES" sz="1050" b="0" i="0" u="none" strike="noStrike">
                          <a:solidFill>
                            <a:srgbClr val="000000"/>
                          </a:solidFill>
                          <a:effectLst/>
                          <a:latin typeface="Calibri" panose="020F0502020204030204" pitchFamily="34" charset="0"/>
                        </a:rPr>
                        <a:t>Individuos experimentando amenazas de seguridad cibernetica</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l" fontAlgn="b"/>
                      <a:r>
                        <a:rPr lang="en-US" sz="1050" b="0" i="0" u="none" strike="noStrike">
                          <a:solidFill>
                            <a:srgbClr val="000000"/>
                          </a:solidFill>
                          <a:effectLst/>
                          <a:latin typeface="Calibri" panose="020F0502020204030204" pitchFamily="34" charset="0"/>
                        </a:rPr>
                        <a:t>Riesgo</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1011751694"/>
                  </a:ext>
                </a:extLst>
              </a:tr>
              <a:tr h="163100">
                <a:tc vMerge="1">
                  <a:txBody>
                    <a:bodyPr/>
                    <a:lstStyle/>
                    <a:p>
                      <a:endParaRPr lang="en-US"/>
                    </a:p>
                  </a:txBody>
                  <a:tcPr/>
                </a:tc>
                <a:tc>
                  <a:txBody>
                    <a:bodyPr/>
                    <a:lstStyle/>
                    <a:p>
                      <a:pPr algn="ctr" fontAlgn="b"/>
                      <a:r>
                        <a:rPr lang="en-US" sz="1050" b="0" i="0" u="none" strike="noStrike">
                          <a:solidFill>
                            <a:srgbClr val="000000"/>
                          </a:solidFill>
                          <a:effectLst/>
                          <a:latin typeface="Calibri" panose="020F0502020204030204" pitchFamily="34" charset="0"/>
                        </a:rPr>
                        <a:t>32</a:t>
                      </a:r>
                    </a:p>
                  </a:txBody>
                  <a:tcPr marL="5241" marR="5241" marT="5241"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l" fontAlgn="b"/>
                      <a:r>
                        <a:rPr lang="es-ES" sz="1050" b="0" i="0" u="none" strike="noStrike">
                          <a:solidFill>
                            <a:srgbClr val="000000"/>
                          </a:solidFill>
                          <a:effectLst/>
                          <a:latin typeface="Calibri" panose="020F0502020204030204" pitchFamily="34" charset="0"/>
                        </a:rPr>
                        <a:t>Individuos experimentando abuso de información personal</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l" fontAlgn="b"/>
                      <a:r>
                        <a:rPr lang="en-US" sz="1050" b="0" i="0" u="none" strike="noStrike">
                          <a:solidFill>
                            <a:srgbClr val="000000"/>
                          </a:solidFill>
                          <a:effectLst/>
                          <a:latin typeface="Calibri" panose="020F0502020204030204" pitchFamily="34" charset="0"/>
                        </a:rPr>
                        <a:t>Riesgo</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3093247588"/>
                  </a:ext>
                </a:extLst>
              </a:tr>
              <a:tr h="185661">
                <a:tc>
                  <a:txBody>
                    <a:bodyPr/>
                    <a:lstStyle/>
                    <a:p>
                      <a:pPr algn="ctr" fontAlgn="b"/>
                      <a:r>
                        <a:rPr lang="en-US" sz="1200" b="1" i="0" u="none" strike="noStrike" dirty="0" err="1">
                          <a:solidFill>
                            <a:srgbClr val="FFFFFF"/>
                          </a:solidFill>
                          <a:effectLst/>
                          <a:latin typeface="Calibri" panose="020F0502020204030204" pitchFamily="34" charset="0"/>
                        </a:rPr>
                        <a:t>Bienestar</a:t>
                      </a:r>
                      <a:r>
                        <a:rPr lang="en-US" sz="1200" b="1" i="0" u="none" strike="noStrike" dirty="0">
                          <a:solidFill>
                            <a:srgbClr val="FFFFFF"/>
                          </a:solidFill>
                          <a:effectLst/>
                          <a:latin typeface="Calibri" panose="020F0502020204030204" pitchFamily="34" charset="0"/>
                        </a:rPr>
                        <a:t> del </a:t>
                      </a:r>
                      <a:r>
                        <a:rPr lang="en-US" sz="1200" b="1" i="0" u="none" strike="noStrike" dirty="0" err="1">
                          <a:solidFill>
                            <a:srgbClr val="FFFFFF"/>
                          </a:solidFill>
                          <a:effectLst/>
                          <a:latin typeface="Calibri" panose="020F0502020204030204" pitchFamily="34" charset="0"/>
                        </a:rPr>
                        <a:t>sujeto</a:t>
                      </a:r>
                      <a:endParaRPr lang="en-US" sz="1200" b="1" i="0" u="none" strike="noStrike" dirty="0">
                        <a:solidFill>
                          <a:srgbClr val="FFFFFF"/>
                        </a:solidFill>
                        <a:effectLst/>
                        <a:latin typeface="Calibri" panose="020F0502020204030204" pitchFamily="34" charset="0"/>
                      </a:endParaRPr>
                    </a:p>
                  </a:txBody>
                  <a:tcPr marL="5241" marR="5241" marT="52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a:txBody>
                    <a:bodyPr/>
                    <a:lstStyle/>
                    <a:p>
                      <a:pPr algn="ctr" fontAlgn="b"/>
                      <a:r>
                        <a:rPr lang="en-US" sz="1050" b="0" i="0" u="none" strike="noStrike">
                          <a:solidFill>
                            <a:srgbClr val="000000"/>
                          </a:solidFill>
                          <a:effectLst/>
                          <a:latin typeface="Calibri" panose="020F0502020204030204" pitchFamily="34" charset="0"/>
                        </a:rPr>
                        <a:t>33</a:t>
                      </a:r>
                    </a:p>
                  </a:txBody>
                  <a:tcPr marL="5241" marR="5241" marT="5241"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l" fontAlgn="b"/>
                      <a:r>
                        <a:rPr lang="es-ES" sz="1050" b="0" i="0" u="none" strike="noStrike">
                          <a:solidFill>
                            <a:srgbClr val="000000"/>
                          </a:solidFill>
                          <a:effectLst/>
                          <a:latin typeface="Calibri" panose="020F0502020204030204" pitchFamily="34" charset="0"/>
                        </a:rPr>
                        <a:t>Ganancia de satisfacción de vida asociado al acceso a internet</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l" fontAlgn="b"/>
                      <a:r>
                        <a:rPr lang="en-US" sz="1050" b="0" i="0" u="none" strike="noStrike">
                          <a:solidFill>
                            <a:srgbClr val="000000"/>
                          </a:solidFill>
                          <a:effectLst/>
                          <a:latin typeface="Calibri" panose="020F0502020204030204" pitchFamily="34" charset="0"/>
                        </a:rPr>
                        <a:t>Oportunidad</a:t>
                      </a:r>
                    </a:p>
                  </a:txBody>
                  <a:tcPr marL="5241" marR="5241" marT="524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155198540"/>
                  </a:ext>
                </a:extLst>
              </a:tr>
              <a:tr h="470166">
                <a:tc gridSpan="4">
                  <a:txBody>
                    <a:bodyPr/>
                    <a:lstStyle/>
                    <a:p>
                      <a:pPr algn="l" fontAlgn="ctr"/>
                      <a:r>
                        <a:rPr lang="es-ES" sz="1050" b="1" i="0" u="none" strike="noStrike" dirty="0">
                          <a:solidFill>
                            <a:srgbClr val="FFFFFF"/>
                          </a:solidFill>
                          <a:effectLst/>
                          <a:latin typeface="Calibri" panose="020F0502020204030204" pitchFamily="34" charset="0"/>
                        </a:rPr>
                        <a:t>Nota: EL acceso y uso de TIC no es una dimensión del bienestar de la estructura de OECD per se. Sin embargo, tener acceso a tecnología digital pre condiciona los posibles impactos en las dimensiones de bienestar. </a:t>
                      </a:r>
                    </a:p>
                  </a:txBody>
                  <a:tcPr marL="5241" marR="5241" marT="52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67300094"/>
                  </a:ext>
                </a:extLst>
              </a:tr>
            </a:tbl>
          </a:graphicData>
        </a:graphic>
      </p:graphicFrame>
      <p:sp>
        <p:nvSpPr>
          <p:cNvPr id="2" name="Marcador de pie de página 1">
            <a:extLst>
              <a:ext uri="{FF2B5EF4-FFF2-40B4-BE49-F238E27FC236}">
                <a16:creationId xmlns:a16="http://schemas.microsoft.com/office/drawing/2014/main" id="{932BA038-6F47-C3BF-6F6D-AA31A89FCB06}"/>
              </a:ext>
            </a:extLst>
          </p:cNvPr>
          <p:cNvSpPr>
            <a:spLocks noGrp="1"/>
          </p:cNvSpPr>
          <p:nvPr>
            <p:ph type="ftr" sz="quarter" idx="11"/>
          </p:nvPr>
        </p:nvSpPr>
        <p:spPr/>
        <p:txBody>
          <a:bodyPr/>
          <a:lstStyle/>
          <a:p>
            <a:r>
              <a:rPr lang="es-AR"/>
              <a:t>Leonardo Schvarstein - 221123 -  Taller AUGM</a:t>
            </a:r>
          </a:p>
        </p:txBody>
      </p:sp>
      <p:sp>
        <p:nvSpPr>
          <p:cNvPr id="3" name="Marcador de número de diapositiva 2">
            <a:extLst>
              <a:ext uri="{FF2B5EF4-FFF2-40B4-BE49-F238E27FC236}">
                <a16:creationId xmlns:a16="http://schemas.microsoft.com/office/drawing/2014/main" id="{200D5603-4406-69AE-BF3C-E3AB0FB750F6}"/>
              </a:ext>
            </a:extLst>
          </p:cNvPr>
          <p:cNvSpPr>
            <a:spLocks noGrp="1"/>
          </p:cNvSpPr>
          <p:nvPr>
            <p:ph type="sldNum" sz="quarter" idx="12"/>
          </p:nvPr>
        </p:nvSpPr>
        <p:spPr/>
        <p:txBody>
          <a:bodyPr/>
          <a:lstStyle/>
          <a:p>
            <a:fld id="{08B5D27E-C37D-4779-B73D-37617A552991}" type="slidenum">
              <a:rPr lang="es-AR" smtClean="0"/>
              <a:t>35</a:t>
            </a:fld>
            <a:endParaRPr lang="es-AR"/>
          </a:p>
        </p:txBody>
      </p:sp>
    </p:spTree>
    <p:extLst>
      <p:ext uri="{BB962C8B-B14F-4D97-AF65-F5344CB8AC3E}">
        <p14:creationId xmlns:p14="http://schemas.microsoft.com/office/powerpoint/2010/main" val="2762430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3200" dirty="0"/>
              <a:t>Necesidades de formación</a:t>
            </a:r>
          </a:p>
        </p:txBody>
      </p:sp>
      <p:sp>
        <p:nvSpPr>
          <p:cNvPr id="3" name="Marcador de contenido 2"/>
          <p:cNvSpPr>
            <a:spLocks noGrp="1"/>
          </p:cNvSpPr>
          <p:nvPr>
            <p:ph idx="1"/>
          </p:nvPr>
        </p:nvSpPr>
        <p:spPr/>
        <p:txBody>
          <a:bodyPr>
            <a:normAutofit fontScale="77500" lnSpcReduction="20000"/>
          </a:bodyPr>
          <a:lstStyle/>
          <a:p>
            <a:pPr marL="514350" indent="-514350">
              <a:buFont typeface="+mj-lt"/>
              <a:buAutoNum type="arabicPeriod"/>
            </a:pPr>
            <a:r>
              <a:rPr lang="es-ES" dirty="0">
                <a:highlight>
                  <a:srgbClr val="FFFF00"/>
                </a:highlight>
              </a:rPr>
              <a:t>Asignación de sentido</a:t>
            </a:r>
          </a:p>
          <a:p>
            <a:pPr marL="514350" indent="-514350">
              <a:buFont typeface="+mj-lt"/>
              <a:buAutoNum type="arabicPeriod"/>
            </a:pPr>
            <a:r>
              <a:rPr lang="es-ES" dirty="0"/>
              <a:t>Inteligencia social</a:t>
            </a:r>
          </a:p>
          <a:p>
            <a:pPr marL="514350" indent="-514350">
              <a:buFont typeface="+mj-lt"/>
              <a:buAutoNum type="arabicPeriod"/>
            </a:pPr>
            <a:r>
              <a:rPr lang="es-ES" dirty="0"/>
              <a:t>Pensamiento innovador y adaptativo (asimilación y acomodación)</a:t>
            </a:r>
          </a:p>
          <a:p>
            <a:pPr marL="514350" indent="-514350">
              <a:buFont typeface="+mj-lt"/>
              <a:buAutoNum type="arabicPeriod"/>
            </a:pPr>
            <a:r>
              <a:rPr lang="es-ES" dirty="0"/>
              <a:t>Competencia intercultural</a:t>
            </a:r>
          </a:p>
          <a:p>
            <a:pPr marL="514350" indent="-514350">
              <a:buFont typeface="+mj-lt"/>
              <a:buAutoNum type="arabicPeriod"/>
            </a:pPr>
            <a:r>
              <a:rPr lang="es-ES" dirty="0">
                <a:highlight>
                  <a:srgbClr val="FFFF00"/>
                </a:highlight>
              </a:rPr>
              <a:t>Pensamiento computacional (entender la lógica de las </a:t>
            </a:r>
            <a:r>
              <a:rPr lang="es-ES" dirty="0" err="1">
                <a:highlight>
                  <a:srgbClr val="FFFF00"/>
                </a:highlight>
              </a:rPr>
              <a:t>TICs</a:t>
            </a:r>
            <a:r>
              <a:rPr lang="es-ES" dirty="0">
                <a:highlight>
                  <a:srgbClr val="FFFF00"/>
                </a:highlight>
              </a:rPr>
              <a:t>)</a:t>
            </a:r>
          </a:p>
          <a:p>
            <a:pPr marL="514350" indent="-514350">
              <a:buFont typeface="+mj-lt"/>
              <a:buAutoNum type="arabicPeriod"/>
            </a:pPr>
            <a:r>
              <a:rPr lang="es-ES" dirty="0">
                <a:highlight>
                  <a:srgbClr val="FFFF00"/>
                </a:highlight>
              </a:rPr>
              <a:t>Alfabetización en nuevos medios</a:t>
            </a:r>
          </a:p>
          <a:p>
            <a:pPr marL="514350" indent="-514350">
              <a:buFont typeface="+mj-lt"/>
              <a:buAutoNum type="arabicPeriod"/>
            </a:pPr>
            <a:r>
              <a:rPr lang="es-ES" dirty="0" err="1"/>
              <a:t>Transdisciplinariedad</a:t>
            </a:r>
            <a:endParaRPr lang="es-ES" dirty="0"/>
          </a:p>
          <a:p>
            <a:pPr marL="514350" indent="-514350">
              <a:buFont typeface="+mj-lt"/>
              <a:buAutoNum type="arabicPeriod"/>
            </a:pPr>
            <a:r>
              <a:rPr lang="es-ES" dirty="0"/>
              <a:t>Capacidad de diseño</a:t>
            </a:r>
          </a:p>
          <a:p>
            <a:pPr marL="514350" indent="-514350">
              <a:buFont typeface="+mj-lt"/>
              <a:buAutoNum type="arabicPeriod"/>
            </a:pPr>
            <a:r>
              <a:rPr lang="es-ES" dirty="0">
                <a:highlight>
                  <a:srgbClr val="FFFF00"/>
                </a:highlight>
              </a:rPr>
              <a:t>Gestión de la sobrecarga cognitiva (atención)</a:t>
            </a:r>
          </a:p>
          <a:p>
            <a:pPr marL="514350" indent="-514350">
              <a:buFont typeface="+mj-lt"/>
              <a:buAutoNum type="arabicPeriod"/>
            </a:pPr>
            <a:r>
              <a:rPr lang="es-ES" dirty="0">
                <a:highlight>
                  <a:srgbClr val="FFFF00"/>
                </a:highlight>
              </a:rPr>
              <a:t>Colaboración en entornos remotos</a:t>
            </a:r>
          </a:p>
          <a:p>
            <a:pPr marL="0" indent="0">
              <a:buNone/>
            </a:pPr>
            <a:endParaRPr lang="es-ES" dirty="0"/>
          </a:p>
          <a:p>
            <a:pPr marL="0" indent="0">
              <a:buNone/>
            </a:pPr>
            <a:r>
              <a:rPr lang="es-ES" sz="2600" dirty="0"/>
              <a:t>Fuente: </a:t>
            </a:r>
            <a:r>
              <a:rPr lang="es-ES" sz="2600" dirty="0" err="1"/>
              <a:t>Rheingold</a:t>
            </a:r>
            <a:endParaRPr lang="es-ES" sz="2600" dirty="0"/>
          </a:p>
        </p:txBody>
      </p:sp>
      <p:sp>
        <p:nvSpPr>
          <p:cNvPr id="4" name="Marcador de pie de página 3">
            <a:extLst>
              <a:ext uri="{FF2B5EF4-FFF2-40B4-BE49-F238E27FC236}">
                <a16:creationId xmlns:a16="http://schemas.microsoft.com/office/drawing/2014/main" id="{C72B991E-93F1-8FC3-451A-FE0139BF75DF}"/>
              </a:ext>
            </a:extLst>
          </p:cNvPr>
          <p:cNvSpPr>
            <a:spLocks noGrp="1"/>
          </p:cNvSpPr>
          <p:nvPr>
            <p:ph type="ftr" sz="quarter" idx="11"/>
          </p:nvPr>
        </p:nvSpPr>
        <p:spPr/>
        <p:txBody>
          <a:bodyPr/>
          <a:lstStyle/>
          <a:p>
            <a:r>
              <a:rPr lang="es-AR"/>
              <a:t>Leonardo Schvarstein - 221123 -  Taller AUGM</a:t>
            </a:r>
          </a:p>
        </p:txBody>
      </p:sp>
      <p:sp>
        <p:nvSpPr>
          <p:cNvPr id="5" name="Marcador de número de diapositiva 4">
            <a:extLst>
              <a:ext uri="{FF2B5EF4-FFF2-40B4-BE49-F238E27FC236}">
                <a16:creationId xmlns:a16="http://schemas.microsoft.com/office/drawing/2014/main" id="{403549A3-DF67-E61D-2768-84A4C92C2E75}"/>
              </a:ext>
            </a:extLst>
          </p:cNvPr>
          <p:cNvSpPr>
            <a:spLocks noGrp="1"/>
          </p:cNvSpPr>
          <p:nvPr>
            <p:ph type="sldNum" sz="quarter" idx="12"/>
          </p:nvPr>
        </p:nvSpPr>
        <p:spPr/>
        <p:txBody>
          <a:bodyPr/>
          <a:lstStyle/>
          <a:p>
            <a:fld id="{08B5D27E-C37D-4779-B73D-37617A552991}" type="slidenum">
              <a:rPr lang="es-AR" smtClean="0"/>
              <a:t>36</a:t>
            </a:fld>
            <a:endParaRPr lang="es-AR"/>
          </a:p>
        </p:txBody>
      </p:sp>
    </p:spTree>
    <p:extLst>
      <p:ext uri="{BB962C8B-B14F-4D97-AF65-F5344CB8AC3E}">
        <p14:creationId xmlns:p14="http://schemas.microsoft.com/office/powerpoint/2010/main" val="4276119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Capacidades básicas (</a:t>
            </a:r>
            <a:r>
              <a:rPr lang="es-ES" dirty="0" err="1"/>
              <a:t>Rheingold</a:t>
            </a:r>
            <a:r>
              <a:rPr lang="es-ES" dirty="0"/>
              <a:t>)</a:t>
            </a:r>
          </a:p>
        </p:txBody>
      </p:sp>
      <p:sp>
        <p:nvSpPr>
          <p:cNvPr id="3" name="Marcador de contenido 2"/>
          <p:cNvSpPr>
            <a:spLocks noGrp="1"/>
          </p:cNvSpPr>
          <p:nvPr>
            <p:ph idx="1"/>
          </p:nvPr>
        </p:nvSpPr>
        <p:spPr/>
        <p:txBody>
          <a:bodyPr>
            <a:normAutofit/>
          </a:bodyPr>
          <a:lstStyle/>
          <a:p>
            <a:r>
              <a:rPr lang="es-ES" dirty="0"/>
              <a:t>Atención</a:t>
            </a:r>
          </a:p>
          <a:p>
            <a:r>
              <a:rPr lang="es-ES" dirty="0"/>
              <a:t>Participación</a:t>
            </a:r>
          </a:p>
          <a:p>
            <a:r>
              <a:rPr lang="es-ES" dirty="0"/>
              <a:t>Cooperación</a:t>
            </a:r>
          </a:p>
          <a:p>
            <a:r>
              <a:rPr lang="es-ES" dirty="0"/>
              <a:t>Consumo crítico y detección de “basura”</a:t>
            </a:r>
          </a:p>
          <a:p>
            <a:r>
              <a:rPr lang="es-ES" dirty="0"/>
              <a:t>Conciencia de red (</a:t>
            </a:r>
            <a:r>
              <a:rPr lang="es-ES" i="1" dirty="0" err="1"/>
              <a:t>network</a:t>
            </a:r>
            <a:r>
              <a:rPr lang="es-ES" i="1" dirty="0"/>
              <a:t> </a:t>
            </a:r>
            <a:r>
              <a:rPr lang="es-ES" i="1" dirty="0" err="1"/>
              <a:t>awareness</a:t>
            </a:r>
            <a:r>
              <a:rPr lang="es-ES" dirty="0"/>
              <a:t>)</a:t>
            </a:r>
          </a:p>
        </p:txBody>
      </p:sp>
      <p:sp>
        <p:nvSpPr>
          <p:cNvPr id="4" name="Marcador de pie de página 3">
            <a:extLst>
              <a:ext uri="{FF2B5EF4-FFF2-40B4-BE49-F238E27FC236}">
                <a16:creationId xmlns:a16="http://schemas.microsoft.com/office/drawing/2014/main" id="{205B881D-83B2-AD01-0675-9482E498DC38}"/>
              </a:ext>
            </a:extLst>
          </p:cNvPr>
          <p:cNvSpPr>
            <a:spLocks noGrp="1"/>
          </p:cNvSpPr>
          <p:nvPr>
            <p:ph type="ftr" sz="quarter" idx="11"/>
          </p:nvPr>
        </p:nvSpPr>
        <p:spPr/>
        <p:txBody>
          <a:bodyPr/>
          <a:lstStyle/>
          <a:p>
            <a:r>
              <a:rPr lang="es-AR"/>
              <a:t>Leonardo Schvarstein - 221123 -  Taller AUGM</a:t>
            </a:r>
          </a:p>
        </p:txBody>
      </p:sp>
      <p:sp>
        <p:nvSpPr>
          <p:cNvPr id="5" name="Marcador de número de diapositiva 4">
            <a:extLst>
              <a:ext uri="{FF2B5EF4-FFF2-40B4-BE49-F238E27FC236}">
                <a16:creationId xmlns:a16="http://schemas.microsoft.com/office/drawing/2014/main" id="{C5A53CCA-51B2-83F4-140D-AB4D7030D0E7}"/>
              </a:ext>
            </a:extLst>
          </p:cNvPr>
          <p:cNvSpPr>
            <a:spLocks noGrp="1"/>
          </p:cNvSpPr>
          <p:nvPr>
            <p:ph type="sldNum" sz="quarter" idx="12"/>
          </p:nvPr>
        </p:nvSpPr>
        <p:spPr/>
        <p:txBody>
          <a:bodyPr/>
          <a:lstStyle/>
          <a:p>
            <a:fld id="{08B5D27E-C37D-4779-B73D-37617A552991}" type="slidenum">
              <a:rPr lang="es-AR" smtClean="0"/>
              <a:t>37</a:t>
            </a:fld>
            <a:endParaRPr lang="es-AR"/>
          </a:p>
        </p:txBody>
      </p:sp>
    </p:spTree>
    <p:extLst>
      <p:ext uri="{BB962C8B-B14F-4D97-AF65-F5344CB8AC3E}">
        <p14:creationId xmlns:p14="http://schemas.microsoft.com/office/powerpoint/2010/main" val="20750394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1E7F5F-DC8E-F33F-6780-6201F1DD7B29}"/>
              </a:ext>
            </a:extLst>
          </p:cNvPr>
          <p:cNvSpPr>
            <a:spLocks noGrp="1"/>
          </p:cNvSpPr>
          <p:nvPr>
            <p:ph type="ctrTitle"/>
          </p:nvPr>
        </p:nvSpPr>
        <p:spPr/>
        <p:txBody>
          <a:bodyPr/>
          <a:lstStyle/>
          <a:p>
            <a:r>
              <a:rPr lang="es-AR" dirty="0"/>
              <a:t>Autogestión del bienestar digital (ABD)</a:t>
            </a:r>
          </a:p>
        </p:txBody>
      </p:sp>
      <p:sp>
        <p:nvSpPr>
          <p:cNvPr id="3" name="Subtítulo 2">
            <a:extLst>
              <a:ext uri="{FF2B5EF4-FFF2-40B4-BE49-F238E27FC236}">
                <a16:creationId xmlns:a16="http://schemas.microsoft.com/office/drawing/2014/main" id="{FA994E58-7798-87D3-19A1-B9FF7FE3244B}"/>
              </a:ext>
            </a:extLst>
          </p:cNvPr>
          <p:cNvSpPr>
            <a:spLocks noGrp="1"/>
          </p:cNvSpPr>
          <p:nvPr>
            <p:ph type="subTitle" idx="1"/>
          </p:nvPr>
        </p:nvSpPr>
        <p:spPr/>
        <p:txBody>
          <a:bodyPr>
            <a:normAutofit lnSpcReduction="10000"/>
          </a:bodyPr>
          <a:lstStyle/>
          <a:p>
            <a:r>
              <a:rPr lang="es-AR" dirty="0"/>
              <a:t>Capacidad de utilizar la tecnología digital para que nos ayude en nuestra vida y nos acerque a nuestros objetivos en lugar de distraernos, interrumpirnos o convertirse en un obstáculo. Tener el control de cómo usamos la tecnología nos permite aprovechar todo su potencial y sus ventajas. (Google)</a:t>
            </a:r>
          </a:p>
          <a:p>
            <a:endParaRPr lang="es-AR" dirty="0"/>
          </a:p>
        </p:txBody>
      </p:sp>
      <p:sp>
        <p:nvSpPr>
          <p:cNvPr id="4" name="Marcador de pie de página 3">
            <a:extLst>
              <a:ext uri="{FF2B5EF4-FFF2-40B4-BE49-F238E27FC236}">
                <a16:creationId xmlns:a16="http://schemas.microsoft.com/office/drawing/2014/main" id="{35737C05-AC5F-AD38-3F01-87703F4FC711}"/>
              </a:ext>
            </a:extLst>
          </p:cNvPr>
          <p:cNvSpPr>
            <a:spLocks noGrp="1"/>
          </p:cNvSpPr>
          <p:nvPr>
            <p:ph type="ftr" sz="quarter" idx="11"/>
          </p:nvPr>
        </p:nvSpPr>
        <p:spPr/>
        <p:txBody>
          <a:bodyPr/>
          <a:lstStyle/>
          <a:p>
            <a:r>
              <a:rPr lang="es-AR"/>
              <a:t>Leonardo Schvarstein - 221123 -  Taller AUGM</a:t>
            </a:r>
          </a:p>
        </p:txBody>
      </p:sp>
      <p:sp>
        <p:nvSpPr>
          <p:cNvPr id="5" name="Marcador de número de diapositiva 4">
            <a:extLst>
              <a:ext uri="{FF2B5EF4-FFF2-40B4-BE49-F238E27FC236}">
                <a16:creationId xmlns:a16="http://schemas.microsoft.com/office/drawing/2014/main" id="{DFDA8A12-DF0C-CD5B-C33C-6F817A255633}"/>
              </a:ext>
            </a:extLst>
          </p:cNvPr>
          <p:cNvSpPr>
            <a:spLocks noGrp="1"/>
          </p:cNvSpPr>
          <p:nvPr>
            <p:ph type="sldNum" sz="quarter" idx="12"/>
          </p:nvPr>
        </p:nvSpPr>
        <p:spPr/>
        <p:txBody>
          <a:bodyPr/>
          <a:lstStyle/>
          <a:p>
            <a:fld id="{08B5D27E-C37D-4779-B73D-37617A552991}" type="slidenum">
              <a:rPr lang="es-AR" smtClean="0"/>
              <a:t>38</a:t>
            </a:fld>
            <a:endParaRPr lang="es-AR"/>
          </a:p>
        </p:txBody>
      </p:sp>
    </p:spTree>
    <p:extLst>
      <p:ext uri="{BB962C8B-B14F-4D97-AF65-F5344CB8AC3E}">
        <p14:creationId xmlns:p14="http://schemas.microsoft.com/office/powerpoint/2010/main" val="6134135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33EC22E-EF7D-45E0-9106-22C7A5577B4C}"/>
              </a:ext>
            </a:extLst>
          </p:cNvPr>
          <p:cNvSpPr>
            <a:spLocks noGrp="1" noChangeArrowheads="1"/>
          </p:cNvSpPr>
          <p:nvPr>
            <p:ph type="title"/>
          </p:nvPr>
        </p:nvSpPr>
        <p:spPr>
          <a:xfrm>
            <a:off x="609600" y="247744"/>
            <a:ext cx="10972800" cy="1143000"/>
          </a:xfrm>
          <a:solidFill>
            <a:schemeClr val="accent1">
              <a:lumMod val="20000"/>
              <a:lumOff val="80000"/>
            </a:schemeClr>
          </a:solidFill>
          <a:ln>
            <a:solidFill>
              <a:schemeClr val="tx1"/>
            </a:solidFill>
          </a:ln>
        </p:spPr>
        <p:txBody>
          <a:bodyPr/>
          <a:lstStyle/>
          <a:p>
            <a:pPr algn="l" eaLnBrk="1" hangingPunct="1">
              <a:defRPr/>
            </a:pPr>
            <a:r>
              <a:rPr lang="es-AR" sz="3600" dirty="0"/>
              <a:t>Componentes de la Inteligencia Social (Gardner)</a:t>
            </a:r>
            <a:endParaRPr lang="es-ES" sz="3600" dirty="0"/>
          </a:p>
        </p:txBody>
      </p:sp>
      <p:graphicFrame>
        <p:nvGraphicFramePr>
          <p:cNvPr id="29699" name="Group 3">
            <a:extLst>
              <a:ext uri="{FF2B5EF4-FFF2-40B4-BE49-F238E27FC236}">
                <a16:creationId xmlns:a16="http://schemas.microsoft.com/office/drawing/2014/main" id="{9F9B39DA-3829-497A-9558-75B733F851A2}"/>
              </a:ext>
            </a:extLst>
          </p:cNvPr>
          <p:cNvGraphicFramePr>
            <a:graphicFrameLocks noGrp="1"/>
          </p:cNvGraphicFramePr>
          <p:nvPr>
            <p:ph idx="1"/>
          </p:nvPr>
        </p:nvGraphicFramePr>
        <p:xfrm>
          <a:off x="609600" y="1600200"/>
          <a:ext cx="10972800" cy="3999272"/>
        </p:xfrm>
        <a:graphic>
          <a:graphicData uri="http://schemas.openxmlformats.org/drawingml/2006/table">
            <a:tbl>
              <a:tblPr/>
              <a:tblGrid>
                <a:gridCol w="54864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707036">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AR" altLang="en-AR" sz="2800" b="0" i="0" u="none" strike="noStrike" cap="none" normalizeH="0" baseline="0">
                          <a:ln>
                            <a:noFill/>
                          </a:ln>
                          <a:solidFill>
                            <a:schemeClr val="tx1"/>
                          </a:solidFill>
                          <a:effectLst/>
                          <a:latin typeface="+mn-lt"/>
                          <a:ea typeface="ＭＳ Ｐゴシック" panose="020B0600070205080204" pitchFamily="34" charset="-128"/>
                        </a:rPr>
                        <a:t>Competencias intrapersonales</a:t>
                      </a:r>
                      <a:endParaRPr kumimoji="0" lang="es-ES" altLang="en-AR" sz="2800" b="0" i="0" u="none" strike="noStrike" cap="none" normalizeH="0" baseline="0">
                        <a:ln>
                          <a:noFill/>
                        </a:ln>
                        <a:solidFill>
                          <a:schemeClr val="tx1"/>
                        </a:solidFill>
                        <a:effectLst/>
                        <a:latin typeface="+mn-lt"/>
                        <a:ea typeface="ＭＳ Ｐゴシック" panose="020B0600070205080204" pitchFamily="34" charset="-128"/>
                      </a:endParaRPr>
                    </a:p>
                  </a:txBody>
                  <a:tcPr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AR" altLang="en-AR" sz="2800" b="0" i="0" u="none" strike="noStrike" cap="none" normalizeH="0" baseline="0" dirty="0">
                          <a:ln>
                            <a:noFill/>
                          </a:ln>
                          <a:solidFill>
                            <a:schemeClr val="tx1"/>
                          </a:solidFill>
                          <a:effectLst/>
                          <a:latin typeface="+mn-lt"/>
                          <a:ea typeface="ＭＳ Ｐゴシック" panose="020B0600070205080204" pitchFamily="34" charset="-128"/>
                        </a:rPr>
                        <a:t>Competencias interpersonales</a:t>
                      </a:r>
                      <a:endParaRPr kumimoji="0" lang="es-ES" altLang="en-AR" sz="2800" b="0" i="0" u="none" strike="noStrike" cap="none" normalizeH="0" baseline="0" dirty="0">
                        <a:ln>
                          <a:noFill/>
                        </a:ln>
                        <a:solidFill>
                          <a:schemeClr val="tx1"/>
                        </a:solidFill>
                        <a:effectLst/>
                        <a:latin typeface="+mn-lt"/>
                        <a:ea typeface="ＭＳ Ｐゴシック" panose="020B0600070205080204" pitchFamily="34" charset="-128"/>
                      </a:endParaRPr>
                    </a:p>
                  </a:txBody>
                  <a:tcPr marT="45713" marB="457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0"/>
                  </a:ext>
                </a:extLst>
              </a:tr>
              <a:tr h="823853">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AR" altLang="en-AR" sz="2800" b="0" i="0" u="none" strike="noStrike" cap="none" normalizeH="0" baseline="0">
                          <a:ln>
                            <a:noFill/>
                          </a:ln>
                          <a:solidFill>
                            <a:schemeClr val="tx1"/>
                          </a:solidFill>
                          <a:effectLst/>
                          <a:latin typeface="+mn-lt"/>
                          <a:ea typeface="ＭＳ Ｐゴシック" panose="020B0600070205080204" pitchFamily="34" charset="-128"/>
                        </a:rPr>
                        <a:t>Conciencia de sí</a:t>
                      </a:r>
                      <a:endParaRPr kumimoji="0" lang="es-ES" altLang="en-AR" sz="2800" b="0" i="0" u="none" strike="noStrike" cap="none" normalizeH="0" baseline="0">
                        <a:ln>
                          <a:noFill/>
                        </a:ln>
                        <a:solidFill>
                          <a:schemeClr val="tx1"/>
                        </a:solidFill>
                        <a:effectLst/>
                        <a:latin typeface="+mn-lt"/>
                        <a:ea typeface="ＭＳ Ｐゴシック" panose="020B0600070205080204" pitchFamily="34" charset="-128"/>
                      </a:endParaRPr>
                    </a:p>
                  </a:txBody>
                  <a:tcPr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AR" altLang="en-AR" sz="2800" b="0" i="0" u="none" strike="noStrike" cap="none" normalizeH="0" baseline="0" dirty="0">
                          <a:ln>
                            <a:noFill/>
                          </a:ln>
                          <a:solidFill>
                            <a:schemeClr val="tx1"/>
                          </a:solidFill>
                          <a:effectLst/>
                          <a:latin typeface="+mn-lt"/>
                          <a:ea typeface="ＭＳ Ｐゴシック" panose="020B0600070205080204" pitchFamily="34" charset="-128"/>
                        </a:rPr>
                        <a:t>Empatía</a:t>
                      </a:r>
                      <a:endParaRPr kumimoji="0" lang="es-ES" altLang="en-AR" sz="2800" b="0" i="0" u="none" strike="noStrike" cap="none" normalizeH="0" baseline="0" dirty="0">
                        <a:ln>
                          <a:noFill/>
                        </a:ln>
                        <a:solidFill>
                          <a:schemeClr val="tx1"/>
                        </a:solidFill>
                        <a:effectLst/>
                        <a:latin typeface="+mn-lt"/>
                        <a:ea typeface="ＭＳ Ｐゴシック" panose="020B0600070205080204" pitchFamily="34" charset="-128"/>
                      </a:endParaRPr>
                    </a:p>
                  </a:txBody>
                  <a:tcPr marT="45713" marB="457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r h="822265">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AR" altLang="en-AR" sz="2800" b="0" i="0" u="none" strike="noStrike" cap="none" normalizeH="0" baseline="0">
                          <a:ln>
                            <a:noFill/>
                          </a:ln>
                          <a:solidFill>
                            <a:schemeClr val="tx1"/>
                          </a:solidFill>
                          <a:effectLst/>
                          <a:latin typeface="+mn-lt"/>
                          <a:ea typeface="ＭＳ Ｐゴシック" panose="020B0600070205080204" pitchFamily="34" charset="-128"/>
                        </a:rPr>
                        <a:t>Auto-regulación</a:t>
                      </a:r>
                      <a:endParaRPr kumimoji="0" lang="es-ES" altLang="en-AR" sz="2800" b="0" i="0" u="none" strike="noStrike" cap="none" normalizeH="0" baseline="0">
                        <a:ln>
                          <a:noFill/>
                        </a:ln>
                        <a:solidFill>
                          <a:schemeClr val="tx1"/>
                        </a:solidFill>
                        <a:effectLst/>
                        <a:latin typeface="+mn-lt"/>
                        <a:ea typeface="ＭＳ Ｐゴシック" panose="020B0600070205080204" pitchFamily="34" charset="-128"/>
                      </a:endParaRPr>
                    </a:p>
                  </a:txBody>
                  <a:tcPr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AR" altLang="en-AR" sz="2800" b="0" i="0" u="none" strike="noStrike" cap="none" normalizeH="0" baseline="0" dirty="0">
                          <a:ln>
                            <a:noFill/>
                          </a:ln>
                          <a:solidFill>
                            <a:schemeClr val="tx1"/>
                          </a:solidFill>
                          <a:effectLst/>
                          <a:latin typeface="+mn-lt"/>
                          <a:ea typeface="ＭＳ Ｐゴシック" panose="020B0600070205080204" pitchFamily="34" charset="-128"/>
                        </a:rPr>
                        <a:t>Influencia</a:t>
                      </a:r>
                      <a:endParaRPr kumimoji="0" lang="es-ES" altLang="en-AR" sz="2800" b="0" i="0" u="none" strike="noStrike" cap="none" normalizeH="0" baseline="0" dirty="0">
                        <a:ln>
                          <a:noFill/>
                        </a:ln>
                        <a:solidFill>
                          <a:schemeClr val="tx1"/>
                        </a:solidFill>
                        <a:effectLst/>
                        <a:latin typeface="+mn-lt"/>
                        <a:ea typeface="ＭＳ Ｐゴシック" panose="020B0600070205080204" pitchFamily="34" charset="-128"/>
                      </a:endParaRPr>
                    </a:p>
                  </a:txBody>
                  <a:tcPr marT="45713" marB="457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2"/>
                  </a:ext>
                </a:extLst>
              </a:tr>
              <a:tr h="823853">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AR" altLang="en-AR" sz="2800" b="0" i="0" u="none" strike="noStrike" cap="none" normalizeH="0" baseline="0">
                          <a:ln>
                            <a:noFill/>
                          </a:ln>
                          <a:solidFill>
                            <a:schemeClr val="tx1"/>
                          </a:solidFill>
                          <a:effectLst/>
                          <a:latin typeface="+mn-lt"/>
                          <a:ea typeface="ＭＳ Ｐゴシック" panose="020B0600070205080204" pitchFamily="34" charset="-128"/>
                        </a:rPr>
                        <a:t>Motivación</a:t>
                      </a:r>
                      <a:endParaRPr kumimoji="0" lang="es-ES" altLang="en-AR" sz="2800" b="0" i="0" u="none" strike="noStrike" cap="none" normalizeH="0" baseline="0">
                        <a:ln>
                          <a:noFill/>
                        </a:ln>
                        <a:solidFill>
                          <a:schemeClr val="tx1"/>
                        </a:solidFill>
                        <a:effectLst/>
                        <a:latin typeface="+mn-lt"/>
                        <a:ea typeface="ＭＳ Ｐゴシック" panose="020B0600070205080204" pitchFamily="34" charset="-128"/>
                      </a:endParaRPr>
                    </a:p>
                  </a:txBody>
                  <a:tcPr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AR" altLang="en-AR" sz="2800" b="0" i="0" u="none" strike="noStrike" cap="none" normalizeH="0" baseline="0" dirty="0">
                          <a:ln>
                            <a:noFill/>
                          </a:ln>
                          <a:solidFill>
                            <a:schemeClr val="tx1"/>
                          </a:solidFill>
                          <a:effectLst/>
                          <a:latin typeface="+mn-lt"/>
                          <a:ea typeface="ＭＳ Ｐゴシック" panose="020B0600070205080204" pitchFamily="34" charset="-128"/>
                        </a:rPr>
                        <a:t>Resolución de conflictos</a:t>
                      </a:r>
                      <a:endParaRPr kumimoji="0" lang="es-ES" altLang="en-AR" sz="2800" b="0" i="0" u="none" strike="noStrike" cap="none" normalizeH="0" baseline="0" dirty="0">
                        <a:ln>
                          <a:noFill/>
                        </a:ln>
                        <a:solidFill>
                          <a:schemeClr val="tx1"/>
                        </a:solidFill>
                        <a:effectLst/>
                        <a:latin typeface="+mn-lt"/>
                        <a:ea typeface="ＭＳ Ｐゴシック" panose="020B0600070205080204" pitchFamily="34" charset="-128"/>
                      </a:endParaRPr>
                    </a:p>
                  </a:txBody>
                  <a:tcPr marT="45713" marB="457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3"/>
                  </a:ext>
                </a:extLst>
              </a:tr>
              <a:tr h="822265">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AR" altLang="en-AR" sz="2800" b="0" i="0" u="none" strike="noStrike" cap="none" normalizeH="0" baseline="0" dirty="0">
                          <a:ln>
                            <a:noFill/>
                          </a:ln>
                          <a:solidFill>
                            <a:schemeClr val="tx1"/>
                          </a:solidFill>
                          <a:effectLst/>
                          <a:latin typeface="+mn-lt"/>
                          <a:ea typeface="ＭＳ Ｐゴシック" panose="020B0600070205080204" pitchFamily="34" charset="-128"/>
                        </a:rPr>
                        <a:t>Pensamiento sistémico</a:t>
                      </a:r>
                      <a:endParaRPr kumimoji="0" lang="es-ES" altLang="en-AR" sz="2800" b="0" i="0" u="none" strike="noStrike" cap="none" normalizeH="0" baseline="0" dirty="0">
                        <a:ln>
                          <a:noFill/>
                        </a:ln>
                        <a:solidFill>
                          <a:schemeClr val="tx1"/>
                        </a:solidFill>
                        <a:effectLst/>
                        <a:latin typeface="+mn-lt"/>
                        <a:ea typeface="ＭＳ Ｐゴシック" panose="020B0600070205080204" pitchFamily="34" charset="-128"/>
                      </a:endParaRPr>
                    </a:p>
                  </a:txBody>
                  <a:tcPr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eaLnBrk="0" hangingPunct="0">
                        <a:spcBef>
                          <a:spcPct val="20000"/>
                        </a:spcBef>
                        <a:defRPr sz="28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AR" altLang="en-AR" sz="2800" b="0" i="0" u="none" strike="noStrike" cap="none" normalizeH="0" baseline="0" dirty="0">
                          <a:ln>
                            <a:noFill/>
                          </a:ln>
                          <a:solidFill>
                            <a:schemeClr val="tx1"/>
                          </a:solidFill>
                          <a:effectLst/>
                          <a:latin typeface="+mn-lt"/>
                          <a:ea typeface="ＭＳ Ｐゴシック" panose="020B0600070205080204" pitchFamily="34" charset="-128"/>
                        </a:rPr>
                        <a:t>Comunión</a:t>
                      </a:r>
                      <a:endParaRPr kumimoji="0" lang="es-ES" altLang="en-AR" sz="2800" b="0" i="0" u="none" strike="noStrike" cap="none" normalizeH="0" baseline="0" dirty="0">
                        <a:ln>
                          <a:noFill/>
                        </a:ln>
                        <a:solidFill>
                          <a:schemeClr val="tx1"/>
                        </a:solidFill>
                        <a:effectLst/>
                        <a:latin typeface="+mn-lt"/>
                        <a:ea typeface="ＭＳ Ｐゴシック" panose="020B0600070205080204" pitchFamily="34" charset="-128"/>
                      </a:endParaRPr>
                    </a:p>
                  </a:txBody>
                  <a:tcPr marT="45713" marB="457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4"/>
                  </a:ext>
                </a:extLst>
              </a:tr>
            </a:tbl>
          </a:graphicData>
        </a:graphic>
      </p:graphicFrame>
      <p:sp>
        <p:nvSpPr>
          <p:cNvPr id="2" name="Marcador de pie de página 1">
            <a:extLst>
              <a:ext uri="{FF2B5EF4-FFF2-40B4-BE49-F238E27FC236}">
                <a16:creationId xmlns:a16="http://schemas.microsoft.com/office/drawing/2014/main" id="{72314DE1-D2D4-4586-BB36-435E78814FE3}"/>
              </a:ext>
            </a:extLst>
          </p:cNvPr>
          <p:cNvSpPr>
            <a:spLocks noGrp="1"/>
          </p:cNvSpPr>
          <p:nvPr>
            <p:ph type="ftr" sz="quarter" idx="11"/>
          </p:nvPr>
        </p:nvSpPr>
        <p:spPr/>
        <p:txBody>
          <a:bodyPr/>
          <a:lstStyle/>
          <a:p>
            <a:pPr>
              <a:defRPr/>
            </a:pPr>
            <a:r>
              <a:rPr lang="es-ES"/>
              <a:t>Leonardo Schvarstein - 221123 -  Taller AUGM</a:t>
            </a:r>
          </a:p>
        </p:txBody>
      </p:sp>
      <p:sp>
        <p:nvSpPr>
          <p:cNvPr id="3" name="Marcador de número de diapositiva 2">
            <a:extLst>
              <a:ext uri="{FF2B5EF4-FFF2-40B4-BE49-F238E27FC236}">
                <a16:creationId xmlns:a16="http://schemas.microsoft.com/office/drawing/2014/main" id="{7217A93C-825A-4BCB-AC02-102022FC55B8}"/>
              </a:ext>
            </a:extLst>
          </p:cNvPr>
          <p:cNvSpPr>
            <a:spLocks noGrp="1"/>
          </p:cNvSpPr>
          <p:nvPr>
            <p:ph type="sldNum" sz="quarter" idx="12"/>
          </p:nvPr>
        </p:nvSpPr>
        <p:spPr/>
        <p:txBody>
          <a:bodyPr/>
          <a:lstStyle/>
          <a:p>
            <a:pPr>
              <a:defRPr/>
            </a:pPr>
            <a:fld id="{533E18E6-AEDC-437F-B173-9B2A39E3467B}" type="slidenum">
              <a:rPr lang="es-ES" altLang="en-AR" smtClean="0"/>
              <a:pPr>
                <a:defRPr/>
              </a:pPr>
              <a:t>39</a:t>
            </a:fld>
            <a:endParaRPr lang="es-ES" altLang="en-AR"/>
          </a:p>
        </p:txBody>
      </p:sp>
    </p:spTree>
    <p:extLst>
      <p:ext uri="{BB962C8B-B14F-4D97-AF65-F5344CB8AC3E}">
        <p14:creationId xmlns:p14="http://schemas.microsoft.com/office/powerpoint/2010/main" val="927261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DA9801B-2925-EC1A-F2FA-3B353CC1B9F2}"/>
              </a:ext>
            </a:extLst>
          </p:cNvPr>
          <p:cNvPicPr>
            <a:picLocks noChangeAspect="1"/>
          </p:cNvPicPr>
          <p:nvPr/>
        </p:nvPicPr>
        <p:blipFill>
          <a:blip r:embed="rId2"/>
          <a:stretch>
            <a:fillRect/>
          </a:stretch>
        </p:blipFill>
        <p:spPr>
          <a:xfrm>
            <a:off x="2820928" y="0"/>
            <a:ext cx="6550143" cy="6858000"/>
          </a:xfrm>
          <a:prstGeom prst="rect">
            <a:avLst/>
          </a:prstGeom>
        </p:spPr>
      </p:pic>
      <p:sp>
        <p:nvSpPr>
          <p:cNvPr id="3" name="CuadroTexto 2">
            <a:extLst>
              <a:ext uri="{FF2B5EF4-FFF2-40B4-BE49-F238E27FC236}">
                <a16:creationId xmlns:a16="http://schemas.microsoft.com/office/drawing/2014/main" id="{EF282DAA-97EC-474E-C5A5-872F467402A4}"/>
              </a:ext>
            </a:extLst>
          </p:cNvPr>
          <p:cNvSpPr txBox="1"/>
          <p:nvPr/>
        </p:nvSpPr>
        <p:spPr>
          <a:xfrm>
            <a:off x="356682" y="168613"/>
            <a:ext cx="1738008" cy="2031325"/>
          </a:xfrm>
          <a:prstGeom prst="rect">
            <a:avLst/>
          </a:prstGeom>
          <a:solidFill>
            <a:schemeClr val="accent1">
              <a:lumMod val="20000"/>
              <a:lumOff val="80000"/>
            </a:schemeClr>
          </a:solidFill>
          <a:ln>
            <a:solidFill>
              <a:schemeClr val="tx1"/>
            </a:solidFill>
          </a:ln>
        </p:spPr>
        <p:txBody>
          <a:bodyPr wrap="square" rtlCol="0">
            <a:spAutoFit/>
          </a:bodyPr>
          <a:lstStyle/>
          <a:p>
            <a:r>
              <a:rPr lang="es-AR" dirty="0"/>
              <a:t>Herramientas digitales para la gestión del bienestar (para consumidores individuales y organizaciones)</a:t>
            </a:r>
          </a:p>
        </p:txBody>
      </p:sp>
      <p:sp>
        <p:nvSpPr>
          <p:cNvPr id="4" name="Marcador de pie de página 3">
            <a:extLst>
              <a:ext uri="{FF2B5EF4-FFF2-40B4-BE49-F238E27FC236}">
                <a16:creationId xmlns:a16="http://schemas.microsoft.com/office/drawing/2014/main" id="{54DF8FEB-4FB4-A0C8-0D40-4E2D7711ACFD}"/>
              </a:ext>
            </a:extLst>
          </p:cNvPr>
          <p:cNvSpPr>
            <a:spLocks noGrp="1"/>
          </p:cNvSpPr>
          <p:nvPr>
            <p:ph type="ftr" sz="quarter" idx="11"/>
          </p:nvPr>
        </p:nvSpPr>
        <p:spPr/>
        <p:txBody>
          <a:bodyPr/>
          <a:lstStyle/>
          <a:p>
            <a:r>
              <a:rPr lang="es-AR"/>
              <a:t>Leonardo Schvarstein - 221123 -  Taller AUGM</a:t>
            </a:r>
          </a:p>
        </p:txBody>
      </p:sp>
      <p:sp>
        <p:nvSpPr>
          <p:cNvPr id="5" name="Marcador de número de diapositiva 4">
            <a:extLst>
              <a:ext uri="{FF2B5EF4-FFF2-40B4-BE49-F238E27FC236}">
                <a16:creationId xmlns:a16="http://schemas.microsoft.com/office/drawing/2014/main" id="{0BAE8E12-F3A2-D587-6877-4D5B9EA60066}"/>
              </a:ext>
            </a:extLst>
          </p:cNvPr>
          <p:cNvSpPr>
            <a:spLocks noGrp="1"/>
          </p:cNvSpPr>
          <p:nvPr>
            <p:ph type="sldNum" sz="quarter" idx="12"/>
          </p:nvPr>
        </p:nvSpPr>
        <p:spPr/>
        <p:txBody>
          <a:bodyPr/>
          <a:lstStyle/>
          <a:p>
            <a:fld id="{08B5D27E-C37D-4779-B73D-37617A552991}" type="slidenum">
              <a:rPr lang="es-AR" smtClean="0"/>
              <a:t>4</a:t>
            </a:fld>
            <a:endParaRPr lang="es-AR"/>
          </a:p>
        </p:txBody>
      </p:sp>
    </p:spTree>
    <p:extLst>
      <p:ext uri="{BB962C8B-B14F-4D97-AF65-F5344CB8AC3E}">
        <p14:creationId xmlns:p14="http://schemas.microsoft.com/office/powerpoint/2010/main" val="573663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1D4C2-7E36-25B7-CA23-D184FA966254}"/>
              </a:ext>
            </a:extLst>
          </p:cNvPr>
          <p:cNvSpPr>
            <a:spLocks noGrp="1"/>
          </p:cNvSpPr>
          <p:nvPr>
            <p:ph type="title"/>
          </p:nvPr>
        </p:nvSpPr>
        <p:spPr/>
        <p:txBody>
          <a:bodyPr/>
          <a:lstStyle/>
          <a:p>
            <a:r>
              <a:rPr lang="es-AR" dirty="0"/>
              <a:t>Bienestar digital</a:t>
            </a:r>
          </a:p>
        </p:txBody>
      </p:sp>
      <p:sp>
        <p:nvSpPr>
          <p:cNvPr id="3" name="Marcador de contenido 2">
            <a:extLst>
              <a:ext uri="{FF2B5EF4-FFF2-40B4-BE49-F238E27FC236}">
                <a16:creationId xmlns:a16="http://schemas.microsoft.com/office/drawing/2014/main" id="{256CD50C-FF66-2733-D553-47A585E98ABE}"/>
              </a:ext>
            </a:extLst>
          </p:cNvPr>
          <p:cNvSpPr>
            <a:spLocks noGrp="1"/>
          </p:cNvSpPr>
          <p:nvPr>
            <p:ph idx="1"/>
          </p:nvPr>
        </p:nvSpPr>
        <p:spPr/>
        <p:txBody>
          <a:bodyPr>
            <a:normAutofit fontScale="92500" lnSpcReduction="10000"/>
          </a:bodyPr>
          <a:lstStyle/>
          <a:p>
            <a:r>
              <a:rPr lang="es-AR" dirty="0"/>
              <a:t>Comprensión de los beneficios y riesgos de la interacción digital en relación con las necesidades de salud y bienestar”.</a:t>
            </a:r>
          </a:p>
          <a:p>
            <a:r>
              <a:rPr lang="es-AR" dirty="0"/>
              <a:t>La capacidad de </a:t>
            </a:r>
          </a:p>
          <a:p>
            <a:pPr lvl="1"/>
            <a:r>
              <a:rPr lang="es-AR" dirty="0"/>
              <a:t>velar por la salud personal, la seguridad, las relaciones y la conciliación en entornos digitales; </a:t>
            </a:r>
          </a:p>
          <a:p>
            <a:pPr lvl="1"/>
            <a:r>
              <a:rPr lang="es-AR" dirty="0"/>
              <a:t>utilizar herramientas digitales en procura de objetivos personales (por ejemplo, salud y estado físico) y participar en actividades sociales y comunitarias; </a:t>
            </a:r>
          </a:p>
          <a:p>
            <a:pPr lvl="1"/>
            <a:r>
              <a:rPr lang="es-AR" dirty="0"/>
              <a:t>actuar con seguridad y responsabilidad en entornos digitales;</a:t>
            </a:r>
          </a:p>
          <a:p>
            <a:pPr lvl="1"/>
            <a:r>
              <a:rPr lang="es-AR" dirty="0"/>
              <a:t>negociar y resolver conflictos; </a:t>
            </a:r>
          </a:p>
          <a:p>
            <a:pPr lvl="1"/>
            <a:r>
              <a:rPr lang="es-AR" dirty="0"/>
              <a:t>gestionar la carga de trabajo digital, la sobrecarga y la distracción; </a:t>
            </a:r>
          </a:p>
          <a:p>
            <a:pPr lvl="1"/>
            <a:r>
              <a:rPr lang="es-AR" dirty="0"/>
              <a:t>actuar con preocupación por el entorno humano y natural al utilizar herramientas digitales. </a:t>
            </a:r>
          </a:p>
        </p:txBody>
      </p:sp>
      <p:sp>
        <p:nvSpPr>
          <p:cNvPr id="4" name="CuadroTexto 3">
            <a:extLst>
              <a:ext uri="{FF2B5EF4-FFF2-40B4-BE49-F238E27FC236}">
                <a16:creationId xmlns:a16="http://schemas.microsoft.com/office/drawing/2014/main" id="{8879E194-24E2-3568-D06F-9A01931AACD0}"/>
              </a:ext>
            </a:extLst>
          </p:cNvPr>
          <p:cNvSpPr txBox="1"/>
          <p:nvPr/>
        </p:nvSpPr>
        <p:spPr>
          <a:xfrm>
            <a:off x="0" y="6057089"/>
            <a:ext cx="7913257" cy="369332"/>
          </a:xfrm>
          <a:prstGeom prst="rect">
            <a:avLst/>
          </a:prstGeom>
          <a:noFill/>
        </p:spPr>
        <p:txBody>
          <a:bodyPr wrap="none" rtlCol="0">
            <a:spAutoFit/>
          </a:bodyPr>
          <a:lstStyle/>
          <a:p>
            <a:r>
              <a:rPr lang="es-AR" dirty="0"/>
              <a:t>https://digitalcapability.jiscinvolve.org/wp/2019/09/03/defining-digital-wellbeing/</a:t>
            </a:r>
          </a:p>
        </p:txBody>
      </p:sp>
      <p:sp>
        <p:nvSpPr>
          <p:cNvPr id="5" name="Marcador de pie de página 4">
            <a:extLst>
              <a:ext uri="{FF2B5EF4-FFF2-40B4-BE49-F238E27FC236}">
                <a16:creationId xmlns:a16="http://schemas.microsoft.com/office/drawing/2014/main" id="{BD796229-6FC7-6C67-093B-057147496F23}"/>
              </a:ext>
            </a:extLst>
          </p:cNvPr>
          <p:cNvSpPr>
            <a:spLocks noGrp="1"/>
          </p:cNvSpPr>
          <p:nvPr>
            <p:ph type="ftr" sz="quarter" idx="11"/>
          </p:nvPr>
        </p:nvSpPr>
        <p:spPr/>
        <p:txBody>
          <a:bodyPr/>
          <a:lstStyle/>
          <a:p>
            <a:r>
              <a:rPr lang="es-AR"/>
              <a:t>Leonardo Schvarstein - 221123 -  Taller AUGM</a:t>
            </a:r>
          </a:p>
        </p:txBody>
      </p:sp>
      <p:sp>
        <p:nvSpPr>
          <p:cNvPr id="6" name="Marcador de número de diapositiva 5">
            <a:extLst>
              <a:ext uri="{FF2B5EF4-FFF2-40B4-BE49-F238E27FC236}">
                <a16:creationId xmlns:a16="http://schemas.microsoft.com/office/drawing/2014/main" id="{9561BC43-C5DB-949A-8EE2-9BE037C9CA94}"/>
              </a:ext>
            </a:extLst>
          </p:cNvPr>
          <p:cNvSpPr>
            <a:spLocks noGrp="1"/>
          </p:cNvSpPr>
          <p:nvPr>
            <p:ph type="sldNum" sz="quarter" idx="12"/>
          </p:nvPr>
        </p:nvSpPr>
        <p:spPr/>
        <p:txBody>
          <a:bodyPr/>
          <a:lstStyle/>
          <a:p>
            <a:fld id="{08B5D27E-C37D-4779-B73D-37617A552991}" type="slidenum">
              <a:rPr lang="es-AR" smtClean="0"/>
              <a:t>40</a:t>
            </a:fld>
            <a:endParaRPr lang="es-AR"/>
          </a:p>
        </p:txBody>
      </p:sp>
    </p:spTree>
    <p:extLst>
      <p:ext uri="{BB962C8B-B14F-4D97-AF65-F5344CB8AC3E}">
        <p14:creationId xmlns:p14="http://schemas.microsoft.com/office/powerpoint/2010/main" val="17165887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475714-B5EC-CBC9-7725-EAFDBE3FA617}"/>
              </a:ext>
            </a:extLst>
          </p:cNvPr>
          <p:cNvSpPr>
            <a:spLocks noGrp="1"/>
          </p:cNvSpPr>
          <p:nvPr>
            <p:ph type="title"/>
          </p:nvPr>
        </p:nvSpPr>
        <p:spPr/>
        <p:txBody>
          <a:bodyPr/>
          <a:lstStyle/>
          <a:p>
            <a:r>
              <a:rPr lang="es-AR" dirty="0"/>
              <a:t>Desintoxicación digital</a:t>
            </a:r>
          </a:p>
        </p:txBody>
      </p:sp>
      <p:sp>
        <p:nvSpPr>
          <p:cNvPr id="3" name="Marcador de contenido 2">
            <a:extLst>
              <a:ext uri="{FF2B5EF4-FFF2-40B4-BE49-F238E27FC236}">
                <a16:creationId xmlns:a16="http://schemas.microsoft.com/office/drawing/2014/main" id="{029D7F57-7EEC-3023-6EA7-4518AC82E265}"/>
              </a:ext>
            </a:extLst>
          </p:cNvPr>
          <p:cNvSpPr>
            <a:spLocks noGrp="1"/>
          </p:cNvSpPr>
          <p:nvPr>
            <p:ph idx="1"/>
          </p:nvPr>
        </p:nvSpPr>
        <p:spPr/>
        <p:txBody>
          <a:bodyPr>
            <a:normAutofit fontScale="77500" lnSpcReduction="20000"/>
          </a:bodyPr>
          <a:lstStyle/>
          <a:p>
            <a:r>
              <a:rPr lang="es-AR" b="0" i="0" dirty="0">
                <a:solidFill>
                  <a:srgbClr val="2D2B29"/>
                </a:solidFill>
                <a:effectLst/>
                <a:latin typeface="Tiempos Text"/>
              </a:rPr>
              <a:t>La desintoxicación digital se ha convertido en una forma abreviada de tomarse un descanso y otros actos de uso autolimitado de los medios.</a:t>
            </a:r>
          </a:p>
          <a:p>
            <a:r>
              <a:rPr lang="es-AR" dirty="0">
                <a:solidFill>
                  <a:srgbClr val="2D2B29"/>
                </a:solidFill>
                <a:latin typeface="Tiempos Text"/>
              </a:rPr>
              <a:t>3</a:t>
            </a:r>
            <a:r>
              <a:rPr lang="es-AR" b="0" i="0" dirty="0">
                <a:solidFill>
                  <a:srgbClr val="2D2B29"/>
                </a:solidFill>
                <a:effectLst/>
                <a:latin typeface="Tiempos Text"/>
              </a:rPr>
              <a:t> motivos principales para tomar un descanso digital. </a:t>
            </a:r>
          </a:p>
          <a:p>
            <a:pPr lvl="1"/>
            <a:r>
              <a:rPr lang="es-AR" b="0" i="0" dirty="0">
                <a:solidFill>
                  <a:srgbClr val="2D2B29"/>
                </a:solidFill>
                <a:effectLst/>
                <a:latin typeface="Tiempos Text"/>
              </a:rPr>
              <a:t>Estar presente</a:t>
            </a:r>
          </a:p>
          <a:p>
            <a:pPr lvl="1"/>
            <a:r>
              <a:rPr lang="es-AR" dirty="0">
                <a:solidFill>
                  <a:srgbClr val="2D2B29"/>
                </a:solidFill>
                <a:latin typeface="Tiempos Text"/>
              </a:rPr>
              <a:t>Productividad</a:t>
            </a:r>
          </a:p>
          <a:p>
            <a:pPr lvl="1"/>
            <a:r>
              <a:rPr lang="es-AR" dirty="0">
                <a:solidFill>
                  <a:srgbClr val="2D2B29"/>
                </a:solidFill>
                <a:latin typeface="Tiempos Text"/>
              </a:rPr>
              <a:t>Salvaguardar la privacidad</a:t>
            </a:r>
          </a:p>
          <a:p>
            <a:r>
              <a:rPr lang="es-AR" dirty="0">
                <a:solidFill>
                  <a:srgbClr val="2D2B29"/>
                </a:solidFill>
                <a:latin typeface="Tiempos Text"/>
              </a:rPr>
              <a:t>F</a:t>
            </a:r>
            <a:r>
              <a:rPr lang="es-AR" b="0" i="0" dirty="0">
                <a:solidFill>
                  <a:srgbClr val="2D2B29"/>
                </a:solidFill>
                <a:effectLst/>
                <a:latin typeface="Tiempos Text"/>
              </a:rPr>
              <a:t>ormas de </a:t>
            </a:r>
            <a:r>
              <a:rPr lang="es-AR" b="0" i="0" dirty="0" err="1">
                <a:solidFill>
                  <a:srgbClr val="2D2B29"/>
                </a:solidFill>
                <a:effectLst/>
                <a:latin typeface="Tiempos Text"/>
              </a:rPr>
              <a:t>autorrestringir</a:t>
            </a:r>
            <a:r>
              <a:rPr lang="es-AR" b="0" i="0" dirty="0">
                <a:solidFill>
                  <a:srgbClr val="2D2B29"/>
                </a:solidFill>
                <a:effectLst/>
                <a:latin typeface="Tiempos Text"/>
              </a:rPr>
              <a:t> el uso de los medios en línea. Una distinción simple es entre los métodos para regular el comportamiento y para regular la tecnología. Muchos hacen una combinación de ambos.</a:t>
            </a:r>
          </a:p>
          <a:p>
            <a:pPr lvl="1"/>
            <a:r>
              <a:rPr lang="es-AR" b="0" i="0" dirty="0">
                <a:solidFill>
                  <a:srgbClr val="2D2B29"/>
                </a:solidFill>
                <a:effectLst/>
                <a:latin typeface="Tiempos Text"/>
              </a:rPr>
              <a:t>La regulación del comportamiento se realiza limitando los tiempos y lugares donde se utilizan los medios digitales o los teléfonos inteligentes</a:t>
            </a:r>
          </a:p>
          <a:p>
            <a:pPr lvl="1"/>
            <a:r>
              <a:rPr lang="es-AR" b="0" i="0" dirty="0">
                <a:solidFill>
                  <a:srgbClr val="2D2B29"/>
                </a:solidFill>
                <a:effectLst/>
                <a:latin typeface="Tiempos Text"/>
              </a:rPr>
              <a:t>La regulación de la tecnología se hace utilizando las herramientas disponibles para limitar la oferta de las aplicaciones. Por ejemplo, s</a:t>
            </a:r>
            <a:r>
              <a:rPr lang="es-AR" dirty="0">
                <a:solidFill>
                  <a:srgbClr val="2D2B29"/>
                </a:solidFill>
                <a:latin typeface="Tiempos Text"/>
              </a:rPr>
              <a:t>e desactivan</a:t>
            </a:r>
            <a:r>
              <a:rPr lang="es-AR" b="0" i="0" dirty="0">
                <a:solidFill>
                  <a:srgbClr val="2D2B29"/>
                </a:solidFill>
                <a:effectLst/>
                <a:latin typeface="Tiempos Text"/>
              </a:rPr>
              <a:t> notificaciones y se bloquean sitios. El modo avión es una forma rápida de desconectarse, mientras que aplicaciones como Forest, </a:t>
            </a:r>
            <a:r>
              <a:rPr lang="es-AR" b="0" i="0" dirty="0" err="1">
                <a:solidFill>
                  <a:srgbClr val="2D2B29"/>
                </a:solidFill>
                <a:effectLst/>
                <a:latin typeface="Tiempos Text"/>
              </a:rPr>
              <a:t>Moment</a:t>
            </a:r>
            <a:r>
              <a:rPr lang="es-AR" b="0" i="0" dirty="0">
                <a:solidFill>
                  <a:srgbClr val="2D2B29"/>
                </a:solidFill>
                <a:effectLst/>
                <a:latin typeface="Tiempos Text"/>
              </a:rPr>
              <a:t> y </a:t>
            </a:r>
            <a:r>
              <a:rPr lang="es-AR" b="0" i="0" dirty="0" err="1">
                <a:solidFill>
                  <a:srgbClr val="2D2B29"/>
                </a:solidFill>
                <a:effectLst/>
                <a:latin typeface="Tiempos Text"/>
              </a:rPr>
              <a:t>Hold</a:t>
            </a:r>
            <a:r>
              <a:rPr lang="es-AR" b="0" i="0" dirty="0">
                <a:solidFill>
                  <a:srgbClr val="2D2B29"/>
                </a:solidFill>
                <a:effectLst/>
                <a:latin typeface="Tiempos Text"/>
              </a:rPr>
              <a:t> bloquean el acceso o recompensan el tiempo sin conexión. Se limpian y ordenan los dispositivos, se eliminan aplicaciones, se limitan listas de amigos, se cancelan suscripciones y se desactivan cuentas de redes sociales. Algunos vuelven a su antiguo Nokia.</a:t>
            </a:r>
            <a:endParaRPr lang="es-AR" dirty="0"/>
          </a:p>
        </p:txBody>
      </p:sp>
      <p:sp>
        <p:nvSpPr>
          <p:cNvPr id="4" name="CuadroTexto 3">
            <a:extLst>
              <a:ext uri="{FF2B5EF4-FFF2-40B4-BE49-F238E27FC236}">
                <a16:creationId xmlns:a16="http://schemas.microsoft.com/office/drawing/2014/main" id="{E6F2CADA-4395-1B42-0B6E-5960153BC47A}"/>
              </a:ext>
            </a:extLst>
          </p:cNvPr>
          <p:cNvSpPr txBox="1"/>
          <p:nvPr/>
        </p:nvSpPr>
        <p:spPr>
          <a:xfrm>
            <a:off x="103761" y="6176963"/>
            <a:ext cx="6607578" cy="369332"/>
          </a:xfrm>
          <a:prstGeom prst="rect">
            <a:avLst/>
          </a:prstGeom>
          <a:noFill/>
        </p:spPr>
        <p:txBody>
          <a:bodyPr wrap="none" rtlCol="0">
            <a:spAutoFit/>
          </a:bodyPr>
          <a:lstStyle/>
          <a:p>
            <a:r>
              <a:rPr lang="es-AR" dirty="0" err="1"/>
              <a:t>Syvertsen</a:t>
            </a:r>
            <a:r>
              <a:rPr lang="es-AR" dirty="0"/>
              <a:t>, T. </a:t>
            </a:r>
            <a:r>
              <a:rPr lang="en-US" i="1" dirty="0"/>
              <a:t>The pleasure, the pain and the politics of a digital detox</a:t>
            </a:r>
            <a:endParaRPr lang="es-AR" i="1" dirty="0"/>
          </a:p>
        </p:txBody>
      </p:sp>
      <p:sp>
        <p:nvSpPr>
          <p:cNvPr id="5" name="Marcador de pie de página 4">
            <a:extLst>
              <a:ext uri="{FF2B5EF4-FFF2-40B4-BE49-F238E27FC236}">
                <a16:creationId xmlns:a16="http://schemas.microsoft.com/office/drawing/2014/main" id="{46F675ED-DCBF-2486-DF76-92DD6C076044}"/>
              </a:ext>
            </a:extLst>
          </p:cNvPr>
          <p:cNvSpPr>
            <a:spLocks noGrp="1"/>
          </p:cNvSpPr>
          <p:nvPr>
            <p:ph type="ftr" sz="quarter" idx="11"/>
          </p:nvPr>
        </p:nvSpPr>
        <p:spPr/>
        <p:txBody>
          <a:bodyPr/>
          <a:lstStyle/>
          <a:p>
            <a:r>
              <a:rPr lang="es-AR"/>
              <a:t>Leonardo Schvarstein - 221123 -  Taller AUGM</a:t>
            </a:r>
          </a:p>
        </p:txBody>
      </p:sp>
      <p:sp>
        <p:nvSpPr>
          <p:cNvPr id="6" name="Marcador de número de diapositiva 5">
            <a:extLst>
              <a:ext uri="{FF2B5EF4-FFF2-40B4-BE49-F238E27FC236}">
                <a16:creationId xmlns:a16="http://schemas.microsoft.com/office/drawing/2014/main" id="{AAE59D2B-D928-A844-F05F-B0A442F151A4}"/>
              </a:ext>
            </a:extLst>
          </p:cNvPr>
          <p:cNvSpPr>
            <a:spLocks noGrp="1"/>
          </p:cNvSpPr>
          <p:nvPr>
            <p:ph type="sldNum" sz="quarter" idx="12"/>
          </p:nvPr>
        </p:nvSpPr>
        <p:spPr/>
        <p:txBody>
          <a:bodyPr/>
          <a:lstStyle/>
          <a:p>
            <a:fld id="{08B5D27E-C37D-4779-B73D-37617A552991}" type="slidenum">
              <a:rPr lang="es-AR" smtClean="0"/>
              <a:t>41</a:t>
            </a:fld>
            <a:endParaRPr lang="es-AR"/>
          </a:p>
        </p:txBody>
      </p:sp>
    </p:spTree>
    <p:extLst>
      <p:ext uri="{BB962C8B-B14F-4D97-AF65-F5344CB8AC3E}">
        <p14:creationId xmlns:p14="http://schemas.microsoft.com/office/powerpoint/2010/main" val="7773541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D9577E-EFFC-FD3E-7989-B5F622C6494D}"/>
              </a:ext>
            </a:extLst>
          </p:cNvPr>
          <p:cNvSpPr>
            <a:spLocks noGrp="1"/>
          </p:cNvSpPr>
          <p:nvPr>
            <p:ph type="ctrTitle"/>
          </p:nvPr>
        </p:nvSpPr>
        <p:spPr/>
        <p:txBody>
          <a:bodyPr/>
          <a:lstStyle/>
          <a:p>
            <a:r>
              <a:rPr lang="es-AR" dirty="0"/>
              <a:t>Perspectiva crítica</a:t>
            </a:r>
          </a:p>
        </p:txBody>
      </p:sp>
      <p:sp>
        <p:nvSpPr>
          <p:cNvPr id="3" name="Subtítulo 2">
            <a:extLst>
              <a:ext uri="{FF2B5EF4-FFF2-40B4-BE49-F238E27FC236}">
                <a16:creationId xmlns:a16="http://schemas.microsoft.com/office/drawing/2014/main" id="{95E140EC-BA02-A326-A0B7-DBC6EB9098D8}"/>
              </a:ext>
            </a:extLst>
          </p:cNvPr>
          <p:cNvSpPr>
            <a:spLocks noGrp="1"/>
          </p:cNvSpPr>
          <p:nvPr>
            <p:ph type="subTitle" idx="1"/>
          </p:nvPr>
        </p:nvSpPr>
        <p:spPr/>
        <p:txBody>
          <a:bodyPr/>
          <a:lstStyle/>
          <a:p>
            <a:endParaRPr lang="es-AR"/>
          </a:p>
        </p:txBody>
      </p:sp>
      <p:sp>
        <p:nvSpPr>
          <p:cNvPr id="4" name="Marcador de pie de página 3">
            <a:extLst>
              <a:ext uri="{FF2B5EF4-FFF2-40B4-BE49-F238E27FC236}">
                <a16:creationId xmlns:a16="http://schemas.microsoft.com/office/drawing/2014/main" id="{C1F5EE74-277C-964F-22EE-9C6FA8241E5E}"/>
              </a:ext>
            </a:extLst>
          </p:cNvPr>
          <p:cNvSpPr>
            <a:spLocks noGrp="1"/>
          </p:cNvSpPr>
          <p:nvPr>
            <p:ph type="ftr" sz="quarter" idx="11"/>
          </p:nvPr>
        </p:nvSpPr>
        <p:spPr/>
        <p:txBody>
          <a:bodyPr/>
          <a:lstStyle/>
          <a:p>
            <a:r>
              <a:rPr lang="es-AR"/>
              <a:t>Leonardo Schvarstein - 221123 -  Taller AUGM</a:t>
            </a:r>
          </a:p>
        </p:txBody>
      </p:sp>
      <p:sp>
        <p:nvSpPr>
          <p:cNvPr id="5" name="Marcador de número de diapositiva 4">
            <a:extLst>
              <a:ext uri="{FF2B5EF4-FFF2-40B4-BE49-F238E27FC236}">
                <a16:creationId xmlns:a16="http://schemas.microsoft.com/office/drawing/2014/main" id="{6808AB6E-111C-C111-E234-767514D598A3}"/>
              </a:ext>
            </a:extLst>
          </p:cNvPr>
          <p:cNvSpPr>
            <a:spLocks noGrp="1"/>
          </p:cNvSpPr>
          <p:nvPr>
            <p:ph type="sldNum" sz="quarter" idx="12"/>
          </p:nvPr>
        </p:nvSpPr>
        <p:spPr/>
        <p:txBody>
          <a:bodyPr/>
          <a:lstStyle/>
          <a:p>
            <a:fld id="{08B5D27E-C37D-4779-B73D-37617A552991}" type="slidenum">
              <a:rPr lang="es-AR" smtClean="0"/>
              <a:t>42</a:t>
            </a:fld>
            <a:endParaRPr lang="es-AR"/>
          </a:p>
        </p:txBody>
      </p:sp>
    </p:spTree>
    <p:extLst>
      <p:ext uri="{BB962C8B-B14F-4D97-AF65-F5344CB8AC3E}">
        <p14:creationId xmlns:p14="http://schemas.microsoft.com/office/powerpoint/2010/main" val="11253733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F5BAE2-F776-5DB5-2596-59239286A9E4}"/>
              </a:ext>
            </a:extLst>
          </p:cNvPr>
          <p:cNvSpPr>
            <a:spLocks noGrp="1"/>
          </p:cNvSpPr>
          <p:nvPr>
            <p:ph type="title"/>
          </p:nvPr>
        </p:nvSpPr>
        <p:spPr/>
        <p:txBody>
          <a:bodyPr/>
          <a:lstStyle/>
          <a:p>
            <a:r>
              <a:rPr lang="es-AR" dirty="0"/>
              <a:t>Perspectiva crítica (Habermas)</a:t>
            </a:r>
          </a:p>
        </p:txBody>
      </p:sp>
      <p:sp>
        <p:nvSpPr>
          <p:cNvPr id="3" name="Marcador de contenido 2">
            <a:extLst>
              <a:ext uri="{FF2B5EF4-FFF2-40B4-BE49-F238E27FC236}">
                <a16:creationId xmlns:a16="http://schemas.microsoft.com/office/drawing/2014/main" id="{33F49CE4-9330-CF3A-98CD-0EEB095816D5}"/>
              </a:ext>
            </a:extLst>
          </p:cNvPr>
          <p:cNvSpPr>
            <a:spLocks noGrp="1"/>
          </p:cNvSpPr>
          <p:nvPr>
            <p:ph idx="1"/>
          </p:nvPr>
        </p:nvSpPr>
        <p:spPr/>
        <p:txBody>
          <a:bodyPr/>
          <a:lstStyle/>
          <a:p>
            <a:pPr marL="0" lvl="0" indent="0">
              <a:buNone/>
              <a:tabLst>
                <a:tab pos="228600" algn="l"/>
              </a:tabLst>
            </a:pPr>
            <a:r>
              <a:rPr lang="es-AR" sz="2800" dirty="0">
                <a:effectLst/>
                <a:ea typeface="Times New Roman" panose="02020603050405020304" pitchFamily="18" charset="0"/>
              </a:rPr>
              <a:t>Tres tareas</a:t>
            </a:r>
            <a:endParaRPr lang="es-AR" sz="1800" dirty="0">
              <a:effectLst/>
              <a:ea typeface="Times New Roman" panose="02020603050405020304" pitchFamily="18" charset="0"/>
            </a:endParaRPr>
          </a:p>
          <a:p>
            <a:pPr marL="342900" lvl="0" indent="-342900">
              <a:buFont typeface="Symbol" panose="05050102010706020507" pitchFamily="18" charset="2"/>
              <a:buChar char=""/>
              <a:tabLst>
                <a:tab pos="457200" algn="l"/>
              </a:tabLst>
            </a:pPr>
            <a:r>
              <a:rPr lang="es-AR" sz="2800" dirty="0">
                <a:effectLst/>
                <a:ea typeface="Times New Roman" panose="02020603050405020304" pitchFamily="18" charset="0"/>
              </a:rPr>
              <a:t>Entender (reconocer el origen social de la realidad organizacional)</a:t>
            </a:r>
            <a:endParaRPr lang="es-AR" sz="1800" dirty="0">
              <a:effectLst/>
              <a:ea typeface="Times New Roman" panose="02020603050405020304" pitchFamily="18" charset="0"/>
            </a:endParaRPr>
          </a:p>
          <a:p>
            <a:pPr marL="342900" lvl="0" indent="-342900">
              <a:buFont typeface="Symbol" panose="05050102010706020507" pitchFamily="18" charset="2"/>
              <a:buChar char=""/>
              <a:tabLst>
                <a:tab pos="457200" algn="l"/>
              </a:tabLst>
            </a:pPr>
            <a:r>
              <a:rPr lang="es-AR" sz="2800" dirty="0">
                <a:effectLst/>
                <a:ea typeface="Times New Roman" panose="02020603050405020304" pitchFamily="18" charset="0"/>
              </a:rPr>
              <a:t>Criticar (cómo se legitiman las estructuras de significación)</a:t>
            </a:r>
            <a:endParaRPr lang="es-AR" sz="1800" dirty="0">
              <a:effectLst/>
              <a:ea typeface="Times New Roman" panose="02020603050405020304" pitchFamily="18" charset="0"/>
            </a:endParaRPr>
          </a:p>
          <a:p>
            <a:pPr marL="342900" lvl="0" indent="-342900">
              <a:buFont typeface="Symbol" panose="05050102010706020507" pitchFamily="18" charset="2"/>
              <a:buChar char=""/>
              <a:tabLst>
                <a:tab pos="457200" algn="l"/>
              </a:tabLst>
            </a:pPr>
            <a:r>
              <a:rPr lang="es-AR" sz="2800" dirty="0">
                <a:effectLst/>
                <a:ea typeface="Times New Roman" panose="02020603050405020304" pitchFamily="18" charset="0"/>
              </a:rPr>
              <a:t>Educar (</a:t>
            </a:r>
            <a:r>
              <a:rPr lang="es-AR" sz="2800" dirty="0" err="1">
                <a:effectLst/>
                <a:ea typeface="Times New Roman" panose="02020603050405020304" pitchFamily="18" charset="0"/>
              </a:rPr>
              <a:t>auto-formación</a:t>
            </a:r>
            <a:r>
              <a:rPr lang="es-AR" sz="2800" dirty="0">
                <a:effectLst/>
                <a:ea typeface="Times New Roman" panose="02020603050405020304" pitchFamily="18" charset="0"/>
              </a:rPr>
              <a:t> a </a:t>
            </a:r>
            <a:r>
              <a:rPr lang="es-AR" sz="2800" dirty="0" err="1">
                <a:effectLst/>
                <a:ea typeface="Times New Roman" panose="02020603050405020304" pitchFamily="18" charset="0"/>
              </a:rPr>
              <a:t>traves</a:t>
            </a:r>
            <a:r>
              <a:rPr lang="es-AR" sz="2800" dirty="0">
                <a:effectLst/>
                <a:ea typeface="Times New Roman" panose="02020603050405020304" pitchFamily="18" charset="0"/>
              </a:rPr>
              <a:t> de la construcción de realidades organizacionales alternativas)</a:t>
            </a:r>
            <a:endParaRPr lang="es-AR" sz="1800" dirty="0">
              <a:effectLst/>
              <a:ea typeface="Times New Roman" panose="02020603050405020304" pitchFamily="18" charset="0"/>
            </a:endParaRPr>
          </a:p>
          <a:p>
            <a:endParaRPr lang="es-AR" dirty="0"/>
          </a:p>
        </p:txBody>
      </p:sp>
      <p:sp>
        <p:nvSpPr>
          <p:cNvPr id="4" name="Marcador de pie de página 3">
            <a:extLst>
              <a:ext uri="{FF2B5EF4-FFF2-40B4-BE49-F238E27FC236}">
                <a16:creationId xmlns:a16="http://schemas.microsoft.com/office/drawing/2014/main" id="{BA53269F-5B56-3364-6469-5AD72DB4F20D}"/>
              </a:ext>
            </a:extLst>
          </p:cNvPr>
          <p:cNvSpPr>
            <a:spLocks noGrp="1"/>
          </p:cNvSpPr>
          <p:nvPr>
            <p:ph type="ftr" sz="quarter" idx="11"/>
          </p:nvPr>
        </p:nvSpPr>
        <p:spPr/>
        <p:txBody>
          <a:bodyPr/>
          <a:lstStyle/>
          <a:p>
            <a:r>
              <a:rPr lang="es-AR"/>
              <a:t>Leonardo Schvarstein - 221123 -  Taller AUGM</a:t>
            </a:r>
          </a:p>
        </p:txBody>
      </p:sp>
      <p:sp>
        <p:nvSpPr>
          <p:cNvPr id="5" name="Marcador de número de diapositiva 4">
            <a:extLst>
              <a:ext uri="{FF2B5EF4-FFF2-40B4-BE49-F238E27FC236}">
                <a16:creationId xmlns:a16="http://schemas.microsoft.com/office/drawing/2014/main" id="{ABCD2A16-7349-3505-88DB-E35772F0D00E}"/>
              </a:ext>
            </a:extLst>
          </p:cNvPr>
          <p:cNvSpPr>
            <a:spLocks noGrp="1"/>
          </p:cNvSpPr>
          <p:nvPr>
            <p:ph type="sldNum" sz="quarter" idx="12"/>
          </p:nvPr>
        </p:nvSpPr>
        <p:spPr/>
        <p:txBody>
          <a:bodyPr/>
          <a:lstStyle/>
          <a:p>
            <a:fld id="{08B5D27E-C37D-4779-B73D-37617A552991}" type="slidenum">
              <a:rPr lang="es-AR" smtClean="0"/>
              <a:t>43</a:t>
            </a:fld>
            <a:endParaRPr lang="es-AR"/>
          </a:p>
        </p:txBody>
      </p:sp>
    </p:spTree>
    <p:extLst>
      <p:ext uri="{BB962C8B-B14F-4D97-AF65-F5344CB8AC3E}">
        <p14:creationId xmlns:p14="http://schemas.microsoft.com/office/powerpoint/2010/main" val="37903587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80000"/>
              </a:lnSpc>
            </a:pPr>
            <a:r>
              <a:rPr lang="es-AR" sz="4800" dirty="0"/>
              <a:t>3 intereses constitutivos del conocimiento </a:t>
            </a:r>
            <a:r>
              <a:rPr lang="es-AR" sz="3200" dirty="0"/>
              <a:t>(Habermas)</a:t>
            </a:r>
          </a:p>
        </p:txBody>
      </p:sp>
      <p:sp>
        <p:nvSpPr>
          <p:cNvPr id="3" name="Content Placeholder 2"/>
          <p:cNvSpPr>
            <a:spLocks noGrp="1"/>
          </p:cNvSpPr>
          <p:nvPr>
            <p:ph idx="1"/>
          </p:nvPr>
        </p:nvSpPr>
        <p:spPr>
          <a:xfrm>
            <a:off x="609600" y="1488537"/>
            <a:ext cx="10972800" cy="4756151"/>
          </a:xfrm>
        </p:spPr>
        <p:txBody>
          <a:bodyPr>
            <a:noAutofit/>
          </a:bodyPr>
          <a:lstStyle/>
          <a:p>
            <a:pPr lvl="0">
              <a:buFont typeface="+mj-lt"/>
              <a:buAutoNum type="arabicPeriod"/>
            </a:pPr>
            <a:r>
              <a:rPr lang="es-AR" sz="2667" b="1" dirty="0"/>
              <a:t>Técnicos. Dominio</a:t>
            </a:r>
            <a:r>
              <a:rPr lang="en-US" sz="2667" dirty="0"/>
              <a:t>. </a:t>
            </a:r>
            <a:r>
              <a:rPr lang="es-AR" sz="2667" dirty="0"/>
              <a:t>Control y manipulación del medio ambiente. Predicción y control. Ciencias analíticas y empíricas. Actitud objetivante (persona ante las cosas). </a:t>
            </a:r>
          </a:p>
          <a:p>
            <a:pPr lvl="0">
              <a:buFont typeface="+mj-lt"/>
              <a:buAutoNum type="arabicPeriod"/>
            </a:pPr>
            <a:r>
              <a:rPr lang="es-ES_tradnl" sz="2667" b="1" dirty="0"/>
              <a:t>Prácticos. </a:t>
            </a:r>
            <a:r>
              <a:rPr lang="es-AR" sz="2667" b="1" dirty="0"/>
              <a:t>Comprensión</a:t>
            </a:r>
            <a:r>
              <a:rPr lang="en-US" sz="2667" b="1" dirty="0"/>
              <a:t>. </a:t>
            </a:r>
            <a:r>
              <a:rPr lang="es-AR" sz="2667" dirty="0"/>
              <a:t>Encuentro con otros sujetos parlantes y actuantes (interacción). Ciencias hermenéuticas. Actitud participativa (persona entre personas).</a:t>
            </a:r>
            <a:endParaRPr lang="en-US" sz="2667" dirty="0"/>
          </a:p>
          <a:p>
            <a:pPr>
              <a:buFont typeface="+mj-lt"/>
              <a:buAutoNum type="arabicPeriod"/>
            </a:pPr>
            <a:r>
              <a:rPr lang="es-ES_tradnl" sz="2667" b="1" dirty="0"/>
              <a:t>Emancipatorios. Reflexión y crítica.</a:t>
            </a:r>
            <a:r>
              <a:rPr lang="en-US" sz="2667" b="1" dirty="0"/>
              <a:t> </a:t>
            </a:r>
            <a:r>
              <a:rPr lang="es-AR" sz="2667" dirty="0"/>
              <a:t>Incorporación del proceso de la crítica a través de la auto-reflexión. Ciencias críticas y evolución social progresista. Asumen la capacidad del sujeto para emanciparse de coacciones políticas e ideológicas objetivantes, a través de la auto-reflexión producida discursivamente.</a:t>
            </a:r>
            <a:endParaRPr lang="en-US" sz="2667" dirty="0"/>
          </a:p>
        </p:txBody>
      </p:sp>
      <p:sp>
        <p:nvSpPr>
          <p:cNvPr id="4" name="Footer Placeholder 3"/>
          <p:cNvSpPr>
            <a:spLocks noGrp="1"/>
          </p:cNvSpPr>
          <p:nvPr>
            <p:ph type="ftr" sz="quarter" idx="11"/>
          </p:nvPr>
        </p:nvSpPr>
        <p:spPr/>
        <p:txBody>
          <a:bodyPr/>
          <a:lstStyle/>
          <a:p>
            <a:r>
              <a:rPr lang="es-ES"/>
              <a:t>Leonardo Schvarstein - 221123 -  Taller AUGM</a:t>
            </a:r>
          </a:p>
        </p:txBody>
      </p:sp>
      <p:sp>
        <p:nvSpPr>
          <p:cNvPr id="5" name="Slide Number Placeholder 4"/>
          <p:cNvSpPr>
            <a:spLocks noGrp="1"/>
          </p:cNvSpPr>
          <p:nvPr>
            <p:ph type="sldNum" sz="quarter" idx="12"/>
          </p:nvPr>
        </p:nvSpPr>
        <p:spPr/>
        <p:txBody>
          <a:bodyPr/>
          <a:lstStyle/>
          <a:p>
            <a:fld id="{2384D958-0E0E-4F4A-AA16-6A92FBBF09C6}" type="slidenum">
              <a:rPr lang="es-ES" smtClean="0"/>
              <a:pPr/>
              <a:t>44</a:t>
            </a:fld>
            <a:endParaRPr lang="es-ES"/>
          </a:p>
        </p:txBody>
      </p:sp>
    </p:spTree>
    <p:extLst>
      <p:ext uri="{BB962C8B-B14F-4D97-AF65-F5344CB8AC3E}">
        <p14:creationId xmlns:p14="http://schemas.microsoft.com/office/powerpoint/2010/main" val="30463237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534039"/>
            <a:ext cx="10972800" cy="1143000"/>
          </a:xfrm>
        </p:spPr>
        <p:txBody>
          <a:bodyPr>
            <a:noAutofit/>
          </a:bodyPr>
          <a:lstStyle/>
          <a:p>
            <a:r>
              <a:rPr lang="es-ES" sz="4400" dirty="0"/>
              <a:t>Efectos deseables de la gestión organizacional del bienestar digital</a:t>
            </a:r>
          </a:p>
        </p:txBody>
      </p:sp>
      <p:sp>
        <p:nvSpPr>
          <p:cNvPr id="3" name="Marcador de contenido 2"/>
          <p:cNvSpPr>
            <a:spLocks noGrp="1"/>
          </p:cNvSpPr>
          <p:nvPr>
            <p:ph idx="1"/>
          </p:nvPr>
        </p:nvSpPr>
        <p:spPr>
          <a:xfrm>
            <a:off x="609600" y="1859601"/>
            <a:ext cx="10972800" cy="4525963"/>
          </a:xfrm>
        </p:spPr>
        <p:txBody>
          <a:bodyPr>
            <a:normAutofit lnSpcReduction="10000"/>
          </a:bodyPr>
          <a:lstStyle/>
          <a:p>
            <a:r>
              <a:rPr lang="es-AR" sz="3200" dirty="0"/>
              <a:t>un </a:t>
            </a:r>
            <a:r>
              <a:rPr lang="es-AR" sz="3200" u="sng" dirty="0"/>
              <a:t>clima de seguridad</a:t>
            </a:r>
            <a:r>
              <a:rPr lang="es-AR" sz="3200" dirty="0"/>
              <a:t> cuando se satisfacen las necesidades “técnicas” de las partes interesadas</a:t>
            </a:r>
          </a:p>
          <a:p>
            <a:r>
              <a:rPr lang="es-AR" sz="3200" dirty="0"/>
              <a:t>un </a:t>
            </a:r>
            <a:r>
              <a:rPr lang="es-AR" sz="3200" u="sng" dirty="0"/>
              <a:t>espacio de libertad</a:t>
            </a:r>
            <a:r>
              <a:rPr lang="es-AR" sz="3200" dirty="0"/>
              <a:t> que se corresponde con las reglas de equidad y reciprocidad asociadas a la satisfacción de las necesidades “prácticas” de participación de las partes interesadas</a:t>
            </a:r>
          </a:p>
          <a:p>
            <a:r>
              <a:rPr lang="es-AR" sz="3200" dirty="0"/>
              <a:t>una </a:t>
            </a:r>
            <a:r>
              <a:rPr lang="es-AR" sz="3200" u="sng" dirty="0"/>
              <a:t>dinámica de progreso</a:t>
            </a:r>
            <a:r>
              <a:rPr lang="es-AR" sz="3200" dirty="0"/>
              <a:t> que contribuye al establecimiento de vínculos comunitarios orientados a la “emancipación” y a la consecución de un proyecto social. </a:t>
            </a:r>
          </a:p>
          <a:p>
            <a:endParaRPr lang="es-ES" sz="2667" dirty="0"/>
          </a:p>
        </p:txBody>
      </p:sp>
      <p:sp>
        <p:nvSpPr>
          <p:cNvPr id="4" name="Marcador de pie de página 3">
            <a:extLst>
              <a:ext uri="{FF2B5EF4-FFF2-40B4-BE49-F238E27FC236}">
                <a16:creationId xmlns:a16="http://schemas.microsoft.com/office/drawing/2014/main" id="{9146EDA7-3626-AD76-6CA4-46A1EA665FF4}"/>
              </a:ext>
            </a:extLst>
          </p:cNvPr>
          <p:cNvSpPr>
            <a:spLocks noGrp="1"/>
          </p:cNvSpPr>
          <p:nvPr>
            <p:ph type="ftr" sz="quarter" idx="11"/>
          </p:nvPr>
        </p:nvSpPr>
        <p:spPr/>
        <p:txBody>
          <a:bodyPr/>
          <a:lstStyle/>
          <a:p>
            <a:r>
              <a:rPr lang="es-ES"/>
              <a:t>Leonardo Schvarstein - 221123 -  Taller AUGM</a:t>
            </a:r>
          </a:p>
        </p:txBody>
      </p:sp>
      <p:sp>
        <p:nvSpPr>
          <p:cNvPr id="5" name="Marcador de número de diapositiva 4">
            <a:extLst>
              <a:ext uri="{FF2B5EF4-FFF2-40B4-BE49-F238E27FC236}">
                <a16:creationId xmlns:a16="http://schemas.microsoft.com/office/drawing/2014/main" id="{F6DE476F-D0BE-04B5-3EB9-CD9ABFA41DBF}"/>
              </a:ext>
            </a:extLst>
          </p:cNvPr>
          <p:cNvSpPr>
            <a:spLocks noGrp="1"/>
          </p:cNvSpPr>
          <p:nvPr>
            <p:ph type="sldNum" sz="quarter" idx="12"/>
          </p:nvPr>
        </p:nvSpPr>
        <p:spPr/>
        <p:txBody>
          <a:bodyPr/>
          <a:lstStyle/>
          <a:p>
            <a:fld id="{E6091235-5016-D74F-B4B3-B7E0AF2AC052}" type="slidenum">
              <a:rPr lang="es-ES" smtClean="0"/>
              <a:t>45</a:t>
            </a:fld>
            <a:endParaRPr lang="es-ES"/>
          </a:p>
        </p:txBody>
      </p:sp>
    </p:spTree>
    <p:extLst>
      <p:ext uri="{BB962C8B-B14F-4D97-AF65-F5344CB8AC3E}">
        <p14:creationId xmlns:p14="http://schemas.microsoft.com/office/powerpoint/2010/main" val="209962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Marcador de pie de página 2">
            <a:extLst>
              <a:ext uri="{FF2B5EF4-FFF2-40B4-BE49-F238E27FC236}">
                <a16:creationId xmlns:a16="http://schemas.microsoft.com/office/drawing/2014/main" id="{770E451F-C572-0393-5EA0-472E5A58E38E}"/>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s-AR" altLang="es-AR" sz="1400">
                <a:latin typeface="+mn-lt"/>
              </a:rPr>
              <a:t>Leonardo Schvarstein - 221123 -  Taller AUGM</a:t>
            </a:r>
          </a:p>
        </p:txBody>
      </p:sp>
      <p:sp>
        <p:nvSpPr>
          <p:cNvPr id="27650" name="Marcador de número de diapositiva 3">
            <a:extLst>
              <a:ext uri="{FF2B5EF4-FFF2-40B4-BE49-F238E27FC236}">
                <a16:creationId xmlns:a16="http://schemas.microsoft.com/office/drawing/2014/main" id="{9525870A-BA3F-555C-4CCF-CBF96A5DF0CA}"/>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24442ED-9DEB-409C-B0B9-E8645D5DEDDD}" type="slidenum">
              <a:rPr lang="es-AR" altLang="es-AR" sz="1400">
                <a:latin typeface="+mn-lt"/>
              </a:rPr>
              <a:pPr/>
              <a:t>46</a:t>
            </a:fld>
            <a:endParaRPr lang="es-AR" altLang="es-AR" sz="1400">
              <a:latin typeface="+mn-lt"/>
            </a:endParaRPr>
          </a:p>
        </p:txBody>
      </p:sp>
      <p:sp>
        <p:nvSpPr>
          <p:cNvPr id="27651" name="Line 2">
            <a:extLst>
              <a:ext uri="{FF2B5EF4-FFF2-40B4-BE49-F238E27FC236}">
                <a16:creationId xmlns:a16="http://schemas.microsoft.com/office/drawing/2014/main" id="{45030DEB-7057-5C07-5B71-EB5BAB77A052}"/>
              </a:ext>
            </a:extLst>
          </p:cNvPr>
          <p:cNvSpPr>
            <a:spLocks noChangeShapeType="1"/>
          </p:cNvSpPr>
          <p:nvPr/>
        </p:nvSpPr>
        <p:spPr bwMode="auto">
          <a:xfrm flipH="1">
            <a:off x="3581400" y="1524000"/>
            <a:ext cx="2133600" cy="32004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27652" name="Line 3">
            <a:extLst>
              <a:ext uri="{FF2B5EF4-FFF2-40B4-BE49-F238E27FC236}">
                <a16:creationId xmlns:a16="http://schemas.microsoft.com/office/drawing/2014/main" id="{E1EDDE13-875F-E75B-1925-0B8737398994}"/>
              </a:ext>
            </a:extLst>
          </p:cNvPr>
          <p:cNvSpPr>
            <a:spLocks noChangeShapeType="1"/>
          </p:cNvSpPr>
          <p:nvPr/>
        </p:nvSpPr>
        <p:spPr bwMode="auto">
          <a:xfrm>
            <a:off x="5715000" y="1524000"/>
            <a:ext cx="2362200" cy="32004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27653" name="Line 4">
            <a:extLst>
              <a:ext uri="{FF2B5EF4-FFF2-40B4-BE49-F238E27FC236}">
                <a16:creationId xmlns:a16="http://schemas.microsoft.com/office/drawing/2014/main" id="{FA165AA8-2FF7-2DD3-7B46-1FAC5A63F659}"/>
              </a:ext>
            </a:extLst>
          </p:cNvPr>
          <p:cNvSpPr>
            <a:spLocks noChangeShapeType="1"/>
          </p:cNvSpPr>
          <p:nvPr/>
        </p:nvSpPr>
        <p:spPr bwMode="auto">
          <a:xfrm>
            <a:off x="3581400" y="4724400"/>
            <a:ext cx="4495800"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27654" name="Oval 5">
            <a:extLst>
              <a:ext uri="{FF2B5EF4-FFF2-40B4-BE49-F238E27FC236}">
                <a16:creationId xmlns:a16="http://schemas.microsoft.com/office/drawing/2014/main" id="{1AB5C663-84D1-BC05-9D59-8D57987F5049}"/>
              </a:ext>
            </a:extLst>
          </p:cNvPr>
          <p:cNvSpPr>
            <a:spLocks noChangeArrowheads="1"/>
          </p:cNvSpPr>
          <p:nvPr/>
        </p:nvSpPr>
        <p:spPr bwMode="auto">
          <a:xfrm>
            <a:off x="8305800" y="4953000"/>
            <a:ext cx="533400" cy="533400"/>
          </a:xfrm>
          <a:prstGeom prst="ellipse">
            <a:avLst/>
          </a:prstGeom>
          <a:solidFill>
            <a:srgbClr val="FF9933"/>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s-ES" altLang="es-AR" sz="1800">
              <a:latin typeface="+mn-lt"/>
            </a:endParaRPr>
          </a:p>
        </p:txBody>
      </p:sp>
      <p:sp>
        <p:nvSpPr>
          <p:cNvPr id="27655" name="Oval 6">
            <a:extLst>
              <a:ext uri="{FF2B5EF4-FFF2-40B4-BE49-F238E27FC236}">
                <a16:creationId xmlns:a16="http://schemas.microsoft.com/office/drawing/2014/main" id="{0981B0E9-249E-1A96-D6B4-187345063C5F}"/>
              </a:ext>
            </a:extLst>
          </p:cNvPr>
          <p:cNvSpPr>
            <a:spLocks noChangeArrowheads="1"/>
          </p:cNvSpPr>
          <p:nvPr/>
        </p:nvSpPr>
        <p:spPr bwMode="auto">
          <a:xfrm>
            <a:off x="5562600" y="838200"/>
            <a:ext cx="533400" cy="533400"/>
          </a:xfrm>
          <a:prstGeom prst="ellipse">
            <a:avLst/>
          </a:prstGeom>
          <a:solidFill>
            <a:srgbClr val="00FFFF"/>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s-ES" altLang="es-AR" sz="1800">
              <a:latin typeface="+mn-lt"/>
            </a:endParaRPr>
          </a:p>
        </p:txBody>
      </p:sp>
      <p:sp>
        <p:nvSpPr>
          <p:cNvPr id="27656" name="Oval 7">
            <a:extLst>
              <a:ext uri="{FF2B5EF4-FFF2-40B4-BE49-F238E27FC236}">
                <a16:creationId xmlns:a16="http://schemas.microsoft.com/office/drawing/2014/main" id="{ECBB21AB-801E-3373-6522-D951DC425819}"/>
              </a:ext>
            </a:extLst>
          </p:cNvPr>
          <p:cNvSpPr>
            <a:spLocks noChangeArrowheads="1"/>
          </p:cNvSpPr>
          <p:nvPr/>
        </p:nvSpPr>
        <p:spPr bwMode="auto">
          <a:xfrm>
            <a:off x="8991600" y="4953000"/>
            <a:ext cx="533400" cy="533400"/>
          </a:xfrm>
          <a:prstGeom prst="ellipse">
            <a:avLst/>
          </a:prstGeom>
          <a:solidFill>
            <a:srgbClr val="00FFFF"/>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s-ES" altLang="es-AR" sz="1800">
              <a:latin typeface="+mn-lt"/>
            </a:endParaRPr>
          </a:p>
        </p:txBody>
      </p:sp>
      <p:sp>
        <p:nvSpPr>
          <p:cNvPr id="27657" name="Oval 8">
            <a:extLst>
              <a:ext uri="{FF2B5EF4-FFF2-40B4-BE49-F238E27FC236}">
                <a16:creationId xmlns:a16="http://schemas.microsoft.com/office/drawing/2014/main" id="{DCFE1BAA-E1CA-B8E4-357E-0CAC833CF6CE}"/>
              </a:ext>
            </a:extLst>
          </p:cNvPr>
          <p:cNvSpPr>
            <a:spLocks noChangeArrowheads="1"/>
          </p:cNvSpPr>
          <p:nvPr/>
        </p:nvSpPr>
        <p:spPr bwMode="auto">
          <a:xfrm>
            <a:off x="5257800" y="838200"/>
            <a:ext cx="533400" cy="533400"/>
          </a:xfrm>
          <a:prstGeom prst="ellipse">
            <a:avLst/>
          </a:prstGeom>
          <a:solidFill>
            <a:srgbClr val="FF9933">
              <a:alpha val="50195"/>
            </a:srgbClr>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s-ES" altLang="es-AR" sz="1800">
              <a:latin typeface="+mn-lt"/>
            </a:endParaRPr>
          </a:p>
        </p:txBody>
      </p:sp>
      <p:sp>
        <p:nvSpPr>
          <p:cNvPr id="27658" name="Oval 9">
            <a:extLst>
              <a:ext uri="{FF2B5EF4-FFF2-40B4-BE49-F238E27FC236}">
                <a16:creationId xmlns:a16="http://schemas.microsoft.com/office/drawing/2014/main" id="{3AF8AAE4-4A2D-F621-7138-E2FEEC607FEA}"/>
              </a:ext>
            </a:extLst>
          </p:cNvPr>
          <p:cNvSpPr>
            <a:spLocks noChangeArrowheads="1"/>
          </p:cNvSpPr>
          <p:nvPr/>
        </p:nvSpPr>
        <p:spPr bwMode="auto">
          <a:xfrm>
            <a:off x="2514600" y="5486400"/>
            <a:ext cx="533400" cy="533400"/>
          </a:xfrm>
          <a:prstGeom prst="ellipse">
            <a:avLst/>
          </a:prstGeom>
          <a:solidFill>
            <a:srgbClr val="00FFFF"/>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s-ES" altLang="es-AR" sz="1800">
              <a:latin typeface="+mn-lt"/>
            </a:endParaRPr>
          </a:p>
        </p:txBody>
      </p:sp>
      <p:sp>
        <p:nvSpPr>
          <p:cNvPr id="27659" name="Oval 10">
            <a:extLst>
              <a:ext uri="{FF2B5EF4-FFF2-40B4-BE49-F238E27FC236}">
                <a16:creationId xmlns:a16="http://schemas.microsoft.com/office/drawing/2014/main" id="{9B3DA57F-09DE-EA8C-46C6-BC3A5453925F}"/>
              </a:ext>
            </a:extLst>
          </p:cNvPr>
          <p:cNvSpPr>
            <a:spLocks noChangeArrowheads="1"/>
          </p:cNvSpPr>
          <p:nvPr/>
        </p:nvSpPr>
        <p:spPr bwMode="auto">
          <a:xfrm>
            <a:off x="2514600" y="4800600"/>
            <a:ext cx="533400" cy="533400"/>
          </a:xfrm>
          <a:prstGeom prst="ellipse">
            <a:avLst/>
          </a:prstGeom>
          <a:solidFill>
            <a:srgbClr val="FF9933"/>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s-ES" altLang="es-AR" sz="1800">
              <a:latin typeface="+mn-lt"/>
            </a:endParaRPr>
          </a:p>
        </p:txBody>
      </p:sp>
      <p:sp>
        <p:nvSpPr>
          <p:cNvPr id="27660" name="Line 11">
            <a:extLst>
              <a:ext uri="{FF2B5EF4-FFF2-40B4-BE49-F238E27FC236}">
                <a16:creationId xmlns:a16="http://schemas.microsoft.com/office/drawing/2014/main" id="{2390491D-18A3-D27C-80F1-24FB75DA9FB6}"/>
              </a:ext>
            </a:extLst>
          </p:cNvPr>
          <p:cNvSpPr>
            <a:spLocks noChangeShapeType="1"/>
          </p:cNvSpPr>
          <p:nvPr/>
        </p:nvSpPr>
        <p:spPr bwMode="auto">
          <a:xfrm>
            <a:off x="2286000" y="5410200"/>
            <a:ext cx="990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27661" name="Line 12">
            <a:extLst>
              <a:ext uri="{FF2B5EF4-FFF2-40B4-BE49-F238E27FC236}">
                <a16:creationId xmlns:a16="http://schemas.microsoft.com/office/drawing/2014/main" id="{46638F3E-780A-6C0A-6B4F-4F0EE55583FA}"/>
              </a:ext>
            </a:extLst>
          </p:cNvPr>
          <p:cNvSpPr>
            <a:spLocks noChangeShapeType="1"/>
          </p:cNvSpPr>
          <p:nvPr/>
        </p:nvSpPr>
        <p:spPr bwMode="auto">
          <a:xfrm>
            <a:off x="8915400" y="4876800"/>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27662" name="Oval 13">
            <a:extLst>
              <a:ext uri="{FF2B5EF4-FFF2-40B4-BE49-F238E27FC236}">
                <a16:creationId xmlns:a16="http://schemas.microsoft.com/office/drawing/2014/main" id="{6B8F9E23-9223-2DA7-4968-D67925C68A4C}"/>
              </a:ext>
            </a:extLst>
          </p:cNvPr>
          <p:cNvSpPr>
            <a:spLocks noChangeArrowheads="1"/>
          </p:cNvSpPr>
          <p:nvPr/>
        </p:nvSpPr>
        <p:spPr bwMode="auto">
          <a:xfrm>
            <a:off x="4343400" y="3048000"/>
            <a:ext cx="1752600" cy="1676400"/>
          </a:xfrm>
          <a:prstGeom prst="ellipse">
            <a:avLst/>
          </a:prstGeom>
          <a:solidFill>
            <a:srgbClr val="0000FF">
              <a:alpha val="50195"/>
            </a:srgbClr>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s-ES" altLang="es-AR" sz="1800">
              <a:latin typeface="+mn-lt"/>
            </a:endParaRPr>
          </a:p>
        </p:txBody>
      </p:sp>
      <p:sp>
        <p:nvSpPr>
          <p:cNvPr id="27663" name="Oval 14">
            <a:extLst>
              <a:ext uri="{FF2B5EF4-FFF2-40B4-BE49-F238E27FC236}">
                <a16:creationId xmlns:a16="http://schemas.microsoft.com/office/drawing/2014/main" id="{AD7420CB-4A17-11B8-B996-3BC200496836}"/>
              </a:ext>
            </a:extLst>
          </p:cNvPr>
          <p:cNvSpPr>
            <a:spLocks noChangeArrowheads="1"/>
          </p:cNvSpPr>
          <p:nvPr/>
        </p:nvSpPr>
        <p:spPr bwMode="auto">
          <a:xfrm>
            <a:off x="5486400" y="3048000"/>
            <a:ext cx="1752600" cy="1676400"/>
          </a:xfrm>
          <a:prstGeom prst="ellipse">
            <a:avLst/>
          </a:prstGeom>
          <a:solidFill>
            <a:srgbClr val="FFCC00"/>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s-ES" altLang="es-AR" sz="1800">
              <a:latin typeface="+mn-lt"/>
            </a:endParaRPr>
          </a:p>
        </p:txBody>
      </p:sp>
      <p:sp>
        <p:nvSpPr>
          <p:cNvPr id="27664" name="Oval 15">
            <a:extLst>
              <a:ext uri="{FF2B5EF4-FFF2-40B4-BE49-F238E27FC236}">
                <a16:creationId xmlns:a16="http://schemas.microsoft.com/office/drawing/2014/main" id="{25166293-2D3F-D5C0-7390-AAC3871292FE}"/>
              </a:ext>
            </a:extLst>
          </p:cNvPr>
          <p:cNvSpPr>
            <a:spLocks noChangeArrowheads="1"/>
          </p:cNvSpPr>
          <p:nvPr/>
        </p:nvSpPr>
        <p:spPr bwMode="auto">
          <a:xfrm>
            <a:off x="4876800" y="2209800"/>
            <a:ext cx="1752600" cy="1676400"/>
          </a:xfrm>
          <a:prstGeom prst="ellipse">
            <a:avLst/>
          </a:prstGeom>
          <a:solidFill>
            <a:srgbClr val="FF66FF">
              <a:alpha val="50195"/>
            </a:srgbClr>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s-ES" altLang="es-AR" sz="1800">
              <a:latin typeface="+mn-lt"/>
            </a:endParaRPr>
          </a:p>
        </p:txBody>
      </p:sp>
      <p:sp>
        <p:nvSpPr>
          <p:cNvPr id="27665" name="Text Box 16">
            <a:extLst>
              <a:ext uri="{FF2B5EF4-FFF2-40B4-BE49-F238E27FC236}">
                <a16:creationId xmlns:a16="http://schemas.microsoft.com/office/drawing/2014/main" id="{5226686C-D817-A8B3-4BD2-DA46A67DE1AB}"/>
              </a:ext>
            </a:extLst>
          </p:cNvPr>
          <p:cNvSpPr txBox="1">
            <a:spLocks noChangeArrowheads="1"/>
          </p:cNvSpPr>
          <p:nvPr/>
        </p:nvSpPr>
        <p:spPr bwMode="auto">
          <a:xfrm>
            <a:off x="4495800" y="304800"/>
            <a:ext cx="2530475" cy="396875"/>
          </a:xfrm>
          <a:prstGeom prst="rect">
            <a:avLst/>
          </a:prstGeom>
          <a:solidFill>
            <a:srgbClr val="CCFFFF">
              <a:alpha val="50195"/>
            </a:srgbClr>
          </a:solidFill>
          <a:ln w="9525">
            <a:solidFill>
              <a:srgbClr val="000000"/>
            </a:solidFill>
            <a:miter lim="800000"/>
            <a:headEnd/>
            <a:tailEnd/>
          </a:ln>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s-AR" altLang="es-AR" sz="2000" b="1">
                <a:latin typeface="+mn-lt"/>
              </a:rPr>
              <a:t>Proyecto comunitario</a:t>
            </a:r>
            <a:endParaRPr lang="es-ES" altLang="es-AR" sz="2000" b="1">
              <a:latin typeface="+mn-lt"/>
            </a:endParaRPr>
          </a:p>
        </p:txBody>
      </p:sp>
      <p:sp>
        <p:nvSpPr>
          <p:cNvPr id="27666" name="Text Box 17">
            <a:extLst>
              <a:ext uri="{FF2B5EF4-FFF2-40B4-BE49-F238E27FC236}">
                <a16:creationId xmlns:a16="http://schemas.microsoft.com/office/drawing/2014/main" id="{6E5E37A4-8202-D4E0-E68E-A5DF0A75F6C0}"/>
              </a:ext>
            </a:extLst>
          </p:cNvPr>
          <p:cNvSpPr txBox="1">
            <a:spLocks noChangeArrowheads="1"/>
          </p:cNvSpPr>
          <p:nvPr/>
        </p:nvSpPr>
        <p:spPr bwMode="auto">
          <a:xfrm>
            <a:off x="8305800" y="4343400"/>
            <a:ext cx="1411477" cy="400110"/>
          </a:xfrm>
          <a:prstGeom prst="rect">
            <a:avLst/>
          </a:prstGeom>
          <a:solidFill>
            <a:srgbClr val="CCFFFF">
              <a:alpha val="50195"/>
            </a:srgbClr>
          </a:solidFill>
          <a:ln w="9525">
            <a:solidFill>
              <a:srgbClr val="000000"/>
            </a:solidFill>
            <a:miter lim="800000"/>
            <a:headEnd/>
            <a:tailEnd/>
          </a:ln>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s-AR" altLang="es-AR" sz="2000" b="1">
                <a:latin typeface="+mn-lt"/>
              </a:rPr>
              <a:t>Paritarismo</a:t>
            </a:r>
            <a:endParaRPr lang="es-ES" altLang="es-AR" sz="2000" b="1">
              <a:latin typeface="+mn-lt"/>
            </a:endParaRPr>
          </a:p>
        </p:txBody>
      </p:sp>
      <p:sp>
        <p:nvSpPr>
          <p:cNvPr id="27667" name="Text Box 18">
            <a:extLst>
              <a:ext uri="{FF2B5EF4-FFF2-40B4-BE49-F238E27FC236}">
                <a16:creationId xmlns:a16="http://schemas.microsoft.com/office/drawing/2014/main" id="{D8CBAB41-4BA3-5964-8962-7E89C1668DC2}"/>
              </a:ext>
            </a:extLst>
          </p:cNvPr>
          <p:cNvSpPr txBox="1">
            <a:spLocks noChangeArrowheads="1"/>
          </p:cNvSpPr>
          <p:nvPr/>
        </p:nvSpPr>
        <p:spPr bwMode="auto">
          <a:xfrm>
            <a:off x="2057400" y="4343400"/>
            <a:ext cx="1282700" cy="396875"/>
          </a:xfrm>
          <a:prstGeom prst="rect">
            <a:avLst/>
          </a:prstGeom>
          <a:solidFill>
            <a:srgbClr val="CCFFFF">
              <a:alpha val="50195"/>
            </a:srgbClr>
          </a:solidFill>
          <a:ln w="9525">
            <a:solidFill>
              <a:srgbClr val="000000"/>
            </a:solidFill>
            <a:miter lim="800000"/>
            <a:headEnd/>
            <a:tailEnd/>
          </a:ln>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s-AR" altLang="es-AR" sz="2000" b="1">
                <a:latin typeface="+mn-lt"/>
              </a:rPr>
              <a:t>Asistencia</a:t>
            </a:r>
            <a:endParaRPr lang="es-ES" altLang="es-AR" sz="2000" b="1">
              <a:latin typeface="+mn-lt"/>
            </a:endParaRPr>
          </a:p>
        </p:txBody>
      </p:sp>
      <p:sp>
        <p:nvSpPr>
          <p:cNvPr id="27668" name="Text Box 19">
            <a:extLst>
              <a:ext uri="{FF2B5EF4-FFF2-40B4-BE49-F238E27FC236}">
                <a16:creationId xmlns:a16="http://schemas.microsoft.com/office/drawing/2014/main" id="{D7969101-2D63-7677-0C80-54ED02EC11D4}"/>
              </a:ext>
            </a:extLst>
          </p:cNvPr>
          <p:cNvSpPr txBox="1">
            <a:spLocks noChangeArrowheads="1"/>
          </p:cNvSpPr>
          <p:nvPr/>
        </p:nvSpPr>
        <p:spPr bwMode="auto">
          <a:xfrm>
            <a:off x="204354" y="163513"/>
            <a:ext cx="2026517" cy="1077218"/>
          </a:xfrm>
          <a:prstGeom prst="rect">
            <a:avLst/>
          </a:prstGeom>
          <a:solidFill>
            <a:srgbClr val="FFFF99">
              <a:alpha val="50195"/>
            </a:srgbClr>
          </a:solidFill>
          <a:ln w="9525">
            <a:solidFill>
              <a:schemeClr val="tx2"/>
            </a:solidFill>
            <a:miter lim="800000"/>
            <a:headEnd/>
            <a:tailEnd/>
          </a:ln>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s-AR" altLang="es-AR" sz="3200" b="1">
                <a:latin typeface="+mn-lt"/>
              </a:rPr>
              <a:t>Estrategias</a:t>
            </a:r>
          </a:p>
          <a:p>
            <a:pPr algn="ctr" eaLnBrk="1" hangingPunct="1"/>
            <a:r>
              <a:rPr lang="es-AR" altLang="es-AR" sz="3200" b="1">
                <a:latin typeface="+mn-lt"/>
              </a:rPr>
              <a:t>sociales</a:t>
            </a:r>
            <a:endParaRPr lang="es-ES" altLang="es-AR" sz="3200" b="1">
              <a:latin typeface="+mn-lt"/>
            </a:endParaRPr>
          </a:p>
        </p:txBody>
      </p:sp>
      <p:sp>
        <p:nvSpPr>
          <p:cNvPr id="27669" name="CuadroTexto 1">
            <a:extLst>
              <a:ext uri="{FF2B5EF4-FFF2-40B4-BE49-F238E27FC236}">
                <a16:creationId xmlns:a16="http://schemas.microsoft.com/office/drawing/2014/main" id="{05976A8D-A1B5-3562-B21E-89D496420FA1}"/>
              </a:ext>
            </a:extLst>
          </p:cNvPr>
          <p:cNvSpPr txBox="1">
            <a:spLocks noChangeArrowheads="1"/>
          </p:cNvSpPr>
          <p:nvPr/>
        </p:nvSpPr>
        <p:spPr bwMode="auto">
          <a:xfrm flipH="1">
            <a:off x="1649413" y="6113463"/>
            <a:ext cx="2501900" cy="369887"/>
          </a:xfrm>
          <a:prstGeom prst="rect">
            <a:avLst/>
          </a:prstGeom>
          <a:solidFill>
            <a:srgbClr val="BAFE22"/>
          </a:solidFill>
          <a:ln w="9525">
            <a:solidFill>
              <a:schemeClr val="tx1"/>
            </a:solidFill>
            <a:miter lim="800000"/>
            <a:headEnd/>
            <a:tailEnd/>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s-AR" altLang="es-AR" sz="1800">
                <a:latin typeface="+mn-lt"/>
              </a:rPr>
              <a:t>Clima de seguridad</a:t>
            </a:r>
            <a:endParaRPr lang="en-US" altLang="es-AR" sz="1800">
              <a:latin typeface="+mn-lt"/>
            </a:endParaRPr>
          </a:p>
        </p:txBody>
      </p:sp>
      <p:sp>
        <p:nvSpPr>
          <p:cNvPr id="27670" name="CuadroTexto 22">
            <a:extLst>
              <a:ext uri="{FF2B5EF4-FFF2-40B4-BE49-F238E27FC236}">
                <a16:creationId xmlns:a16="http://schemas.microsoft.com/office/drawing/2014/main" id="{BAF1EDB6-F01F-3CF1-E521-6A99DF75822D}"/>
              </a:ext>
            </a:extLst>
          </p:cNvPr>
          <p:cNvSpPr txBox="1">
            <a:spLocks noChangeArrowheads="1"/>
          </p:cNvSpPr>
          <p:nvPr/>
        </p:nvSpPr>
        <p:spPr bwMode="auto">
          <a:xfrm flipH="1">
            <a:off x="7850188" y="5795963"/>
            <a:ext cx="2501900" cy="368300"/>
          </a:xfrm>
          <a:prstGeom prst="rect">
            <a:avLst/>
          </a:prstGeom>
          <a:solidFill>
            <a:srgbClr val="BAFE22"/>
          </a:solidFill>
          <a:ln w="9525">
            <a:solidFill>
              <a:schemeClr val="tx1"/>
            </a:solidFill>
            <a:miter lim="800000"/>
            <a:headEnd/>
            <a:tailEnd/>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s-AR" altLang="es-AR" sz="1800">
                <a:latin typeface="+mn-lt"/>
              </a:rPr>
              <a:t>Espacio de libertad</a:t>
            </a:r>
            <a:endParaRPr lang="en-US" altLang="es-AR" sz="1800">
              <a:latin typeface="+mn-lt"/>
            </a:endParaRPr>
          </a:p>
        </p:txBody>
      </p:sp>
      <p:sp>
        <p:nvSpPr>
          <p:cNvPr id="27671" name="CuadroTexto 23">
            <a:extLst>
              <a:ext uri="{FF2B5EF4-FFF2-40B4-BE49-F238E27FC236}">
                <a16:creationId xmlns:a16="http://schemas.microsoft.com/office/drawing/2014/main" id="{6AB5A517-FF8C-9F60-3C09-2AB6FBA764C8}"/>
              </a:ext>
            </a:extLst>
          </p:cNvPr>
          <p:cNvSpPr txBox="1">
            <a:spLocks noChangeArrowheads="1"/>
          </p:cNvSpPr>
          <p:nvPr/>
        </p:nvSpPr>
        <p:spPr bwMode="auto">
          <a:xfrm flipH="1">
            <a:off x="6572250" y="904875"/>
            <a:ext cx="2501900" cy="369888"/>
          </a:xfrm>
          <a:prstGeom prst="rect">
            <a:avLst/>
          </a:prstGeom>
          <a:solidFill>
            <a:srgbClr val="BAFE22"/>
          </a:solidFill>
          <a:ln w="9525">
            <a:solidFill>
              <a:schemeClr val="tx1"/>
            </a:solidFill>
            <a:miter lim="800000"/>
            <a:headEnd/>
            <a:tailEnd/>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s-AR" altLang="es-AR" sz="1800">
                <a:latin typeface="+mn-lt"/>
              </a:rPr>
              <a:t>Dinámica de progreso</a:t>
            </a:r>
            <a:endParaRPr lang="en-US" altLang="es-AR" sz="1800">
              <a:latin typeface="+mn-lt"/>
            </a:endParaRPr>
          </a:p>
        </p:txBody>
      </p:sp>
    </p:spTree>
    <p:extLst>
      <p:ext uri="{BB962C8B-B14F-4D97-AF65-F5344CB8AC3E}">
        <p14:creationId xmlns:p14="http://schemas.microsoft.com/office/powerpoint/2010/main" val="35315310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4F1287EB-DBE2-8A4D-0A34-C8D5F87370B3}"/>
              </a:ext>
            </a:extLst>
          </p:cNvPr>
          <p:cNvSpPr>
            <a:spLocks noGrp="1" noChangeArrowheads="1"/>
          </p:cNvSpPr>
          <p:nvPr>
            <p:ph type="title"/>
          </p:nvPr>
        </p:nvSpPr>
        <p:spPr>
          <a:xfrm>
            <a:off x="838200" y="190030"/>
            <a:ext cx="10515600" cy="691947"/>
          </a:xfrm>
          <a:solidFill>
            <a:schemeClr val="accent1">
              <a:lumMod val="20000"/>
              <a:lumOff val="80000"/>
            </a:schemeClr>
          </a:solidFill>
          <a:ln>
            <a:solidFill>
              <a:schemeClr val="tx1"/>
            </a:solidFill>
          </a:ln>
        </p:spPr>
        <p:txBody>
          <a:bodyPr>
            <a:normAutofit fontScale="90000"/>
          </a:bodyPr>
          <a:lstStyle/>
          <a:p>
            <a:pPr algn="l" eaLnBrk="1" hangingPunct="1">
              <a:defRPr/>
            </a:pPr>
            <a:r>
              <a:rPr lang="es-ES_tradnl" sz="4000" dirty="0">
                <a:ea typeface="+mj-ea"/>
                <a:cs typeface="+mj-cs"/>
              </a:rPr>
              <a:t>Discurso de la RSE: pretensiones de validez</a:t>
            </a:r>
            <a:endParaRPr lang="es-ES" sz="4000" dirty="0">
              <a:ea typeface="+mj-ea"/>
              <a:cs typeface="+mj-cs"/>
            </a:endParaRPr>
          </a:p>
        </p:txBody>
      </p:sp>
      <p:graphicFrame>
        <p:nvGraphicFramePr>
          <p:cNvPr id="142339" name="Group 3">
            <a:extLst>
              <a:ext uri="{FF2B5EF4-FFF2-40B4-BE49-F238E27FC236}">
                <a16:creationId xmlns:a16="http://schemas.microsoft.com/office/drawing/2014/main" id="{850DE7B7-ABA0-26BB-C6F6-4AE30576E60F}"/>
              </a:ext>
            </a:extLst>
          </p:cNvPr>
          <p:cNvGraphicFramePr>
            <a:graphicFrameLocks noGrp="1"/>
          </p:cNvGraphicFramePr>
          <p:nvPr>
            <p:ph idx="1"/>
            <p:extLst>
              <p:ext uri="{D42A27DB-BD31-4B8C-83A1-F6EECF244321}">
                <p14:modId xmlns:p14="http://schemas.microsoft.com/office/powerpoint/2010/main" val="4147355623"/>
              </p:ext>
            </p:extLst>
          </p:nvPr>
        </p:nvGraphicFramePr>
        <p:xfrm>
          <a:off x="838200" y="1014990"/>
          <a:ext cx="10515599" cy="5273100"/>
        </p:xfrm>
        <a:graphic>
          <a:graphicData uri="http://schemas.openxmlformats.org/drawingml/2006/table">
            <a:tbl>
              <a:tblPr/>
              <a:tblGrid>
                <a:gridCol w="1637955">
                  <a:extLst>
                    <a:ext uri="{9D8B030D-6E8A-4147-A177-3AD203B41FA5}">
                      <a16:colId xmlns:a16="http://schemas.microsoft.com/office/drawing/2014/main" val="3088177147"/>
                    </a:ext>
                  </a:extLst>
                </a:gridCol>
                <a:gridCol w="8877644">
                  <a:extLst>
                    <a:ext uri="{9D8B030D-6E8A-4147-A177-3AD203B41FA5}">
                      <a16:colId xmlns:a16="http://schemas.microsoft.com/office/drawing/2014/main" val="125683794"/>
                    </a:ext>
                  </a:extLst>
                </a:gridCol>
              </a:tblGrid>
              <a:tr h="365125">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altLang="es-AR" sz="20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Pretensión</a:t>
                      </a:r>
                      <a:endParaRPr kumimoji="0" lang="es-ES" altLang="es-AR" sz="20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altLang="es-AR" sz="20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extLst>
                  <a:ext uri="{0D108BD9-81ED-4DB2-BD59-A6C34878D82A}">
                    <a16:rowId xmlns:a16="http://schemas.microsoft.com/office/drawing/2014/main" val="2987502088"/>
                  </a:ext>
                </a:extLst>
              </a:tr>
              <a:tr h="979488">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altLang="es-AR"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Verdad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altLang="es-AR"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(coherencia)</a:t>
                      </a:r>
                      <a:endParaRPr kumimoji="0" lang="es-ES" altLang="es-AR"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AR" altLang="es-AR"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Operaciones organizacionales identificables que permiten la gestión efectiva del bienestar digital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AR" altLang="es-AR"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Coherencia expresiva</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extLst>
                  <a:ext uri="{0D108BD9-81ED-4DB2-BD59-A6C34878D82A}">
                    <a16:rowId xmlns:a16="http://schemas.microsoft.com/office/drawing/2014/main" val="3447354526"/>
                  </a:ext>
                </a:extLst>
              </a:tr>
              <a:tr h="1264927">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altLang="es-AR" sz="20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Rectitud</a:t>
                      </a:r>
                      <a:endParaRPr kumimoji="0" lang="es-ES" altLang="es-AR" sz="20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s-AR" altLang="es-AR" sz="2000" b="0" i="0" u="sng" strike="noStrike" cap="none" normalizeH="0" baseline="0" dirty="0">
                          <a:ln>
                            <a:noFill/>
                          </a:ln>
                          <a:solidFill>
                            <a:schemeClr val="tx1"/>
                          </a:solidFill>
                          <a:effectLst/>
                          <a:latin typeface="Arial" panose="020B0604020202020204" pitchFamily="34" charset="0"/>
                          <a:ea typeface="MS PGothic" panose="020B0600070205080204" pitchFamily="34" charset="-128"/>
                        </a:rPr>
                        <a:t>Legitimidad de las autoridades</a:t>
                      </a:r>
                    </a:p>
                    <a:p>
                      <a:pPr marL="457200" marR="0" lvl="1" indent="0" algn="l" defTabSz="914400" rtl="0" eaLnBrk="1" fontAlgn="base" latinLnBrk="0" hangingPunct="1">
                        <a:lnSpc>
                          <a:spcPct val="80000"/>
                        </a:lnSpc>
                        <a:spcBef>
                          <a:spcPct val="20000"/>
                        </a:spcBef>
                        <a:spcAft>
                          <a:spcPct val="0"/>
                        </a:spcAft>
                        <a:buClrTx/>
                        <a:buSzTx/>
                        <a:buFontTx/>
                        <a:buNone/>
                        <a:tabLst/>
                      </a:pPr>
                      <a:r>
                        <a:rPr kumimoji="0" lang="es-AR" altLang="es-AR"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Responsabilidad exigible y rendición de cuentas.</a:t>
                      </a:r>
                    </a:p>
                    <a:p>
                      <a:pPr marL="457200" marR="0" lvl="1" indent="0" algn="l" defTabSz="914400" rtl="0" eaLnBrk="1" fontAlgn="base" latinLnBrk="0" hangingPunct="1">
                        <a:lnSpc>
                          <a:spcPct val="80000"/>
                        </a:lnSpc>
                        <a:spcBef>
                          <a:spcPct val="20000"/>
                        </a:spcBef>
                        <a:spcAft>
                          <a:spcPct val="0"/>
                        </a:spcAft>
                        <a:buClrTx/>
                        <a:buSzTx/>
                        <a:buFontTx/>
                        <a:buNone/>
                        <a:tabLst/>
                      </a:pPr>
                      <a:r>
                        <a:rPr kumimoji="0" lang="es-AR" altLang="es-AR"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Transparencia de la información acerca de la gestión del bienestar digital.</a:t>
                      </a:r>
                    </a:p>
                    <a:p>
                      <a:pPr marL="0" marR="0" lvl="0" indent="0" algn="l" defTabSz="914400" rtl="0" eaLnBrk="1" fontAlgn="base" latinLnBrk="0" hangingPunct="1">
                        <a:lnSpc>
                          <a:spcPct val="100000"/>
                        </a:lnSpc>
                        <a:spcBef>
                          <a:spcPct val="0"/>
                        </a:spcBef>
                        <a:spcAft>
                          <a:spcPct val="0"/>
                        </a:spcAft>
                        <a:buClrTx/>
                        <a:buSzTx/>
                        <a:buFontTx/>
                        <a:buNone/>
                        <a:tabLst/>
                      </a:pPr>
                      <a:r>
                        <a:rPr kumimoji="0" lang="es-AR" altLang="es-AR" sz="2000" b="0" i="0" u="sng" strike="noStrike" cap="none" normalizeH="0" baseline="0" dirty="0">
                          <a:ln>
                            <a:noFill/>
                          </a:ln>
                          <a:solidFill>
                            <a:schemeClr val="tx1"/>
                          </a:solidFill>
                          <a:effectLst/>
                          <a:latin typeface="Arial" panose="020B0604020202020204" pitchFamily="34" charset="0"/>
                          <a:ea typeface="MS PGothic" panose="020B0600070205080204" pitchFamily="34" charset="-128"/>
                        </a:rPr>
                        <a:t>Institución del marco axiológico</a:t>
                      </a:r>
                      <a:r>
                        <a:rPr kumimoji="0" lang="es-AR" altLang="es-AR"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 </a:t>
                      </a:r>
                      <a:r>
                        <a:rPr kumimoji="0" lang="es-AR" altLang="es-AR" sz="2000" b="0" i="1" u="none" strike="noStrike" cap="none" normalizeH="0" baseline="0" dirty="0">
                          <a:ln>
                            <a:noFill/>
                          </a:ln>
                          <a:solidFill>
                            <a:schemeClr val="tx1"/>
                          </a:solidFill>
                          <a:effectLst/>
                          <a:latin typeface="Arial" panose="020B0604020202020204" pitchFamily="34" charset="0"/>
                          <a:ea typeface="MS PGothic" panose="020B0600070205080204" pitchFamily="34" charset="-128"/>
                        </a:rPr>
                        <a:t>inclusión, cooperación, cuidado, sostenibilidad</a:t>
                      </a:r>
                      <a:endParaRPr kumimoji="0" lang="es-ES" altLang="es-AR" sz="2000" b="0" i="1"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extLst>
                  <a:ext uri="{0D108BD9-81ED-4DB2-BD59-A6C34878D82A}">
                    <a16:rowId xmlns:a16="http://schemas.microsoft.com/office/drawing/2014/main" val="3620931952"/>
                  </a:ext>
                </a:extLst>
              </a:tr>
              <a:tr h="1562910">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altLang="es-AR" sz="20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Confianza</a:t>
                      </a:r>
                      <a:endParaRPr kumimoji="0" lang="es-ES" altLang="es-AR" sz="20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s-AR" altLang="es-AR" sz="2000" b="0" i="0" u="sng" strike="noStrike" cap="none" normalizeH="0" baseline="0" dirty="0">
                          <a:ln>
                            <a:noFill/>
                          </a:ln>
                          <a:solidFill>
                            <a:schemeClr val="tx1"/>
                          </a:solidFill>
                          <a:effectLst/>
                          <a:latin typeface="Arial" panose="020B0604020202020204" pitchFamily="34" charset="0"/>
                          <a:ea typeface="MS PGothic" panose="020B0600070205080204" pitchFamily="34" charset="-128"/>
                        </a:rPr>
                        <a:t>Decisión política</a:t>
                      </a:r>
                      <a:r>
                        <a:rPr kumimoji="0" lang="es-AR" altLang="es-AR"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t>
                      </a:r>
                    </a:p>
                    <a:p>
                      <a:pPr marL="0" marR="0" lvl="0" indent="0" algn="just" defTabSz="914400" rtl="0" eaLnBrk="1" fontAlgn="base" latinLnBrk="0" hangingPunct="1">
                        <a:lnSpc>
                          <a:spcPct val="70000"/>
                        </a:lnSpc>
                        <a:spcBef>
                          <a:spcPct val="20000"/>
                        </a:spcBef>
                        <a:spcAft>
                          <a:spcPct val="0"/>
                        </a:spcAft>
                        <a:buClrTx/>
                        <a:buSzTx/>
                        <a:buFontTx/>
                        <a:buNone/>
                        <a:tabLst/>
                      </a:pPr>
                      <a:r>
                        <a:rPr kumimoji="0" lang="es-AR" altLang="es-AR"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	</a:t>
                      </a:r>
                      <a:r>
                        <a:rPr kumimoji="0" lang="es-CO" altLang="es-AR"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U</a:t>
                      </a:r>
                      <a:r>
                        <a:rPr kumimoji="0" lang="he-IL" altLang="es-AR"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n acuerdo sobre la definición </a:t>
                      </a:r>
                      <a:r>
                        <a:rPr kumimoji="0" lang="es-AR" altLang="es-AR"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del bienestar digital</a:t>
                      </a:r>
                      <a:r>
                        <a:rPr kumimoji="0" lang="he-IL" altLang="es-AR"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 sus objetivos y alcances, mecanismos de consulta y participación de todos l</a:t>
                      </a:r>
                      <a:r>
                        <a:rPr kumimoji="0" lang="es-AR" altLang="es-AR"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as partes interesadas</a:t>
                      </a:r>
                      <a:r>
                        <a:rPr kumimoji="0" lang="he-IL" altLang="es-AR"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 construcción de redes internas y externas de </a:t>
                      </a:r>
                      <a:r>
                        <a:rPr kumimoji="0" lang="es-AR" altLang="es-AR"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bienestar digital </a:t>
                      </a:r>
                      <a:r>
                        <a:rPr kumimoji="0" lang="he-IL" altLang="es-AR"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para </a:t>
                      </a:r>
                      <a:r>
                        <a:rPr kumimoji="0" lang="es-AR" altLang="es-AR"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navegar solidariamente la transformación digital en curso</a:t>
                      </a:r>
                      <a:r>
                        <a:rPr kumimoji="0" lang="es-CO" altLang="es-AR"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t>
                      </a:r>
                      <a:r>
                        <a:rPr kumimoji="0" lang="es-ES" altLang="es-AR" sz="2000" b="0" i="0" u="sng" strike="noStrike" cap="none" normalizeH="0" baseline="0" dirty="0">
                          <a:ln>
                            <a:noFill/>
                          </a:ln>
                          <a:solidFill>
                            <a:schemeClr val="tx1"/>
                          </a:solidFill>
                          <a:effectLst/>
                          <a:latin typeface="Arial" panose="020B0604020202020204" pitchFamily="34" charset="0"/>
                          <a:ea typeface="MS PGothic" panose="020B0600070205080204"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AR" altLang="es-AR"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Una historia evolutiva plausible y sostenible para el logro del bienestar digital</a:t>
                      </a:r>
                      <a:endParaRPr kumimoji="0" lang="es-ES" altLang="es-AR"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extLst>
                  <a:ext uri="{0D108BD9-81ED-4DB2-BD59-A6C34878D82A}">
                    <a16:rowId xmlns:a16="http://schemas.microsoft.com/office/drawing/2014/main" val="2693277053"/>
                  </a:ext>
                </a:extLst>
              </a:tr>
              <a:tr h="639763">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altLang="es-AR"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Inteligibilidad</a:t>
                      </a:r>
                      <a:endParaRPr kumimoji="0" lang="es-ES" altLang="es-AR" sz="1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AR" altLang="es-AR"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La codificación del bienestar digital y de sus operaciones en un sistema de símbolos (objetivos y alcances, roles, procesos y sistemas)</a:t>
                      </a:r>
                      <a:endParaRPr kumimoji="0" lang="es-ES" altLang="es-AR"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FF"/>
                    </a:solidFill>
                  </a:tcPr>
                </a:tc>
                <a:extLst>
                  <a:ext uri="{0D108BD9-81ED-4DB2-BD59-A6C34878D82A}">
                    <a16:rowId xmlns:a16="http://schemas.microsoft.com/office/drawing/2014/main" val="1387811860"/>
                  </a:ext>
                </a:extLst>
              </a:tr>
            </a:tbl>
          </a:graphicData>
        </a:graphic>
      </p:graphicFrame>
      <p:sp>
        <p:nvSpPr>
          <p:cNvPr id="52225" name="Marcador de pie de página 4">
            <a:extLst>
              <a:ext uri="{FF2B5EF4-FFF2-40B4-BE49-F238E27FC236}">
                <a16:creationId xmlns:a16="http://schemas.microsoft.com/office/drawing/2014/main" id="{EC1F92AC-27CF-CCBE-723E-AD18E0568BED}"/>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s-AR" altLang="es-AR" sz="1400"/>
              <a:t>Leonardo Schvarstein - 221123 -  Taller AUGM</a:t>
            </a:r>
          </a:p>
        </p:txBody>
      </p:sp>
      <p:sp>
        <p:nvSpPr>
          <p:cNvPr id="52226" name="Marcador de número de diapositiva 5">
            <a:extLst>
              <a:ext uri="{FF2B5EF4-FFF2-40B4-BE49-F238E27FC236}">
                <a16:creationId xmlns:a16="http://schemas.microsoft.com/office/drawing/2014/main" id="{2905B5E4-31D9-496D-DD27-1AD10D5CD7D1}"/>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518DF90-AB30-4968-9F6B-C0A2363F4EB7}" type="slidenum">
              <a:rPr lang="es-AR" altLang="es-AR" sz="1400"/>
              <a:pPr/>
              <a:t>47</a:t>
            </a:fld>
            <a:endParaRPr lang="es-AR" altLang="es-AR" sz="1400"/>
          </a:p>
        </p:txBody>
      </p:sp>
    </p:spTree>
    <p:extLst>
      <p:ext uri="{BB962C8B-B14F-4D97-AF65-F5344CB8AC3E}">
        <p14:creationId xmlns:p14="http://schemas.microsoft.com/office/powerpoint/2010/main" val="33774111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C089CE55-1AF1-31C0-6FFC-2F182AA4BE93}"/>
              </a:ext>
            </a:extLst>
          </p:cNvPr>
          <p:cNvSpPr>
            <a:spLocks noGrp="1" noChangeArrowheads="1"/>
          </p:cNvSpPr>
          <p:nvPr>
            <p:ph type="sldNum" sz="quarter" idx="12"/>
          </p:nvPr>
        </p:nvSpPr>
        <p:spPr>
          <a:ln/>
        </p:spPr>
        <p:txBody>
          <a:bodyPr/>
          <a:lstStyle/>
          <a:p>
            <a:fld id="{5E11DAFD-2961-4CA2-8EC2-6574AF8D0030}" type="slidenum">
              <a:rPr lang="es-ES" altLang="es-AR"/>
              <a:pPr/>
              <a:t>48</a:t>
            </a:fld>
            <a:endParaRPr lang="es-ES" altLang="es-AR"/>
          </a:p>
        </p:txBody>
      </p:sp>
      <p:sp>
        <p:nvSpPr>
          <p:cNvPr id="45058" name="Rectangle 2">
            <a:extLst>
              <a:ext uri="{FF2B5EF4-FFF2-40B4-BE49-F238E27FC236}">
                <a16:creationId xmlns:a16="http://schemas.microsoft.com/office/drawing/2014/main" id="{5880A748-9B40-C693-00E3-457F0DDFD4BD}"/>
              </a:ext>
            </a:extLst>
          </p:cNvPr>
          <p:cNvSpPr>
            <a:spLocks noGrp="1" noChangeArrowheads="1"/>
          </p:cNvSpPr>
          <p:nvPr>
            <p:ph type="title"/>
          </p:nvPr>
        </p:nvSpPr>
        <p:spPr>
          <a:xfrm>
            <a:off x="1992313" y="260350"/>
            <a:ext cx="8229600" cy="647700"/>
          </a:xfrm>
          <a:ln/>
        </p:spPr>
        <p:txBody>
          <a:bodyPr/>
          <a:lstStyle/>
          <a:p>
            <a:r>
              <a:rPr lang="es-AR" altLang="es-AR" sz="3200"/>
              <a:t>Bases para un ethos tecno-humano</a:t>
            </a:r>
            <a:endParaRPr lang="es-ES" altLang="es-AR" sz="3200"/>
          </a:p>
        </p:txBody>
      </p:sp>
      <p:sp>
        <p:nvSpPr>
          <p:cNvPr id="45059" name="Rectangle 3">
            <a:extLst>
              <a:ext uri="{FF2B5EF4-FFF2-40B4-BE49-F238E27FC236}">
                <a16:creationId xmlns:a16="http://schemas.microsoft.com/office/drawing/2014/main" id="{799B996D-1CF4-6DD3-A550-0C971A3037A7}"/>
              </a:ext>
            </a:extLst>
          </p:cNvPr>
          <p:cNvSpPr>
            <a:spLocks noGrp="1" noChangeArrowheads="1"/>
          </p:cNvSpPr>
          <p:nvPr>
            <p:ph type="body" idx="1"/>
          </p:nvPr>
        </p:nvSpPr>
        <p:spPr>
          <a:ln/>
        </p:spPr>
        <p:txBody>
          <a:bodyPr/>
          <a:lstStyle/>
          <a:p>
            <a:pPr>
              <a:lnSpc>
                <a:spcPct val="80000"/>
              </a:lnSpc>
            </a:pPr>
            <a:r>
              <a:rPr lang="es-AR" altLang="es-AR" sz="2800" dirty="0"/>
              <a:t>Gestionar de la tensión entre la efectividad del sistema (en cualquier nivel de recursividad) y la libertad de los humanos</a:t>
            </a:r>
          </a:p>
          <a:p>
            <a:pPr>
              <a:lnSpc>
                <a:spcPct val="80000"/>
              </a:lnSpc>
            </a:pPr>
            <a:r>
              <a:rPr lang="es-AR" altLang="es-AR" sz="2800" dirty="0"/>
              <a:t>Gestionar el monto mínimo de tecnología que genere el máximo número de alternativas para la acción humana</a:t>
            </a:r>
          </a:p>
          <a:p>
            <a:pPr>
              <a:lnSpc>
                <a:spcPct val="80000"/>
              </a:lnSpc>
            </a:pPr>
            <a:r>
              <a:rPr lang="es-AR" altLang="es-AR" sz="2800" dirty="0"/>
              <a:t>Promover y mantener la capacidad de elección tecnológica de los humanos</a:t>
            </a:r>
          </a:p>
          <a:p>
            <a:pPr>
              <a:lnSpc>
                <a:spcPct val="80000"/>
              </a:lnSpc>
            </a:pPr>
            <a:r>
              <a:rPr lang="es-AR" altLang="es-AR" sz="2800" dirty="0"/>
              <a:t>Acompañar la utilización de la tecnología con la comprensión </a:t>
            </a:r>
            <a:r>
              <a:rPr lang="es-AR" altLang="es-AR" sz="2800"/>
              <a:t>acerca de su </a:t>
            </a:r>
            <a:r>
              <a:rPr lang="es-AR" altLang="es-AR" sz="2800" dirty="0"/>
              <a:t>impacto sobre la propia existencia y sobre la de los demás</a:t>
            </a:r>
            <a:endParaRPr lang="en-US" altLang="es-AR" sz="2800" dirty="0"/>
          </a:p>
        </p:txBody>
      </p:sp>
      <p:sp>
        <p:nvSpPr>
          <p:cNvPr id="3" name="Marcador de pie de página 2">
            <a:extLst>
              <a:ext uri="{FF2B5EF4-FFF2-40B4-BE49-F238E27FC236}">
                <a16:creationId xmlns:a16="http://schemas.microsoft.com/office/drawing/2014/main" id="{0B774EA3-0A5C-7371-14A2-FE83F7CC4ABA}"/>
              </a:ext>
            </a:extLst>
          </p:cNvPr>
          <p:cNvSpPr>
            <a:spLocks noGrp="1"/>
          </p:cNvSpPr>
          <p:nvPr>
            <p:ph type="ftr" sz="quarter" idx="11"/>
          </p:nvPr>
        </p:nvSpPr>
        <p:spPr/>
        <p:txBody>
          <a:bodyPr/>
          <a:lstStyle/>
          <a:p>
            <a:r>
              <a:rPr lang="es-ES"/>
              <a:t>Leonardo Schvarstein - 221123 -  Taller AUGM</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379509-A385-9F03-D274-1B1809BC1AC3}"/>
              </a:ext>
            </a:extLst>
          </p:cNvPr>
          <p:cNvSpPr>
            <a:spLocks noGrp="1"/>
          </p:cNvSpPr>
          <p:nvPr>
            <p:ph type="title"/>
          </p:nvPr>
        </p:nvSpPr>
        <p:spPr/>
        <p:txBody>
          <a:bodyPr/>
          <a:lstStyle/>
          <a:p>
            <a:r>
              <a:rPr lang="es-AR" dirty="0"/>
              <a:t>Referencias</a:t>
            </a:r>
          </a:p>
        </p:txBody>
      </p:sp>
      <p:sp>
        <p:nvSpPr>
          <p:cNvPr id="3" name="Marcador de contenido 2">
            <a:extLst>
              <a:ext uri="{FF2B5EF4-FFF2-40B4-BE49-F238E27FC236}">
                <a16:creationId xmlns:a16="http://schemas.microsoft.com/office/drawing/2014/main" id="{68E4F471-319F-27BB-3930-E922D3C0DB90}"/>
              </a:ext>
            </a:extLst>
          </p:cNvPr>
          <p:cNvSpPr>
            <a:spLocks noGrp="1"/>
          </p:cNvSpPr>
          <p:nvPr>
            <p:ph idx="1"/>
          </p:nvPr>
        </p:nvSpPr>
        <p:spPr/>
        <p:txBody>
          <a:bodyPr>
            <a:normAutofit fontScale="77500" lnSpcReduction="20000"/>
          </a:bodyPr>
          <a:lstStyle/>
          <a:p>
            <a:r>
              <a:rPr lang="es-AR" dirty="0">
                <a:hlinkClick r:id="rId2"/>
              </a:rPr>
              <a:t>https://f.hubspotusercontent30.net/hubfs/3302284/eBook%20%E2%80%94%20Familias%20%E2%80%94%20Educacio%CC%81n%20y%20bienestar%20digital.pdf</a:t>
            </a:r>
            <a:endParaRPr lang="es-AR" dirty="0"/>
          </a:p>
          <a:p>
            <a:r>
              <a:rPr lang="es-AR" dirty="0">
                <a:hlinkClick r:id="rId3"/>
              </a:rPr>
              <a:t>https://blog.pearsonlatam.com/columna-de-opinion/gestion-emocional-docente-en-transicion-hacia-la-educacion-digital</a:t>
            </a:r>
            <a:endParaRPr lang="es-AR" dirty="0"/>
          </a:p>
          <a:p>
            <a:r>
              <a:rPr lang="es-AR" dirty="0">
                <a:hlinkClick r:id="rId4"/>
              </a:rPr>
              <a:t>https://ec.europa.eu/programmes/erasmus-plus/project-result-content/eab5911c-50ac-479e-8070-2e7fa9b942db/DWE-Compendium_Spanish.pdf</a:t>
            </a:r>
            <a:endParaRPr lang="es-AR" dirty="0"/>
          </a:p>
          <a:p>
            <a:r>
              <a:rPr lang="es-AR">
                <a:hlinkClick r:id="rId5"/>
              </a:rPr>
              <a:t>https://asat.ar/bienestar-digital-en-equipos-remotos/</a:t>
            </a:r>
            <a:endParaRPr lang="es-AR"/>
          </a:p>
          <a:p>
            <a:endParaRPr lang="es-AR"/>
          </a:p>
        </p:txBody>
      </p:sp>
      <p:sp>
        <p:nvSpPr>
          <p:cNvPr id="4" name="Marcador de pie de página 3">
            <a:extLst>
              <a:ext uri="{FF2B5EF4-FFF2-40B4-BE49-F238E27FC236}">
                <a16:creationId xmlns:a16="http://schemas.microsoft.com/office/drawing/2014/main" id="{18246F49-C44F-0964-F02F-F91F9750A974}"/>
              </a:ext>
            </a:extLst>
          </p:cNvPr>
          <p:cNvSpPr>
            <a:spLocks noGrp="1"/>
          </p:cNvSpPr>
          <p:nvPr>
            <p:ph type="ftr" sz="quarter" idx="11"/>
          </p:nvPr>
        </p:nvSpPr>
        <p:spPr/>
        <p:txBody>
          <a:bodyPr/>
          <a:lstStyle/>
          <a:p>
            <a:r>
              <a:rPr lang="es-ES"/>
              <a:t>Leonardo Schvarstein - 221123 -  Taller AUGM</a:t>
            </a:r>
          </a:p>
        </p:txBody>
      </p:sp>
      <p:sp>
        <p:nvSpPr>
          <p:cNvPr id="5" name="Marcador de número de diapositiva 4">
            <a:extLst>
              <a:ext uri="{FF2B5EF4-FFF2-40B4-BE49-F238E27FC236}">
                <a16:creationId xmlns:a16="http://schemas.microsoft.com/office/drawing/2014/main" id="{660B9983-7B49-A1BD-B8D4-BEF536161DC5}"/>
              </a:ext>
            </a:extLst>
          </p:cNvPr>
          <p:cNvSpPr>
            <a:spLocks noGrp="1"/>
          </p:cNvSpPr>
          <p:nvPr>
            <p:ph type="sldNum" sz="quarter" idx="12"/>
          </p:nvPr>
        </p:nvSpPr>
        <p:spPr/>
        <p:txBody>
          <a:bodyPr/>
          <a:lstStyle/>
          <a:p>
            <a:fld id="{E6091235-5016-D74F-B4B3-B7E0AF2AC052}" type="slidenum">
              <a:rPr lang="es-ES" smtClean="0"/>
              <a:t>49</a:t>
            </a:fld>
            <a:endParaRPr lang="es-ES"/>
          </a:p>
        </p:txBody>
      </p:sp>
    </p:spTree>
    <p:extLst>
      <p:ext uri="{BB962C8B-B14F-4D97-AF65-F5344CB8AC3E}">
        <p14:creationId xmlns:p14="http://schemas.microsoft.com/office/powerpoint/2010/main" val="2595246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ny studies show a positive correlation between well-being and employee productivity, organizational profitability, customer satisfaction, and employee retention">
            <a:extLst>
              <a:ext uri="{FF2B5EF4-FFF2-40B4-BE49-F238E27FC236}">
                <a16:creationId xmlns:a16="http://schemas.microsoft.com/office/drawing/2014/main" id="{84775F67-32C6-C75C-B673-7A5550740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0"/>
            <a:ext cx="10477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E9E8992D-7281-61BA-9041-5B836EB87F8D}"/>
              </a:ext>
            </a:extLst>
          </p:cNvPr>
          <p:cNvSpPr txBox="1"/>
          <p:nvPr/>
        </p:nvSpPr>
        <p:spPr>
          <a:xfrm>
            <a:off x="884215" y="324257"/>
            <a:ext cx="10010761" cy="1569660"/>
          </a:xfrm>
          <a:prstGeom prst="rect">
            <a:avLst/>
          </a:prstGeom>
          <a:solidFill>
            <a:schemeClr val="bg1"/>
          </a:solidFill>
        </p:spPr>
        <p:txBody>
          <a:bodyPr wrap="square" rtlCol="0">
            <a:spAutoFit/>
          </a:bodyPr>
          <a:lstStyle/>
          <a:p>
            <a:r>
              <a:rPr lang="es-AR" sz="2400" dirty="0"/>
              <a:t>Existe una correlación positiva entre el bienestar digital, la productividad </a:t>
            </a:r>
          </a:p>
          <a:p>
            <a:r>
              <a:rPr lang="es-AR" sz="2400" dirty="0"/>
              <a:t>y la retención de los empleados, las ganancias de las empresas, la satisfacción de los clientes</a:t>
            </a:r>
          </a:p>
          <a:p>
            <a:endParaRPr lang="es-AR" sz="2400" dirty="0"/>
          </a:p>
        </p:txBody>
      </p:sp>
      <p:sp>
        <p:nvSpPr>
          <p:cNvPr id="3" name="Rectángulo 2">
            <a:extLst>
              <a:ext uri="{FF2B5EF4-FFF2-40B4-BE49-F238E27FC236}">
                <a16:creationId xmlns:a16="http://schemas.microsoft.com/office/drawing/2014/main" id="{09CEEC9B-26BE-86BD-781A-C0A297ADB5D9}"/>
              </a:ext>
            </a:extLst>
          </p:cNvPr>
          <p:cNvSpPr/>
          <p:nvPr/>
        </p:nvSpPr>
        <p:spPr>
          <a:xfrm>
            <a:off x="857250" y="12971"/>
            <a:ext cx="823606" cy="265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Marcador de pie de página 3">
            <a:extLst>
              <a:ext uri="{FF2B5EF4-FFF2-40B4-BE49-F238E27FC236}">
                <a16:creationId xmlns:a16="http://schemas.microsoft.com/office/drawing/2014/main" id="{7E95E296-C835-833D-56E2-502E0CE034B5}"/>
              </a:ext>
            </a:extLst>
          </p:cNvPr>
          <p:cNvSpPr>
            <a:spLocks noGrp="1"/>
          </p:cNvSpPr>
          <p:nvPr>
            <p:ph type="ftr" sz="quarter" idx="11"/>
          </p:nvPr>
        </p:nvSpPr>
        <p:spPr/>
        <p:txBody>
          <a:bodyPr/>
          <a:lstStyle/>
          <a:p>
            <a:r>
              <a:rPr lang="es-AR"/>
              <a:t>Leonardo Schvarstein - 221123 -  Taller AUGM</a:t>
            </a:r>
          </a:p>
        </p:txBody>
      </p:sp>
      <p:sp>
        <p:nvSpPr>
          <p:cNvPr id="5" name="Marcador de número de diapositiva 4">
            <a:extLst>
              <a:ext uri="{FF2B5EF4-FFF2-40B4-BE49-F238E27FC236}">
                <a16:creationId xmlns:a16="http://schemas.microsoft.com/office/drawing/2014/main" id="{000FFBA5-5341-EB45-F5FB-CAA6AC4CF2B7}"/>
              </a:ext>
            </a:extLst>
          </p:cNvPr>
          <p:cNvSpPr>
            <a:spLocks noGrp="1"/>
          </p:cNvSpPr>
          <p:nvPr>
            <p:ph type="sldNum" sz="quarter" idx="12"/>
          </p:nvPr>
        </p:nvSpPr>
        <p:spPr/>
        <p:txBody>
          <a:bodyPr/>
          <a:lstStyle/>
          <a:p>
            <a:fld id="{08B5D27E-C37D-4779-B73D-37617A552991}" type="slidenum">
              <a:rPr lang="es-AR" smtClean="0"/>
              <a:t>5</a:t>
            </a:fld>
            <a:endParaRPr lang="es-AR"/>
          </a:p>
        </p:txBody>
      </p:sp>
    </p:spTree>
    <p:extLst>
      <p:ext uri="{BB962C8B-B14F-4D97-AF65-F5344CB8AC3E}">
        <p14:creationId xmlns:p14="http://schemas.microsoft.com/office/powerpoint/2010/main" val="1686337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9"/>
            <a:ext cx="10972800" cy="738748"/>
          </a:xfrm>
        </p:spPr>
        <p:txBody>
          <a:bodyPr>
            <a:normAutofit/>
          </a:bodyPr>
          <a:lstStyle/>
          <a:p>
            <a:r>
              <a:rPr lang="es-ES" dirty="0"/>
              <a:t>Transformación Digital</a:t>
            </a:r>
          </a:p>
        </p:txBody>
      </p:sp>
      <p:sp>
        <p:nvSpPr>
          <p:cNvPr id="3" name="Marcador de contenido 2"/>
          <p:cNvSpPr>
            <a:spLocks noGrp="1"/>
          </p:cNvSpPr>
          <p:nvPr>
            <p:ph idx="1"/>
          </p:nvPr>
        </p:nvSpPr>
        <p:spPr>
          <a:xfrm>
            <a:off x="334919" y="1213025"/>
            <a:ext cx="11610543" cy="5143329"/>
          </a:xfrm>
        </p:spPr>
        <p:txBody>
          <a:bodyPr>
            <a:normAutofit/>
          </a:bodyPr>
          <a:lstStyle/>
          <a:p>
            <a:pPr marL="0" indent="0" algn="ctr">
              <a:buNone/>
            </a:pPr>
            <a:r>
              <a:rPr lang="es-ES" sz="2667" dirty="0"/>
              <a:t>El cambio asociado con la aplicación de la tecnología digital en todos los ámbitos de la sociedad, que genera una transformación de la experiencia humana</a:t>
            </a:r>
          </a:p>
        </p:txBody>
      </p:sp>
      <p:sp>
        <p:nvSpPr>
          <p:cNvPr id="4" name="Footer Placeholder 3"/>
          <p:cNvSpPr>
            <a:spLocks noGrp="1"/>
          </p:cNvSpPr>
          <p:nvPr>
            <p:ph type="ftr" sz="quarter" idx="11"/>
          </p:nvPr>
        </p:nvSpPr>
        <p:spPr/>
        <p:txBody>
          <a:bodyPr/>
          <a:lstStyle/>
          <a:p>
            <a:r>
              <a:rPr lang="de-DE"/>
              <a:t>Leonardo Schvarstein - 221123 -  Taller AUGM</a:t>
            </a:r>
            <a:endParaRPr lang="es-ES"/>
          </a:p>
        </p:txBody>
      </p:sp>
      <p:sp>
        <p:nvSpPr>
          <p:cNvPr id="5" name="Slide Number Placeholder 4"/>
          <p:cNvSpPr>
            <a:spLocks noGrp="1"/>
          </p:cNvSpPr>
          <p:nvPr>
            <p:ph type="sldNum" sz="quarter" idx="12"/>
          </p:nvPr>
        </p:nvSpPr>
        <p:spPr/>
        <p:txBody>
          <a:bodyPr/>
          <a:lstStyle/>
          <a:p>
            <a:fld id="{575079F1-2BB8-DD4D-BD0A-61D4B85AA386}" type="slidenum">
              <a:rPr lang="es-ES" smtClean="0"/>
              <a:pPr/>
              <a:t>6</a:t>
            </a:fld>
            <a:endParaRPr lang="es-ES"/>
          </a:p>
        </p:txBody>
      </p:sp>
      <p:pic>
        <p:nvPicPr>
          <p:cNvPr id="6" name="Imagen 1"/>
          <p:cNvPicPr>
            <a:picLocks noChangeAspect="1"/>
          </p:cNvPicPr>
          <p:nvPr/>
        </p:nvPicPr>
        <p:blipFill>
          <a:blip r:embed="rId2"/>
          <a:stretch>
            <a:fillRect/>
          </a:stretch>
        </p:blipFill>
        <p:spPr>
          <a:xfrm>
            <a:off x="2706843" y="2227905"/>
            <a:ext cx="6317191" cy="3950219"/>
          </a:xfrm>
          <a:prstGeom prst="rect">
            <a:avLst/>
          </a:prstGeom>
        </p:spPr>
      </p:pic>
    </p:spTree>
    <p:extLst>
      <p:ext uri="{BB962C8B-B14F-4D97-AF65-F5344CB8AC3E}">
        <p14:creationId xmlns:p14="http://schemas.microsoft.com/office/powerpoint/2010/main" val="420262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CA0161-3FB9-B3F7-01F9-92B74F74E1E9}"/>
              </a:ext>
            </a:extLst>
          </p:cNvPr>
          <p:cNvSpPr>
            <a:spLocks noGrp="1"/>
          </p:cNvSpPr>
          <p:nvPr>
            <p:ph type="title"/>
          </p:nvPr>
        </p:nvSpPr>
        <p:spPr/>
        <p:txBody>
          <a:bodyPr>
            <a:normAutofit fontScale="90000"/>
          </a:bodyPr>
          <a:lstStyle/>
          <a:p>
            <a:r>
              <a:rPr lang="es-AR" dirty="0"/>
              <a:t>Qué es lo primero que les viene a la mente cuando escuchan el término “bienestar digital?</a:t>
            </a:r>
          </a:p>
        </p:txBody>
      </p:sp>
      <p:sp>
        <p:nvSpPr>
          <p:cNvPr id="3" name="Marcador de contenido 2">
            <a:extLst>
              <a:ext uri="{FF2B5EF4-FFF2-40B4-BE49-F238E27FC236}">
                <a16:creationId xmlns:a16="http://schemas.microsoft.com/office/drawing/2014/main" id="{F5B68C8E-C2E9-D465-DEBE-649EB5AB15F9}"/>
              </a:ext>
            </a:extLst>
          </p:cNvPr>
          <p:cNvSpPr>
            <a:spLocks noGrp="1"/>
          </p:cNvSpPr>
          <p:nvPr>
            <p:ph idx="1"/>
          </p:nvPr>
        </p:nvSpPr>
        <p:spPr/>
        <p:txBody>
          <a:bodyPr/>
          <a:lstStyle/>
          <a:p>
            <a:pPr marL="0" indent="0">
              <a:buNone/>
            </a:pPr>
            <a:r>
              <a:rPr lang="es-AR" dirty="0"/>
              <a:t>Para algunos, puede ser una sobrecarga de correo electrónico, noticias falsas, pulseras de seguimiento de actividad física o la aplicación de Google que le permite "ver una imagen completa de sus hábitos digitales y desconectarse cuando lo desee". Hay muchas connotaciones, trayendo aspectos tanto positivos como negativos de la tecnología y cómo afecta nuestras vidas.</a:t>
            </a:r>
          </a:p>
        </p:txBody>
      </p:sp>
      <p:sp>
        <p:nvSpPr>
          <p:cNvPr id="4" name="Marcador de pie de página 3">
            <a:extLst>
              <a:ext uri="{FF2B5EF4-FFF2-40B4-BE49-F238E27FC236}">
                <a16:creationId xmlns:a16="http://schemas.microsoft.com/office/drawing/2014/main" id="{24808058-29B8-F29F-B98C-B397BEE3C30F}"/>
              </a:ext>
            </a:extLst>
          </p:cNvPr>
          <p:cNvSpPr>
            <a:spLocks noGrp="1"/>
          </p:cNvSpPr>
          <p:nvPr>
            <p:ph type="ftr" sz="quarter" idx="11"/>
          </p:nvPr>
        </p:nvSpPr>
        <p:spPr/>
        <p:txBody>
          <a:bodyPr/>
          <a:lstStyle/>
          <a:p>
            <a:r>
              <a:rPr lang="es-AR"/>
              <a:t>Leonardo Schvarstein - 221123 -  Taller AUGM</a:t>
            </a:r>
          </a:p>
        </p:txBody>
      </p:sp>
      <p:sp>
        <p:nvSpPr>
          <p:cNvPr id="5" name="Marcador de número de diapositiva 4">
            <a:extLst>
              <a:ext uri="{FF2B5EF4-FFF2-40B4-BE49-F238E27FC236}">
                <a16:creationId xmlns:a16="http://schemas.microsoft.com/office/drawing/2014/main" id="{39D7C32C-6570-7C67-FD61-23C08BCBEE89}"/>
              </a:ext>
            </a:extLst>
          </p:cNvPr>
          <p:cNvSpPr>
            <a:spLocks noGrp="1"/>
          </p:cNvSpPr>
          <p:nvPr>
            <p:ph type="sldNum" sz="quarter" idx="12"/>
          </p:nvPr>
        </p:nvSpPr>
        <p:spPr/>
        <p:txBody>
          <a:bodyPr/>
          <a:lstStyle/>
          <a:p>
            <a:fld id="{08B5D27E-C37D-4779-B73D-37617A552991}" type="slidenum">
              <a:rPr lang="es-AR" smtClean="0"/>
              <a:t>7</a:t>
            </a:fld>
            <a:endParaRPr lang="es-AR"/>
          </a:p>
        </p:txBody>
      </p:sp>
    </p:spTree>
    <p:extLst>
      <p:ext uri="{BB962C8B-B14F-4D97-AF65-F5344CB8AC3E}">
        <p14:creationId xmlns:p14="http://schemas.microsoft.com/office/powerpoint/2010/main" val="161402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71D791-3EBC-A6D7-7C97-1AF3EF175D8F}"/>
              </a:ext>
            </a:extLst>
          </p:cNvPr>
          <p:cNvSpPr>
            <a:spLocks noGrp="1"/>
          </p:cNvSpPr>
          <p:nvPr>
            <p:ph type="title"/>
          </p:nvPr>
        </p:nvSpPr>
        <p:spPr/>
        <p:txBody>
          <a:bodyPr/>
          <a:lstStyle/>
          <a:p>
            <a:r>
              <a:rPr lang="es-AR" dirty="0"/>
              <a:t>Trabajo en subgrupos</a:t>
            </a:r>
          </a:p>
        </p:txBody>
      </p:sp>
      <p:sp>
        <p:nvSpPr>
          <p:cNvPr id="3" name="Marcador de contenido 2">
            <a:extLst>
              <a:ext uri="{FF2B5EF4-FFF2-40B4-BE49-F238E27FC236}">
                <a16:creationId xmlns:a16="http://schemas.microsoft.com/office/drawing/2014/main" id="{82C5D53B-362A-2237-83A7-CD5523CAAC77}"/>
              </a:ext>
            </a:extLst>
          </p:cNvPr>
          <p:cNvSpPr>
            <a:spLocks noGrp="1"/>
          </p:cNvSpPr>
          <p:nvPr>
            <p:ph idx="1"/>
          </p:nvPr>
        </p:nvSpPr>
        <p:spPr/>
        <p:txBody>
          <a:bodyPr/>
          <a:lstStyle/>
          <a:p>
            <a:r>
              <a:rPr lang="es-ES" sz="2800" dirty="0">
                <a:effectLst/>
                <a:latin typeface="Arial" panose="020B0604020202020204" pitchFamily="34" charset="0"/>
                <a:ea typeface="Arial" panose="020B0604020202020204" pitchFamily="34" charset="0"/>
              </a:rPr>
              <a:t>¿Qué es lo primero que les viene a la mente cuando escuchan el término bienestar digital? </a:t>
            </a:r>
          </a:p>
          <a:p>
            <a:r>
              <a:rPr lang="es-ES" sz="2800" dirty="0">
                <a:effectLst/>
                <a:latin typeface="Arial" panose="020B0604020202020204" pitchFamily="34" charset="0"/>
                <a:ea typeface="Arial" panose="020B0604020202020204" pitchFamily="34" charset="0"/>
              </a:rPr>
              <a:t>Qué entienden por bienestar digital? </a:t>
            </a:r>
          </a:p>
          <a:p>
            <a:r>
              <a:rPr lang="es-ES" sz="2800" dirty="0">
                <a:effectLst/>
                <a:latin typeface="Arial" panose="020B0604020202020204" pitchFamily="34" charset="0"/>
                <a:ea typeface="Arial" panose="020B0604020202020204" pitchFamily="34" charset="0"/>
              </a:rPr>
              <a:t>Búsqueda en internet, amalgamando perspectivas personales para una definición propia del grupo. </a:t>
            </a:r>
          </a:p>
          <a:p>
            <a:r>
              <a:rPr lang="es-ES" sz="2800" dirty="0">
                <a:effectLst/>
                <a:latin typeface="Arial" panose="020B0604020202020204" pitchFamily="34" charset="0"/>
                <a:ea typeface="Arial" panose="020B0604020202020204" pitchFamily="34" charset="0"/>
              </a:rPr>
              <a:t>Reporte de 3 grupos (1 presencial y 2 virtuales).</a:t>
            </a:r>
            <a:endParaRPr lang="es-AR" dirty="0"/>
          </a:p>
        </p:txBody>
      </p:sp>
      <p:sp>
        <p:nvSpPr>
          <p:cNvPr id="4" name="Marcador de pie de página 3">
            <a:extLst>
              <a:ext uri="{FF2B5EF4-FFF2-40B4-BE49-F238E27FC236}">
                <a16:creationId xmlns:a16="http://schemas.microsoft.com/office/drawing/2014/main" id="{7B8E9C57-B7A1-0E8E-60AC-3C7A53671DC5}"/>
              </a:ext>
            </a:extLst>
          </p:cNvPr>
          <p:cNvSpPr>
            <a:spLocks noGrp="1"/>
          </p:cNvSpPr>
          <p:nvPr>
            <p:ph type="ftr" sz="quarter" idx="11"/>
          </p:nvPr>
        </p:nvSpPr>
        <p:spPr/>
        <p:txBody>
          <a:bodyPr/>
          <a:lstStyle/>
          <a:p>
            <a:r>
              <a:rPr lang="es-AR"/>
              <a:t>Leonardo Schvarstein - 221123 -  Taller AUGM</a:t>
            </a:r>
          </a:p>
        </p:txBody>
      </p:sp>
      <p:sp>
        <p:nvSpPr>
          <p:cNvPr id="5" name="Marcador de número de diapositiva 4">
            <a:extLst>
              <a:ext uri="{FF2B5EF4-FFF2-40B4-BE49-F238E27FC236}">
                <a16:creationId xmlns:a16="http://schemas.microsoft.com/office/drawing/2014/main" id="{06F36AA0-6962-C569-EDC2-758A19599D88}"/>
              </a:ext>
            </a:extLst>
          </p:cNvPr>
          <p:cNvSpPr>
            <a:spLocks noGrp="1"/>
          </p:cNvSpPr>
          <p:nvPr>
            <p:ph type="sldNum" sz="quarter" idx="12"/>
          </p:nvPr>
        </p:nvSpPr>
        <p:spPr/>
        <p:txBody>
          <a:bodyPr/>
          <a:lstStyle/>
          <a:p>
            <a:fld id="{08B5D27E-C37D-4779-B73D-37617A552991}" type="slidenum">
              <a:rPr lang="es-AR" smtClean="0"/>
              <a:t>8</a:t>
            </a:fld>
            <a:endParaRPr lang="es-AR"/>
          </a:p>
        </p:txBody>
      </p:sp>
    </p:spTree>
    <p:extLst>
      <p:ext uri="{BB962C8B-B14F-4D97-AF65-F5344CB8AC3E}">
        <p14:creationId xmlns:p14="http://schemas.microsoft.com/office/powerpoint/2010/main" val="21984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66D968-BA54-087D-CEDD-379C73F9478E}"/>
              </a:ext>
            </a:extLst>
          </p:cNvPr>
          <p:cNvSpPr>
            <a:spLocks noGrp="1"/>
          </p:cNvSpPr>
          <p:nvPr>
            <p:ph type="title"/>
          </p:nvPr>
        </p:nvSpPr>
        <p:spPr/>
        <p:txBody>
          <a:bodyPr/>
          <a:lstStyle/>
          <a:p>
            <a:r>
              <a:rPr lang="es-AR" dirty="0"/>
              <a:t>Algunas definiciones de inicio</a:t>
            </a:r>
          </a:p>
        </p:txBody>
      </p:sp>
      <p:sp>
        <p:nvSpPr>
          <p:cNvPr id="3" name="Subtítulo 2">
            <a:extLst>
              <a:ext uri="{FF2B5EF4-FFF2-40B4-BE49-F238E27FC236}">
                <a16:creationId xmlns:a16="http://schemas.microsoft.com/office/drawing/2014/main" id="{A17901CF-4028-0C89-315F-B7CF60DCF399}"/>
              </a:ext>
            </a:extLst>
          </p:cNvPr>
          <p:cNvSpPr>
            <a:spLocks noGrp="1"/>
          </p:cNvSpPr>
          <p:nvPr>
            <p:ph idx="1"/>
          </p:nvPr>
        </p:nvSpPr>
        <p:spPr/>
        <p:txBody>
          <a:bodyPr>
            <a:normAutofit/>
          </a:bodyPr>
          <a:lstStyle/>
          <a:p>
            <a:pPr algn="l"/>
            <a:r>
              <a:rPr lang="es-AR" u="sng" dirty="0"/>
              <a:t>Bienestar digital</a:t>
            </a:r>
            <a:r>
              <a:rPr lang="es-AR" dirty="0"/>
              <a:t>: Capacidad de utilizar la tecnología digital para que nos ayude en nuestra vida y nos acerque a nuestros objetivos en lugar de distraernos, interrumpirnos o convertirse en un obstáculo. Tener el control de cómo usamos la tecnología nos permite aprovechar todo su potencial y sus ventajas. (Google)</a:t>
            </a:r>
            <a:endParaRPr lang="es-AR" u="sng" dirty="0"/>
          </a:p>
          <a:p>
            <a:pPr algn="l"/>
            <a:endParaRPr lang="es-AR" u="sng" dirty="0"/>
          </a:p>
          <a:p>
            <a:pPr algn="l"/>
            <a:r>
              <a:rPr lang="es-AR" u="sng" dirty="0"/>
              <a:t>Gestión organizacional del bienestar digital de las partes interesadas</a:t>
            </a:r>
            <a:r>
              <a:rPr lang="es-AR" dirty="0"/>
              <a:t>: conjunto de prácticas compartidas orientadas a generar las condiciones que permitan a todos las partes interesadas crear y mantener una relación saludable con la tecnología</a:t>
            </a:r>
          </a:p>
          <a:p>
            <a:pPr algn="l"/>
            <a:endParaRPr lang="es-AR" dirty="0"/>
          </a:p>
          <a:p>
            <a:pPr algn="l"/>
            <a:endParaRPr lang="es-AR" dirty="0"/>
          </a:p>
          <a:p>
            <a:pPr algn="l"/>
            <a:endParaRPr lang="es-AR" dirty="0"/>
          </a:p>
        </p:txBody>
      </p:sp>
      <p:sp>
        <p:nvSpPr>
          <p:cNvPr id="4" name="Marcador de pie de página 3">
            <a:extLst>
              <a:ext uri="{FF2B5EF4-FFF2-40B4-BE49-F238E27FC236}">
                <a16:creationId xmlns:a16="http://schemas.microsoft.com/office/drawing/2014/main" id="{D706F432-A9B0-6EA6-9EFC-A53533F57994}"/>
              </a:ext>
            </a:extLst>
          </p:cNvPr>
          <p:cNvSpPr>
            <a:spLocks noGrp="1"/>
          </p:cNvSpPr>
          <p:nvPr>
            <p:ph type="ftr" sz="quarter" idx="11"/>
          </p:nvPr>
        </p:nvSpPr>
        <p:spPr/>
        <p:txBody>
          <a:bodyPr/>
          <a:lstStyle/>
          <a:p>
            <a:r>
              <a:rPr lang="es-AR"/>
              <a:t>Leonardo Schvarstein - 221123 -  Taller AUGM</a:t>
            </a:r>
          </a:p>
        </p:txBody>
      </p:sp>
      <p:sp>
        <p:nvSpPr>
          <p:cNvPr id="5" name="Marcador de número de diapositiva 4">
            <a:extLst>
              <a:ext uri="{FF2B5EF4-FFF2-40B4-BE49-F238E27FC236}">
                <a16:creationId xmlns:a16="http://schemas.microsoft.com/office/drawing/2014/main" id="{F9EF4F82-81E7-DE86-1995-192D3626A554}"/>
              </a:ext>
            </a:extLst>
          </p:cNvPr>
          <p:cNvSpPr>
            <a:spLocks noGrp="1"/>
          </p:cNvSpPr>
          <p:nvPr>
            <p:ph type="sldNum" sz="quarter" idx="12"/>
          </p:nvPr>
        </p:nvSpPr>
        <p:spPr/>
        <p:txBody>
          <a:bodyPr/>
          <a:lstStyle/>
          <a:p>
            <a:fld id="{08B5D27E-C37D-4779-B73D-37617A552991}" type="slidenum">
              <a:rPr lang="es-AR" smtClean="0"/>
              <a:t>9</a:t>
            </a:fld>
            <a:endParaRPr lang="es-AR"/>
          </a:p>
        </p:txBody>
      </p:sp>
    </p:spTree>
    <p:extLst>
      <p:ext uri="{BB962C8B-B14F-4D97-AF65-F5344CB8AC3E}">
        <p14:creationId xmlns:p14="http://schemas.microsoft.com/office/powerpoint/2010/main" val="79847636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7103</TotalTime>
  <Words>4152</Words>
  <Application>Microsoft Office PowerPoint</Application>
  <PresentationFormat>Panorámica</PresentationFormat>
  <Paragraphs>569</Paragraphs>
  <Slides>49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49</vt:i4>
      </vt:variant>
    </vt:vector>
  </HeadingPairs>
  <TitlesOfParts>
    <vt:vector size="56" baseType="lpstr">
      <vt:lpstr>Arial</vt:lpstr>
      <vt:lpstr>Calibri</vt:lpstr>
      <vt:lpstr>Calibri Light</vt:lpstr>
      <vt:lpstr>Symbol</vt:lpstr>
      <vt:lpstr>Tiempos Text</vt:lpstr>
      <vt:lpstr>Tema de Office</vt:lpstr>
      <vt:lpstr>1_Tema de Office</vt:lpstr>
      <vt:lpstr>El bienestar (digital) en las organizaciones</vt:lpstr>
      <vt:lpstr>Consideraciones previas</vt:lpstr>
      <vt:lpstr>Presentación de PowerPoint</vt:lpstr>
      <vt:lpstr>Presentación de PowerPoint</vt:lpstr>
      <vt:lpstr>Presentación de PowerPoint</vt:lpstr>
      <vt:lpstr>Transformación Digital</vt:lpstr>
      <vt:lpstr>Qué es lo primero que les viene a la mente cuando escuchan el término “bienestar digital?</vt:lpstr>
      <vt:lpstr>Trabajo en subgrupos</vt:lpstr>
      <vt:lpstr>Algunas definiciones de inicio</vt:lpstr>
      <vt:lpstr>Disgresiones previas</vt:lpstr>
      <vt:lpstr>Tecnología, moral y ética</vt:lpstr>
      <vt:lpstr>Network of wellbeing (NOW)</vt:lpstr>
      <vt:lpstr>Mis limitaciones para este análisis</vt:lpstr>
      <vt:lpstr>Temas relacionados para seguir indagando</vt:lpstr>
      <vt:lpstr>Tensiones básicas elegidas para el análisis</vt:lpstr>
      <vt:lpstr>Tensiones principales – Esquema básico de análisis</vt:lpstr>
      <vt:lpstr>Trabajo en subgrupos</vt:lpstr>
      <vt:lpstr>Tensiones principales – Esquema básico de análisis</vt:lpstr>
      <vt:lpstr>Marcos conceptuales de análisis</vt:lpstr>
      <vt:lpstr>Presentación de PowerPoint</vt:lpstr>
      <vt:lpstr>Contextualización: transformación y cambio </vt:lpstr>
      <vt:lpstr> POT y bienestar</vt:lpstr>
      <vt:lpstr>Gestión organizacional del bienestar digital (GOBD)</vt:lpstr>
      <vt:lpstr>Usted está siendo observado: Puntuación de productividad digital (NYT – 220814)</vt:lpstr>
      <vt:lpstr>El bienestar digital como parte de la responsabilidad social</vt:lpstr>
      <vt:lpstr>Presentación de PowerPoint</vt:lpstr>
      <vt:lpstr>Requisitos básicos para la RSE</vt:lpstr>
      <vt:lpstr>Indicadores para distinguir un gobierno socialmente inteligente</vt:lpstr>
      <vt:lpstr>Diseño de políticas para un programa de bienestar digital</vt:lpstr>
      <vt:lpstr>Áreas de trabajo, entorno y actividad</vt:lpstr>
      <vt:lpstr>Control del riesgo</vt:lpstr>
      <vt:lpstr>Posiciones de la gestión del bienestar digital en la organización (Fuente: S. Zadek)</vt:lpstr>
      <vt:lpstr>Autogestión de las capacidades digitales (ACD)</vt:lpstr>
      <vt:lpstr>Presentación de PowerPoint</vt:lpstr>
      <vt:lpstr>Presentación de PowerPoint</vt:lpstr>
      <vt:lpstr>Necesidades de formación</vt:lpstr>
      <vt:lpstr>Capacidades básicas (Rheingold)</vt:lpstr>
      <vt:lpstr>Autogestión del bienestar digital (ABD)</vt:lpstr>
      <vt:lpstr>Componentes de la Inteligencia Social (Gardner)</vt:lpstr>
      <vt:lpstr>Bienestar digital</vt:lpstr>
      <vt:lpstr>Desintoxicación digital</vt:lpstr>
      <vt:lpstr>Perspectiva crítica</vt:lpstr>
      <vt:lpstr>Perspectiva crítica (Habermas)</vt:lpstr>
      <vt:lpstr>3 intereses constitutivos del conocimiento (Habermas)</vt:lpstr>
      <vt:lpstr>Efectos deseables de la gestión organizacional del bienestar digital</vt:lpstr>
      <vt:lpstr>Presentación de PowerPoint</vt:lpstr>
      <vt:lpstr>Discurso de la RSE: pretensiones de validez</vt:lpstr>
      <vt:lpstr>Bases para un ethos tecno-humano</vt:lpstr>
      <vt:lpstr>Referencias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bienestar (digital) en las organizaciones</dc:title>
  <dc:creator>Leonardo Schvarstein</dc:creator>
  <cp:lastModifiedBy>Leonardo Schvarstein</cp:lastModifiedBy>
  <cp:revision>45</cp:revision>
  <dcterms:created xsi:type="dcterms:W3CDTF">2022-09-01T19:08:16Z</dcterms:created>
  <dcterms:modified xsi:type="dcterms:W3CDTF">2022-11-22T23:41:52Z</dcterms:modified>
</cp:coreProperties>
</file>