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4" r:id="rId4"/>
    <p:sldId id="290" r:id="rId5"/>
    <p:sldId id="291" r:id="rId6"/>
    <p:sldId id="285" r:id="rId7"/>
    <p:sldId id="286" r:id="rId8"/>
    <p:sldId id="287" r:id="rId9"/>
    <p:sldId id="288" r:id="rId10"/>
    <p:sldId id="289" r:id="rId11"/>
    <p:sldId id="283" r:id="rId12"/>
    <p:sldId id="293" r:id="rId13"/>
    <p:sldId id="292" r:id="rId14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FF"/>
    <a:srgbClr val="6600CC"/>
    <a:srgbClr val="FFCC00"/>
    <a:srgbClr val="FF99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84" y="28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3231-3EC5-4F85-A687-18E3F88FCC92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540C3-D578-46CD-A15E-12CDF1A1FE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6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Slide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ítulo e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ítulo e texto vertica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ítulo e 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abeçalho da Se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uas Partes de 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oment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Em br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údo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m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E51C7C-CEA3-4CAA-BE4B-344879E7C377}" type="datetimeFigureOut">
              <a:rPr lang="de-DE"/>
              <a:t>28.06.2023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4FE2FE-B55E-4328-8F5C-2CEB8781A47B}" type="slidenum">
              <a:rPr lang="de-DE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fsm.br/app/uploads/sites/344/2018/08/Relat%C3%B3rioDeGest%C3%A3o2017-UFSM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ntendo pássaro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14" y="-3175"/>
            <a:ext cx="12203751" cy="686007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139" y="1601063"/>
            <a:ext cx="3600000" cy="3345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6B5006E-6F6F-7194-10EF-A97DE3EDD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72463" y="1601063"/>
            <a:ext cx="5724521" cy="30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DAD4070-5727-FDE3-5093-CCC418A1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4" y="1604934"/>
            <a:ext cx="11517332" cy="400105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D90596C-59EB-A4B0-2399-53B36DE8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55866" y="120258"/>
            <a:ext cx="2348334" cy="86627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3DA0A-001F-07DD-844D-4234FF4A4CA1}"/>
              </a:ext>
            </a:extLst>
          </p:cNvPr>
          <p:cNvSpPr/>
          <p:nvPr/>
        </p:nvSpPr>
        <p:spPr bwMode="auto">
          <a:xfrm>
            <a:off x="9355866" y="845087"/>
            <a:ext cx="2348334" cy="16927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4D19EFB-1DA4-18E3-C111-149ED4028102}"/>
              </a:ext>
            </a:extLst>
          </p:cNvPr>
          <p:cNvSpPr/>
          <p:nvPr/>
        </p:nvSpPr>
        <p:spPr bwMode="auto">
          <a:xfrm>
            <a:off x="9355866" y="243954"/>
            <a:ext cx="2348334" cy="6011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C4D25CCD-6AEF-6EBD-557C-9E9BA5210738}"/>
              </a:ext>
            </a:extLst>
          </p:cNvPr>
          <p:cNvSpPr/>
          <p:nvPr/>
        </p:nvSpPr>
        <p:spPr bwMode="auto">
          <a:xfrm>
            <a:off x="279949" y="304077"/>
            <a:ext cx="8863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Avaliação pós-graduação no Brasil - CAPES</a:t>
            </a:r>
          </a:p>
        </p:txBody>
      </p:sp>
    </p:spTree>
    <p:extLst>
      <p:ext uri="{BB962C8B-B14F-4D97-AF65-F5344CB8AC3E}">
        <p14:creationId xmlns:p14="http://schemas.microsoft.com/office/powerpoint/2010/main" val="77351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 bwMode="auto">
          <a:xfrm>
            <a:off x="9383270" y="463287"/>
            <a:ext cx="2555606" cy="68942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2518738" y="140121"/>
            <a:ext cx="7154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ACÓRDÃO 461/2022 – TCU/Brasil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C504E32-C15B-842C-9472-D236069C9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94077"/>
              </p:ext>
            </p:extLst>
          </p:nvPr>
        </p:nvGraphicFramePr>
        <p:xfrm>
          <a:off x="253124" y="807998"/>
          <a:ext cx="11722193" cy="58697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03488">
                  <a:extLst>
                    <a:ext uri="{9D8B030D-6E8A-4147-A177-3AD203B41FA5}">
                      <a16:colId xmlns:a16="http://schemas.microsoft.com/office/drawing/2014/main" xmlns="" val="1393456668"/>
                    </a:ext>
                  </a:extLst>
                </a:gridCol>
                <a:gridCol w="5418705">
                  <a:extLst>
                    <a:ext uri="{9D8B030D-6E8A-4147-A177-3AD203B41FA5}">
                      <a16:colId xmlns:a16="http://schemas.microsoft.com/office/drawing/2014/main" xmlns="" val="1866982846"/>
                    </a:ext>
                  </a:extLst>
                </a:gridCol>
              </a:tblGrid>
              <a:tr h="5127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pt-BR" sz="2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 que pretende medir</a:t>
                      </a:r>
                      <a:endParaRPr lang="pt-BR" sz="2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055911"/>
                  </a:ext>
                </a:extLst>
              </a:tr>
              <a:tr h="668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Quantidade anual de atividades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 extensão, por modalidade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Acompanhar os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tipos de atividades de extensão 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desenvolvidas pela Ifes</a:t>
                      </a:r>
                      <a:endParaRPr lang="pt-BR" sz="1800" b="0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extLst>
                  <a:ext uri="{0D108BD9-81ED-4DB2-BD59-A6C34878D82A}">
                    <a16:rowId xmlns:a16="http://schemas.microsoft.com/office/drawing/2014/main" xmlns="" val="258560563"/>
                  </a:ext>
                </a:extLst>
              </a:tr>
              <a:tr h="668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Público (diretamente) beneficiado por atividades de extensão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por modalidade, desenvolvidas no ano pela Ifes</a:t>
                      </a:r>
                      <a:endParaRPr lang="pt-BR" sz="1800" b="0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Avaliar efetividade, a partir de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quantitativo de pessoas diretamente atendidas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em atividades de extensão</a:t>
                      </a:r>
                      <a:endParaRPr lang="pt-BR" sz="1800" b="0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197586"/>
                  </a:ext>
                </a:extLst>
              </a:tr>
              <a:tr h="584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 de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Professores da Rede Pública 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atendidos por Programas e Projetos de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Formação Continuada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Avaliar esforço das Ifes em ações de extensão voltadas à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qualificação de docentes da educação básica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extLst>
                  <a:ext uri="{0D108BD9-81ED-4DB2-BD59-A6C34878D82A}">
                    <a16:rowId xmlns:a16="http://schemas.microsoft.com/office/drawing/2014/main" xmlns="" val="3176984925"/>
                  </a:ext>
                </a:extLst>
              </a:tr>
              <a:tr h="668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Quantitativo de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pessoas atendidas com atividades de extensão no ano em relação ao total de matrículas 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 graduação da Ifes</a:t>
                      </a:r>
                      <a:endParaRPr lang="pt-BR" sz="1800" b="0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Avaliar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esforço de atividades de extensão em relação ao total de alunos 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 Ifes</a:t>
                      </a:r>
                      <a:endParaRPr lang="pt-BR" sz="1800" b="0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32422"/>
                  </a:ext>
                </a:extLst>
              </a:tr>
              <a:tr h="337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Número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(percentual) de estudantes envolvidos em atividades de extensão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Avaliar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envolvimento de estudantes 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atividades de extensão</a:t>
                      </a:r>
                      <a:endParaRPr lang="pt-BR" sz="1800" b="0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extLst>
                  <a:ext uri="{0D108BD9-81ED-4DB2-BD59-A6C34878D82A}">
                    <a16:rowId xmlns:a16="http://schemas.microsoft.com/office/drawing/2014/main" xmlns="" val="4147158910"/>
                  </a:ext>
                </a:extLst>
              </a:tr>
              <a:tr h="337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(taxa) de docentes envolvidos em atividades extensão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Avaliar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envolvimento de docentes em atividades de extensão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790409"/>
                  </a:ext>
                </a:extLst>
              </a:tr>
              <a:tr h="502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técnicos envolvidos em atividades de extensão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Avaliar quantitativo de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profissionais/técnicos envolvidos em atividades de extensão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extLst>
                  <a:ext uri="{0D108BD9-81ED-4DB2-BD59-A6C34878D82A}">
                    <a16:rowId xmlns:a16="http://schemas.microsoft.com/office/drawing/2014/main" xmlns="" val="3885624394"/>
                  </a:ext>
                </a:extLst>
              </a:tr>
              <a:tr h="668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 de recursos do orçamento anual destinado 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às atividades de extensão</a:t>
                      </a:r>
                      <a:endParaRPr lang="pt-BR" sz="1800" b="0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Avaliar montante de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recursos do orçamento anual investido em atividades de extensão</a:t>
                      </a:r>
                      <a:endParaRPr lang="pt-BR" sz="1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858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58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 bwMode="auto">
          <a:xfrm>
            <a:off x="9383270" y="463287"/>
            <a:ext cx="2555606" cy="68942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2518738" y="140121"/>
            <a:ext cx="7154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ACÓRDÃO 461/2022 – TCU/Brasil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C504E32-C15B-842C-9472-D236069C91BF}"/>
              </a:ext>
            </a:extLst>
          </p:cNvPr>
          <p:cNvGraphicFramePr>
            <a:graphicFrameLocks noGrp="1"/>
          </p:cNvGraphicFramePr>
          <p:nvPr/>
        </p:nvGraphicFramePr>
        <p:xfrm>
          <a:off x="253124" y="807998"/>
          <a:ext cx="11722193" cy="58697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03488">
                  <a:extLst>
                    <a:ext uri="{9D8B030D-6E8A-4147-A177-3AD203B41FA5}">
                      <a16:colId xmlns:a16="http://schemas.microsoft.com/office/drawing/2014/main" xmlns="" val="1393456668"/>
                    </a:ext>
                  </a:extLst>
                </a:gridCol>
                <a:gridCol w="5418705">
                  <a:extLst>
                    <a:ext uri="{9D8B030D-6E8A-4147-A177-3AD203B41FA5}">
                      <a16:colId xmlns:a16="http://schemas.microsoft.com/office/drawing/2014/main" xmlns="" val="1866982846"/>
                    </a:ext>
                  </a:extLst>
                </a:gridCol>
              </a:tblGrid>
              <a:tr h="5127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pt-BR" sz="2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 que pretende medir</a:t>
                      </a:r>
                      <a:endParaRPr lang="pt-BR" sz="2800" b="1" i="1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055911"/>
                  </a:ext>
                </a:extLst>
              </a:tr>
              <a:tr h="668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Quantidade anual de atividades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de extensão, por modalidade</a:t>
                      </a:r>
                      <a:endParaRPr lang="pt-BR" sz="1800" b="1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Acompanhar os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tipos de atividades de extensão </a:t>
                      </a:r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desenvolvidas pela Ifes</a:t>
                      </a:r>
                      <a:endParaRPr lang="pt-BR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extLst>
                  <a:ext uri="{0D108BD9-81ED-4DB2-BD59-A6C34878D82A}">
                    <a16:rowId xmlns:a16="http://schemas.microsoft.com/office/drawing/2014/main" xmlns="" val="258560563"/>
                  </a:ext>
                </a:extLst>
              </a:tr>
              <a:tr h="668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Público (diretamente) beneficiado por atividades de extensão</a:t>
                      </a:r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, por modalidade, desenvolvidas no ano pela Ifes</a:t>
                      </a:r>
                      <a:endParaRPr lang="pt-BR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Avaliar efetividade, a partir de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quantitativo de pessoas diretamente atendidas</a:t>
                      </a:r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em atividades de extensão</a:t>
                      </a:r>
                      <a:endParaRPr lang="pt-BR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197586"/>
                  </a:ext>
                </a:extLst>
              </a:tr>
              <a:tr h="584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Número de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Professores da Rede Pública </a:t>
                      </a:r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atendidos por Programas e Projetos de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Formação Continuada</a:t>
                      </a:r>
                      <a:endParaRPr lang="pt-BR" sz="1800" b="1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Avaliar esforço das Ifes em ações de extensão voltadas à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qualificação de docentes da educação básica</a:t>
                      </a:r>
                      <a:endParaRPr lang="pt-BR" sz="1800" b="1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extLst>
                  <a:ext uri="{0D108BD9-81ED-4DB2-BD59-A6C34878D82A}">
                    <a16:rowId xmlns:a16="http://schemas.microsoft.com/office/drawing/2014/main" xmlns="" val="3176984925"/>
                  </a:ext>
                </a:extLst>
              </a:tr>
              <a:tr h="668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Quantitativo de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pessoas atendidas com atividades de extensão no ano em relação ao total de matrículas </a:t>
                      </a:r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de graduação da Ifes</a:t>
                      </a:r>
                      <a:endParaRPr lang="pt-BR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Avaliar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esforço de atividades de extensão em relação ao total de alunos </a:t>
                      </a:r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da Ifes</a:t>
                      </a:r>
                      <a:endParaRPr lang="pt-BR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32422"/>
                  </a:ext>
                </a:extLst>
              </a:tr>
              <a:tr h="337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Número </a:t>
                      </a:r>
                      <a:r>
                        <a:rPr lang="pt-BR" sz="2000" b="1" u="none" strike="noStrike" dirty="0">
                          <a:effectLst/>
                        </a:rPr>
                        <a:t>(percentual) de estudantes envolvidos em atividades de extensão</a:t>
                      </a:r>
                      <a:endParaRPr lang="pt-BR" sz="1800" b="1" i="1" u="none" strike="noStrike" dirty="0">
                        <a:solidFill>
                          <a:srgbClr val="5C5C5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Avaliar </a:t>
                      </a:r>
                      <a:r>
                        <a:rPr lang="pt-BR" sz="2000" b="1" u="none" strike="noStrike" dirty="0">
                          <a:effectLst/>
                        </a:rPr>
                        <a:t>envolvimento de estudantes </a:t>
                      </a:r>
                      <a:r>
                        <a:rPr lang="pt-BR" sz="1800" u="none" strike="noStrike" dirty="0">
                          <a:effectLst/>
                        </a:rPr>
                        <a:t>em atividades de extensão</a:t>
                      </a:r>
                      <a:endParaRPr lang="pt-BR" sz="1800" b="0" i="1" u="none" strike="noStrike" dirty="0">
                        <a:solidFill>
                          <a:srgbClr val="5C5C5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extLst>
                  <a:ext uri="{0D108BD9-81ED-4DB2-BD59-A6C34878D82A}">
                    <a16:rowId xmlns:a16="http://schemas.microsoft.com/office/drawing/2014/main" xmlns="" val="4147158910"/>
                  </a:ext>
                </a:extLst>
              </a:tr>
              <a:tr h="337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Percentual </a:t>
                      </a:r>
                      <a:r>
                        <a:rPr lang="pt-BR" sz="2000" b="1" u="none" strike="noStrike" dirty="0">
                          <a:effectLst/>
                        </a:rPr>
                        <a:t>(taxa) de docentes envolvidos em atividades extensão</a:t>
                      </a:r>
                      <a:endParaRPr lang="pt-BR" sz="1800" b="1" i="1" u="none" strike="noStrike" dirty="0">
                        <a:solidFill>
                          <a:srgbClr val="5C5C5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Avaliar </a:t>
                      </a:r>
                      <a:r>
                        <a:rPr lang="pt-BR" sz="2000" b="1" u="none" strike="noStrike" dirty="0">
                          <a:effectLst/>
                        </a:rPr>
                        <a:t>envolvimento de docentes em atividades de extensão</a:t>
                      </a:r>
                      <a:endParaRPr lang="pt-BR" sz="1800" b="1" i="1" u="none" strike="noStrike" dirty="0">
                        <a:solidFill>
                          <a:srgbClr val="5C5C5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790409"/>
                  </a:ext>
                </a:extLst>
              </a:tr>
              <a:tr h="502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Total de </a:t>
                      </a:r>
                      <a:r>
                        <a:rPr lang="pt-BR" sz="2000" b="1" u="none" strike="noStrike" dirty="0">
                          <a:effectLst/>
                        </a:rPr>
                        <a:t>técnicos envolvidos em atividades de extensão</a:t>
                      </a:r>
                      <a:endParaRPr lang="pt-BR" sz="1800" b="1" i="1" u="none" strike="noStrike" dirty="0">
                        <a:solidFill>
                          <a:srgbClr val="5C5C5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Avaliar quantitativo de </a:t>
                      </a:r>
                      <a:r>
                        <a:rPr lang="pt-BR" sz="2000" b="1" u="none" strike="noStrike" dirty="0">
                          <a:effectLst/>
                        </a:rPr>
                        <a:t>profissionais/técnicos envolvidos em atividades de extensão</a:t>
                      </a:r>
                      <a:endParaRPr lang="pt-BR" sz="1800" b="1" i="1" u="none" strike="noStrike" dirty="0">
                        <a:solidFill>
                          <a:srgbClr val="5C5C5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/>
                </a:tc>
                <a:extLst>
                  <a:ext uri="{0D108BD9-81ED-4DB2-BD59-A6C34878D82A}">
                    <a16:rowId xmlns:a16="http://schemas.microsoft.com/office/drawing/2014/main" xmlns="" val="3885624394"/>
                  </a:ext>
                </a:extLst>
              </a:tr>
              <a:tr h="668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Percentual de recursos do orçamento anual destinado </a:t>
                      </a:r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às atividades de extensão</a:t>
                      </a:r>
                      <a:endParaRPr lang="pt-BR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Avaliar montante de </a:t>
                      </a:r>
                      <a:r>
                        <a:rPr lang="pt-BR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recursos do orçamento anual investido em atividades de extensão</a:t>
                      </a:r>
                      <a:endParaRPr lang="pt-BR" sz="1800" b="1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129" marR="6129" marT="61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858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3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ntendo pássaro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14" y="-3175"/>
            <a:ext cx="12203751" cy="686007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139" y="1601063"/>
            <a:ext cx="3600000" cy="3345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6B5006E-6F6F-7194-10EF-A97DE3EDD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72463" y="1601063"/>
            <a:ext cx="5724521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9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 bwMode="auto">
          <a:xfrm>
            <a:off x="9383270" y="463287"/>
            <a:ext cx="2555606" cy="68942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692117" y="298045"/>
            <a:ext cx="10807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Abordagens sobre Pesquisa e Extensão Universitária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xmlns="" id="{43F7C03E-1C76-9FC3-4768-AF65EF0F0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3614"/>
              </p:ext>
            </p:extLst>
          </p:nvPr>
        </p:nvGraphicFramePr>
        <p:xfrm>
          <a:off x="581066" y="1139165"/>
          <a:ext cx="11357810" cy="53370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78905">
                  <a:extLst>
                    <a:ext uri="{9D8B030D-6E8A-4147-A177-3AD203B41FA5}">
                      <a16:colId xmlns:a16="http://schemas.microsoft.com/office/drawing/2014/main" xmlns="" val="564741694"/>
                    </a:ext>
                  </a:extLst>
                </a:gridCol>
                <a:gridCol w="5678905">
                  <a:extLst>
                    <a:ext uri="{9D8B030D-6E8A-4147-A177-3AD203B41FA5}">
                      <a16:colId xmlns:a16="http://schemas.microsoft.com/office/drawing/2014/main" xmlns="" val="3677785939"/>
                    </a:ext>
                  </a:extLst>
                </a:gridCol>
              </a:tblGrid>
              <a:tr h="612684">
                <a:tc>
                  <a:txBody>
                    <a:bodyPr/>
                    <a:lstStyle/>
                    <a:p>
                      <a:r>
                        <a:rPr lang="pt-BR" sz="2800" dirty="0"/>
                        <a:t>Conjuntos de 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Resumo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511992"/>
                  </a:ext>
                </a:extLst>
              </a:tr>
              <a:tr h="830930">
                <a:tc>
                  <a:txBody>
                    <a:bodyPr/>
                    <a:lstStyle/>
                    <a:p>
                      <a:r>
                        <a:rPr lang="pt-BR" sz="2400" dirty="0"/>
                        <a:t>Rankings Tradicionais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Em geral, consideram apenas pesquisa, sem preocupação com a extensão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014545"/>
                  </a:ext>
                </a:extLst>
              </a:tr>
              <a:tr h="924431">
                <a:tc>
                  <a:txBody>
                    <a:bodyPr/>
                    <a:lstStyle/>
                    <a:p>
                      <a:r>
                        <a:rPr lang="en-US" sz="2400" dirty="0"/>
                        <a:t>Moscow International University Ranking - </a:t>
                      </a:r>
                      <a:r>
                        <a:rPr lang="en-US" sz="2400" dirty="0" err="1"/>
                        <a:t>MosIUR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3 eixos: </a:t>
                      </a:r>
                    </a:p>
                    <a:p>
                      <a:pPr marL="400050" indent="-400050">
                        <a:buAutoNum type="romanLcParenR"/>
                      </a:pPr>
                      <a:r>
                        <a:rPr lang="pt-BR" sz="2000" dirty="0" err="1"/>
                        <a:t>Education</a:t>
                      </a:r>
                      <a:r>
                        <a:rPr lang="pt-BR" sz="2000" dirty="0"/>
                        <a:t>; </a:t>
                      </a:r>
                    </a:p>
                    <a:p>
                      <a:pPr marL="400050" indent="-400050">
                        <a:buAutoNum type="romanLcParenR"/>
                      </a:pPr>
                      <a:r>
                        <a:rPr lang="pt-BR" sz="2000" dirty="0" err="1"/>
                        <a:t>ii</a:t>
                      </a:r>
                      <a:r>
                        <a:rPr lang="pt-BR" sz="2000" dirty="0"/>
                        <a:t>) </a:t>
                      </a:r>
                      <a:r>
                        <a:rPr lang="pt-BR" sz="2000" dirty="0" err="1"/>
                        <a:t>Research</a:t>
                      </a:r>
                      <a:r>
                        <a:rPr lang="pt-BR" sz="2000" dirty="0"/>
                        <a:t> ; </a:t>
                      </a:r>
                    </a:p>
                    <a:p>
                      <a:pPr marL="400050" indent="-400050">
                        <a:buAutoNum type="romanLcParenR"/>
                      </a:pPr>
                      <a:r>
                        <a:rPr lang="pt-BR" sz="2000" dirty="0" err="1"/>
                        <a:t>iii</a:t>
                      </a:r>
                      <a:r>
                        <a:rPr lang="pt-BR" sz="2000" dirty="0"/>
                        <a:t>) </a:t>
                      </a:r>
                      <a:r>
                        <a:rPr lang="pt-BR" sz="2000" dirty="0" err="1"/>
                        <a:t>University</a:t>
                      </a:r>
                      <a:r>
                        <a:rPr lang="pt-BR" sz="2000" dirty="0"/>
                        <a:t> &amp; Society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708092"/>
                  </a:ext>
                </a:extLst>
              </a:tr>
              <a:tr h="967339">
                <a:tc>
                  <a:txBody>
                    <a:bodyPr/>
                    <a:lstStyle/>
                    <a:p>
                      <a:r>
                        <a:rPr lang="pt-BR" sz="2400" dirty="0"/>
                        <a:t>Rankings envolvendo os 17 ODS </a:t>
                      </a:r>
                      <a:r>
                        <a:rPr lang="pt-BR" sz="2000" dirty="0"/>
                        <a:t>(Objetivos do Desenvolvimento Sustentável)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Abordagens recentes em rankings como o da THE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9963686"/>
                  </a:ext>
                </a:extLst>
              </a:tr>
              <a:tr h="924431">
                <a:tc>
                  <a:txBody>
                    <a:bodyPr/>
                    <a:lstStyle/>
                    <a:p>
                      <a:r>
                        <a:rPr lang="pt-BR" sz="2400" dirty="0"/>
                        <a:t>Avaliação da pós-graduação no Brasil - CAPES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3 Quesitos e 12 itens, com pesos de acordo com cada área</a:t>
                      </a:r>
                    </a:p>
                    <a:p>
                      <a:pPr marL="400050" indent="-400050">
                        <a:buAutoNum type="romanLcParenR"/>
                      </a:pPr>
                      <a:r>
                        <a:rPr lang="pt-BR" sz="2000" dirty="0"/>
                        <a:t>Programa</a:t>
                      </a:r>
                    </a:p>
                    <a:p>
                      <a:pPr marL="400050" indent="-400050">
                        <a:buAutoNum type="romanLcParenR"/>
                      </a:pPr>
                      <a:r>
                        <a:rPr lang="pt-BR" sz="2000" dirty="0"/>
                        <a:t>Formação</a:t>
                      </a:r>
                    </a:p>
                    <a:p>
                      <a:pPr marL="400050" indent="-400050">
                        <a:buAutoNum type="romanLcParenR"/>
                      </a:pPr>
                      <a:r>
                        <a:rPr lang="pt-BR" sz="2000" dirty="0"/>
                        <a:t>Impacto na Sociedade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92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41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581066" y="385399"/>
            <a:ext cx="4530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Rankings tradicionais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4532590-D869-A557-B95C-01AA26CE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66" y="1165107"/>
            <a:ext cx="11209881" cy="50048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497FFB0-DB5A-35F1-9E73-C2E5F999C496}"/>
              </a:ext>
            </a:extLst>
          </p:cNvPr>
          <p:cNvSpPr txBox="1"/>
          <p:nvPr/>
        </p:nvSpPr>
        <p:spPr bwMode="auto">
          <a:xfrm>
            <a:off x="5111473" y="6303324"/>
            <a:ext cx="6592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Relatório de Gestão UFSM 2018-2017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7C2CDDE-E87A-E172-7E4C-CE95C5078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866" y="120258"/>
            <a:ext cx="2348334" cy="86627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E0E8F02-45A4-6129-A1F4-61CB31DEB5C0}"/>
              </a:ext>
            </a:extLst>
          </p:cNvPr>
          <p:cNvSpPr/>
          <p:nvPr/>
        </p:nvSpPr>
        <p:spPr>
          <a:xfrm>
            <a:off x="9355866" y="216122"/>
            <a:ext cx="2348334" cy="169277"/>
          </a:xfrm>
          <a:prstGeom prst="rect">
            <a:avLst/>
          </a:prstGeom>
          <a:solidFill>
            <a:schemeClr val="accent5">
              <a:lumMod val="75000"/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9746D6F-476D-5D75-1C3B-42CAA71506E8}"/>
              </a:ext>
            </a:extLst>
          </p:cNvPr>
          <p:cNvSpPr/>
          <p:nvPr/>
        </p:nvSpPr>
        <p:spPr>
          <a:xfrm>
            <a:off x="9355866" y="417483"/>
            <a:ext cx="2348334" cy="6011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60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1322714" y="264637"/>
            <a:ext cx="6030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Ranking QS – Pesos por área</a:t>
            </a:r>
            <a:endParaRPr lang="pt-BR" sz="3600" b="1" cap="none" spc="0" dirty="0">
              <a:ln w="0"/>
              <a:solidFill>
                <a:schemeClr val="accent5">
                  <a:lumMod val="50000"/>
                </a:schemeClr>
              </a:solidFill>
              <a:latin typeface="ZapfHumnst BT" panose="020B05020505080203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865E111-44E9-FB23-931E-C78339BD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295" y="1207191"/>
            <a:ext cx="7976474" cy="5490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B6515EB-4F60-05CF-CCF2-0D58EF54436D}"/>
              </a:ext>
            </a:extLst>
          </p:cNvPr>
          <p:cNvSpPr/>
          <p:nvPr/>
        </p:nvSpPr>
        <p:spPr>
          <a:xfrm>
            <a:off x="496346" y="2085292"/>
            <a:ext cx="21499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0"/>
                <a:solidFill>
                  <a:schemeClr val="bg1">
                    <a:lumMod val="50000"/>
                  </a:schemeClr>
                </a:solidFill>
              </a:rPr>
              <a:t>59 áreas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72F9804-13C3-27E4-C1F9-5ED0588EF598}"/>
              </a:ext>
            </a:extLst>
          </p:cNvPr>
          <p:cNvSpPr/>
          <p:nvPr/>
        </p:nvSpPr>
        <p:spPr bwMode="auto">
          <a:xfrm>
            <a:off x="310398" y="3167390"/>
            <a:ext cx="2335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chemeClr val="bg1">
                    <a:lumMod val="50000"/>
                  </a:schemeClr>
                </a:solidFill>
              </a:rPr>
              <a:t>pesos por área</a:t>
            </a:r>
            <a:endParaRPr lang="pt-BR" sz="280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CE2FF1C-93D1-B73B-4FFD-9A714140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55866" y="120258"/>
            <a:ext cx="2348334" cy="86627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8591048-F537-8E6B-4A27-957A6489C9BD}"/>
              </a:ext>
            </a:extLst>
          </p:cNvPr>
          <p:cNvSpPr/>
          <p:nvPr/>
        </p:nvSpPr>
        <p:spPr bwMode="auto">
          <a:xfrm>
            <a:off x="9355866" y="216122"/>
            <a:ext cx="2348334" cy="169277"/>
          </a:xfrm>
          <a:prstGeom prst="rect">
            <a:avLst/>
          </a:prstGeom>
          <a:solidFill>
            <a:schemeClr val="accent5">
              <a:lumMod val="75000"/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75B394C-5A73-38E4-42C8-803DAE1E7D38}"/>
              </a:ext>
            </a:extLst>
          </p:cNvPr>
          <p:cNvSpPr/>
          <p:nvPr/>
        </p:nvSpPr>
        <p:spPr bwMode="auto">
          <a:xfrm>
            <a:off x="9355866" y="417483"/>
            <a:ext cx="2348334" cy="6011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5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835669" y="377248"/>
            <a:ext cx="6030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Ranking QS – Pesos por área</a:t>
            </a:r>
            <a:endParaRPr lang="pt-BR" sz="3600" b="1" cap="none" spc="0" dirty="0">
              <a:ln w="0"/>
              <a:solidFill>
                <a:schemeClr val="accent5">
                  <a:lumMod val="50000"/>
                </a:schemeClr>
              </a:solidFill>
              <a:latin typeface="ZapfHumnst BT" panose="020B05020505080203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E798927-EA3E-F6CF-C2A6-14F2DE68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6" y="1481833"/>
            <a:ext cx="3684412" cy="465221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9CFB069-F366-8EAA-70B7-8C36218C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89" y="1363578"/>
            <a:ext cx="423364" cy="511717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5B01C4A-019E-9EF6-9441-7FBB42C429E4}"/>
              </a:ext>
            </a:extLst>
          </p:cNvPr>
          <p:cNvSpPr/>
          <p:nvPr/>
        </p:nvSpPr>
        <p:spPr>
          <a:xfrm>
            <a:off x="5308168" y="3473916"/>
            <a:ext cx="7200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60%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195A158C-0E37-CAE6-5EE8-AEB88B20FCA8}"/>
              </a:ext>
            </a:extLst>
          </p:cNvPr>
          <p:cNvSpPr/>
          <p:nvPr/>
        </p:nvSpPr>
        <p:spPr bwMode="auto">
          <a:xfrm>
            <a:off x="5308169" y="2754252"/>
            <a:ext cx="720069" cy="461665"/>
          </a:xfrm>
          <a:prstGeom prst="rect">
            <a:avLst/>
          </a:prstGeom>
          <a:solidFill>
            <a:srgbClr val="00808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12D55CEC-2D75-7CE9-E468-D180528FAE3D}"/>
              </a:ext>
            </a:extLst>
          </p:cNvPr>
          <p:cNvSpPr/>
          <p:nvPr/>
        </p:nvSpPr>
        <p:spPr bwMode="auto">
          <a:xfrm>
            <a:off x="5308167" y="2147480"/>
            <a:ext cx="720070" cy="461665"/>
          </a:xfrm>
          <a:prstGeom prst="rect">
            <a:avLst/>
          </a:prstGeom>
          <a:solidFill>
            <a:srgbClr val="FF993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3DEB44B-08AB-69CF-AFBE-35777617106C}"/>
              </a:ext>
            </a:extLst>
          </p:cNvPr>
          <p:cNvSpPr/>
          <p:nvPr/>
        </p:nvSpPr>
        <p:spPr bwMode="auto">
          <a:xfrm>
            <a:off x="5308167" y="1481833"/>
            <a:ext cx="720070" cy="461665"/>
          </a:xfrm>
          <a:prstGeom prst="rect">
            <a:avLst/>
          </a:prstGeom>
          <a:solidFill>
            <a:srgbClr val="FFCC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9241CC4C-322F-D465-A215-E0B99B964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285" y="1336327"/>
            <a:ext cx="391278" cy="519850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E7C9BB89-ABD1-4D3F-24DE-48B07C4673C6}"/>
              </a:ext>
            </a:extLst>
          </p:cNvPr>
          <p:cNvSpPr/>
          <p:nvPr/>
        </p:nvSpPr>
        <p:spPr bwMode="auto">
          <a:xfrm>
            <a:off x="8580790" y="4824549"/>
            <a:ext cx="72007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0%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CB0F8C3C-4EBD-B6FF-23AD-E336AFD945F4}"/>
              </a:ext>
            </a:extLst>
          </p:cNvPr>
          <p:cNvSpPr/>
          <p:nvPr/>
        </p:nvSpPr>
        <p:spPr bwMode="auto">
          <a:xfrm>
            <a:off x="8580791" y="4100922"/>
            <a:ext cx="720069" cy="461665"/>
          </a:xfrm>
          <a:prstGeom prst="rect">
            <a:avLst/>
          </a:prstGeom>
          <a:solidFill>
            <a:srgbClr val="00808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0%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35CE40DB-C29B-0B7A-8993-E721D76BDF95}"/>
              </a:ext>
            </a:extLst>
          </p:cNvPr>
          <p:cNvSpPr/>
          <p:nvPr/>
        </p:nvSpPr>
        <p:spPr bwMode="auto">
          <a:xfrm>
            <a:off x="8580790" y="3318060"/>
            <a:ext cx="720070" cy="461665"/>
          </a:xfrm>
          <a:prstGeom prst="rect">
            <a:avLst/>
          </a:prstGeom>
          <a:solidFill>
            <a:srgbClr val="FF993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3E1583F2-FD61-6BA3-9EAD-6C9F9E77525C}"/>
              </a:ext>
            </a:extLst>
          </p:cNvPr>
          <p:cNvSpPr/>
          <p:nvPr/>
        </p:nvSpPr>
        <p:spPr bwMode="auto">
          <a:xfrm>
            <a:off x="8580790" y="2273236"/>
            <a:ext cx="720070" cy="461665"/>
          </a:xfrm>
          <a:prstGeom prst="rect">
            <a:avLst/>
          </a:prstGeom>
          <a:solidFill>
            <a:srgbClr val="FFCC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71B8767F-62CA-A4E0-E136-B4B372BDC332}"/>
              </a:ext>
            </a:extLst>
          </p:cNvPr>
          <p:cNvSpPr/>
          <p:nvPr/>
        </p:nvSpPr>
        <p:spPr bwMode="auto">
          <a:xfrm>
            <a:off x="8580790" y="1429528"/>
            <a:ext cx="720070" cy="461665"/>
          </a:xfrm>
          <a:prstGeom prst="rect">
            <a:avLst/>
          </a:prstGeom>
          <a:solidFill>
            <a:srgbClr val="9933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8AABE6A0-8DA1-87A6-1ED2-900F89D63376}"/>
              </a:ext>
            </a:extLst>
          </p:cNvPr>
          <p:cNvSpPr/>
          <p:nvPr/>
        </p:nvSpPr>
        <p:spPr>
          <a:xfrm>
            <a:off x="4282746" y="5797913"/>
            <a:ext cx="178285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Geography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794D805A-8678-8E5B-506B-DDB4CBFC8532}"/>
              </a:ext>
            </a:extLst>
          </p:cNvPr>
          <p:cNvSpPr/>
          <p:nvPr/>
        </p:nvSpPr>
        <p:spPr bwMode="auto">
          <a:xfrm>
            <a:off x="7614567" y="5841081"/>
            <a:ext cx="1378904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Geology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22BE697-E2C9-5BDD-BD7F-1B8278BB2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433" y="1392641"/>
            <a:ext cx="396279" cy="508811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BF5D398-6E80-1E3B-60DA-39F47AD0B091}"/>
              </a:ext>
            </a:extLst>
          </p:cNvPr>
          <p:cNvSpPr/>
          <p:nvPr/>
        </p:nvSpPr>
        <p:spPr bwMode="auto">
          <a:xfrm>
            <a:off x="9771986" y="5880357"/>
            <a:ext cx="2026517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</a:t>
            </a:r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Design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4CBA31E-07DE-C165-E45D-11195788F7F4}"/>
              </a:ext>
            </a:extLst>
          </p:cNvPr>
          <p:cNvSpPr/>
          <p:nvPr/>
        </p:nvSpPr>
        <p:spPr bwMode="auto">
          <a:xfrm>
            <a:off x="10951194" y="2533216"/>
            <a:ext cx="7200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F19386A-21A8-578B-5654-10785E6A418D}"/>
              </a:ext>
            </a:extLst>
          </p:cNvPr>
          <p:cNvSpPr/>
          <p:nvPr/>
        </p:nvSpPr>
        <p:spPr bwMode="auto">
          <a:xfrm>
            <a:off x="10951194" y="1392641"/>
            <a:ext cx="720069" cy="461665"/>
          </a:xfrm>
          <a:prstGeom prst="rect">
            <a:avLst/>
          </a:prstGeom>
          <a:solidFill>
            <a:srgbClr val="00808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pt-BR" sz="2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9951A17-4049-7708-0432-4783E1763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355866" y="120258"/>
            <a:ext cx="2348334" cy="86627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556A49D-0F76-4FB4-FE86-7A33C25FDA66}"/>
              </a:ext>
            </a:extLst>
          </p:cNvPr>
          <p:cNvSpPr/>
          <p:nvPr/>
        </p:nvSpPr>
        <p:spPr bwMode="auto">
          <a:xfrm>
            <a:off x="9355866" y="216122"/>
            <a:ext cx="2348334" cy="169277"/>
          </a:xfrm>
          <a:prstGeom prst="rect">
            <a:avLst/>
          </a:prstGeom>
          <a:solidFill>
            <a:schemeClr val="accent5">
              <a:lumMod val="75000"/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B2E681F-BA40-ADA9-DCC7-2B6110ACE3B3}"/>
              </a:ext>
            </a:extLst>
          </p:cNvPr>
          <p:cNvSpPr/>
          <p:nvPr/>
        </p:nvSpPr>
        <p:spPr bwMode="auto">
          <a:xfrm>
            <a:off x="9355866" y="417483"/>
            <a:ext cx="2348334" cy="6011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3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714467" y="178786"/>
            <a:ext cx="8039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err="1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MosIUR</a:t>
            </a:r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 – Eixo </a:t>
            </a:r>
            <a:r>
              <a:rPr lang="pt-BR" sz="3600" b="1" cap="none" spc="0" dirty="0" err="1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iii</a:t>
            </a:r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) </a:t>
            </a:r>
            <a:r>
              <a:rPr lang="pt-BR" sz="3600" b="1" cap="none" spc="0" dirty="0" err="1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University</a:t>
            </a:r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 &amp; Society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xmlns="" id="{48598CA1-4EF4-3C76-8B4E-15C0CE8AC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3114"/>
              </p:ext>
            </p:extLst>
          </p:nvPr>
        </p:nvGraphicFramePr>
        <p:xfrm>
          <a:off x="272717" y="888243"/>
          <a:ext cx="11774904" cy="60066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66020">
                  <a:extLst>
                    <a:ext uri="{9D8B030D-6E8A-4147-A177-3AD203B41FA5}">
                      <a16:colId xmlns:a16="http://schemas.microsoft.com/office/drawing/2014/main" xmlns="" val="564741694"/>
                    </a:ext>
                  </a:extLst>
                </a:gridCol>
                <a:gridCol w="4908884">
                  <a:extLst>
                    <a:ext uri="{9D8B030D-6E8A-4147-A177-3AD203B41FA5}">
                      <a16:colId xmlns:a16="http://schemas.microsoft.com/office/drawing/2014/main" xmlns="" val="3677785939"/>
                    </a:ext>
                  </a:extLst>
                </a:gridCol>
              </a:tblGrid>
              <a:tr h="514635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O que mede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511992"/>
                  </a:ext>
                </a:extLst>
              </a:tr>
              <a:tr h="69627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University's online courses available on the biggest global platforms</a:t>
                      </a:r>
                      <a:endParaRPr lang="pt-BR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University’s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contribution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affordable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online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education</a:t>
                      </a:r>
                      <a:endParaRPr lang="pt-BR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014545"/>
                  </a:ext>
                </a:extLst>
              </a:tr>
              <a:tr h="696271">
                <a:tc>
                  <a:txBody>
                    <a:bodyPr/>
                    <a:lstStyle/>
                    <a:p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University’s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share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in its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country’s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total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academic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publications</a:t>
                      </a:r>
                      <a:endParaRPr lang="pt-BR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University’s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contribution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its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country’s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scientific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research</a:t>
                      </a:r>
                      <a:endParaRPr lang="pt-BR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708092"/>
                  </a:ext>
                </a:extLst>
              </a:tr>
              <a:tr h="817361">
                <a:tc>
                  <a:txBody>
                    <a:bodyPr/>
                    <a:lstStyle/>
                    <a:p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Total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pages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of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a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university’s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website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indexed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by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the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Leading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search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engines</a:t>
                      </a:r>
                      <a:endParaRPr lang="pt-B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Web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presence</a:t>
                      </a:r>
                      <a:endParaRPr lang="pt-B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9963686"/>
                  </a:ext>
                </a:extLst>
              </a:tr>
              <a:tr h="635757">
                <a:tc>
                  <a:txBody>
                    <a:bodyPr/>
                    <a:lstStyle/>
                    <a:p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Views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of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the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university's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page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on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Wikipedia</a:t>
                      </a:r>
                      <a:endParaRPr lang="pt-B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Popularity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on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the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web</a:t>
                      </a:r>
                      <a:endParaRPr lang="pt-B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9215251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University’s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followers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in social media</a:t>
                      </a:r>
                      <a:endParaRPr lang="pt-B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Communication in social media</a:t>
                      </a:r>
                      <a:endParaRPr lang="pt-B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2126319"/>
                  </a:ext>
                </a:extLst>
              </a:tr>
              <a:tr h="696271">
                <a:tc>
                  <a:txBody>
                    <a:bodyPr/>
                    <a:lstStyle/>
                    <a:p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Number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university’s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graduates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with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individual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article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on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Wikipedia</a:t>
                      </a:r>
                      <a:endParaRPr lang="pt-BR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Alumni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impact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on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society</a:t>
                      </a:r>
                      <a:endParaRPr lang="pt-BR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5304536"/>
                  </a:ext>
                </a:extLst>
              </a:tr>
              <a:tr h="583942">
                <a:tc>
                  <a:txBody>
                    <a:bodyPr/>
                    <a:lstStyle/>
                    <a:p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University</a:t>
                      </a:r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 website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reach</a:t>
                      </a:r>
                      <a:endParaRPr lang="pt-B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b="1" u="none" strike="noStrike" baseline="0" dirty="0">
                          <a:solidFill>
                            <a:schemeClr val="dk1"/>
                          </a:solidFill>
                        </a:rPr>
                        <a:t>Societal </a:t>
                      </a:r>
                      <a:r>
                        <a:rPr lang="pt-BR" sz="2400" b="1" u="none" strike="noStrike" baseline="0" dirty="0" err="1">
                          <a:solidFill>
                            <a:schemeClr val="dk1"/>
                          </a:solidFill>
                        </a:rPr>
                        <a:t>relevance</a:t>
                      </a:r>
                      <a:endParaRPr lang="pt-B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6728192"/>
                  </a:ext>
                </a:extLst>
              </a:tr>
              <a:tr h="696271">
                <a:tc>
                  <a:txBody>
                    <a:bodyPr/>
                    <a:lstStyle/>
                    <a:p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Transparency</a:t>
                      </a:r>
                      <a:endParaRPr lang="pt-BR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Informational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openness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and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quality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000" b="0" u="none" strike="noStrik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information</a:t>
                      </a:r>
                      <a:r>
                        <a:rPr lang="pt-BR" sz="2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policies</a:t>
                      </a:r>
                      <a:endParaRPr lang="pt-BR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41081687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1CD43E4-787D-2BED-56BA-6E5F003A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55866" y="120258"/>
            <a:ext cx="2348334" cy="86627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55730F1-9262-E680-0D63-457B05DF371E}"/>
              </a:ext>
            </a:extLst>
          </p:cNvPr>
          <p:cNvSpPr/>
          <p:nvPr/>
        </p:nvSpPr>
        <p:spPr bwMode="auto">
          <a:xfrm>
            <a:off x="9355866" y="417312"/>
            <a:ext cx="2348334" cy="169277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A857521-C90B-91A7-F0A0-4ED03F44C5DC}"/>
              </a:ext>
            </a:extLst>
          </p:cNvPr>
          <p:cNvSpPr/>
          <p:nvPr/>
        </p:nvSpPr>
        <p:spPr bwMode="auto">
          <a:xfrm>
            <a:off x="9355866" y="601589"/>
            <a:ext cx="2348334" cy="36890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1D9097E-9CF2-9485-C7CC-B751753D9E92}"/>
              </a:ext>
            </a:extLst>
          </p:cNvPr>
          <p:cNvSpPr/>
          <p:nvPr/>
        </p:nvSpPr>
        <p:spPr bwMode="auto">
          <a:xfrm>
            <a:off x="9355866" y="239609"/>
            <a:ext cx="2348334" cy="17770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43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1326820" y="178786"/>
            <a:ext cx="68146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Rankings envolvendo os 17 ODS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416ACBA-91B9-0231-BE24-448C53C4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34" y="1012732"/>
            <a:ext cx="8980113" cy="53880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EF3C9B1-9685-E37E-96D4-D060B8FB2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55866" y="120258"/>
            <a:ext cx="2348334" cy="86627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024D19B-A85B-8DDA-ED28-0E9C847B8E66}"/>
              </a:ext>
            </a:extLst>
          </p:cNvPr>
          <p:cNvSpPr/>
          <p:nvPr/>
        </p:nvSpPr>
        <p:spPr bwMode="auto">
          <a:xfrm>
            <a:off x="9355866" y="545745"/>
            <a:ext cx="2348334" cy="169277"/>
          </a:xfrm>
          <a:prstGeom prst="rect">
            <a:avLst/>
          </a:prstGeom>
          <a:solidFill>
            <a:schemeClr val="accent6">
              <a:lumMod val="75000"/>
              <a:alpha val="30196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146C79F-FFDA-0CEF-3604-C9B895E485BF}"/>
              </a:ext>
            </a:extLst>
          </p:cNvPr>
          <p:cNvSpPr/>
          <p:nvPr/>
        </p:nvSpPr>
        <p:spPr bwMode="auto">
          <a:xfrm>
            <a:off x="9355866" y="737045"/>
            <a:ext cx="2348334" cy="23344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A1BE330-173A-280F-5E9A-99A9A0BF5A62}"/>
              </a:ext>
            </a:extLst>
          </p:cNvPr>
          <p:cNvSpPr/>
          <p:nvPr/>
        </p:nvSpPr>
        <p:spPr bwMode="auto">
          <a:xfrm>
            <a:off x="9355866" y="239608"/>
            <a:ext cx="2348334" cy="30582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40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1326820" y="178786"/>
            <a:ext cx="68146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Rankings envolvendo os 17 ODS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221DA7A-28B7-8F59-001B-97AB0496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163" y="1748565"/>
            <a:ext cx="2197771" cy="9825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DB26D24-E66E-4F7A-217F-714DD0EF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86" y="2891283"/>
            <a:ext cx="6607628" cy="247114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A4302E5-8CB3-4839-F44D-59D7F3BDF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355866" y="120258"/>
            <a:ext cx="2348334" cy="86627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18550A3-0887-6DE7-865F-196E023D4CE2}"/>
              </a:ext>
            </a:extLst>
          </p:cNvPr>
          <p:cNvSpPr/>
          <p:nvPr/>
        </p:nvSpPr>
        <p:spPr bwMode="auto">
          <a:xfrm>
            <a:off x="9355866" y="545745"/>
            <a:ext cx="2348334" cy="169277"/>
          </a:xfrm>
          <a:prstGeom prst="rect">
            <a:avLst/>
          </a:prstGeom>
          <a:solidFill>
            <a:schemeClr val="accent6">
              <a:lumMod val="75000"/>
              <a:alpha val="30196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49A56AA-A3A9-B102-5DC1-B12A81DB24AF}"/>
              </a:ext>
            </a:extLst>
          </p:cNvPr>
          <p:cNvSpPr/>
          <p:nvPr/>
        </p:nvSpPr>
        <p:spPr bwMode="auto">
          <a:xfrm>
            <a:off x="9355866" y="239608"/>
            <a:ext cx="2348334" cy="30582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3E6F78-2EEF-4819-0322-E2E8F9182E0F}"/>
              </a:ext>
            </a:extLst>
          </p:cNvPr>
          <p:cNvSpPr/>
          <p:nvPr/>
        </p:nvSpPr>
        <p:spPr bwMode="auto">
          <a:xfrm>
            <a:off x="279949" y="304077"/>
            <a:ext cx="8863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latin typeface="ZapfHumnst BT" panose="020B0502050508020304" pitchFamily="34" charset="0"/>
              </a:rPr>
              <a:t>Avaliação pós-graduação no Brasil - CAPES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502C82D-4A37-9CE7-513C-6371D279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9" y="1829522"/>
            <a:ext cx="11510998" cy="408329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0B80864-66F9-657B-422C-BCD9EC505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55866" y="120258"/>
            <a:ext cx="2348334" cy="86627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4612256-49E2-B465-34CB-1DC1A94B77D3}"/>
              </a:ext>
            </a:extLst>
          </p:cNvPr>
          <p:cNvSpPr/>
          <p:nvPr/>
        </p:nvSpPr>
        <p:spPr bwMode="auto">
          <a:xfrm>
            <a:off x="9355866" y="845087"/>
            <a:ext cx="2348334" cy="16927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04D7114-9F84-624A-26A3-86601F9673F9}"/>
              </a:ext>
            </a:extLst>
          </p:cNvPr>
          <p:cNvSpPr/>
          <p:nvPr/>
        </p:nvSpPr>
        <p:spPr bwMode="auto">
          <a:xfrm>
            <a:off x="9355866" y="243954"/>
            <a:ext cx="2348334" cy="6011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05BE0C3-516B-7505-8432-B35CA9DA13F8}"/>
              </a:ext>
            </a:extLst>
          </p:cNvPr>
          <p:cNvSpPr/>
          <p:nvPr/>
        </p:nvSpPr>
        <p:spPr bwMode="auto">
          <a:xfrm>
            <a:off x="2707046" y="891253"/>
            <a:ext cx="2149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0"/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pt-BR" sz="4400" b="1" cap="none" spc="0" dirty="0">
                <a:ln w="0"/>
                <a:solidFill>
                  <a:schemeClr val="bg1">
                    <a:lumMod val="50000"/>
                  </a:schemeClr>
                </a:solidFill>
              </a:rPr>
              <a:t>9 áreas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5725FA5-3C94-CDAB-8D40-8C7276EF3A2D}"/>
              </a:ext>
            </a:extLst>
          </p:cNvPr>
          <p:cNvSpPr/>
          <p:nvPr/>
        </p:nvSpPr>
        <p:spPr bwMode="auto">
          <a:xfrm>
            <a:off x="5223700" y="1014364"/>
            <a:ext cx="2335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chemeClr val="bg1">
                    <a:lumMod val="50000"/>
                  </a:schemeClr>
                </a:solidFill>
              </a:rPr>
              <a:t>pesos por área</a:t>
            </a:r>
            <a:endParaRPr lang="pt-BR" sz="280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6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Escritório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676</Words>
  <Application>Microsoft Office PowerPoint</Application>
  <DocSecurity>0</DocSecurity>
  <PresentationFormat>Panorámica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ZapfHumnst BT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Cliente</dc:creator>
  <cp:keywords/>
  <dc:description/>
  <cp:lastModifiedBy>EVANGELINA</cp:lastModifiedBy>
  <cp:revision>219</cp:revision>
  <dcterms:created xsi:type="dcterms:W3CDTF">2020-07-21T12:56:58Z</dcterms:created>
  <dcterms:modified xsi:type="dcterms:W3CDTF">2023-06-28T13:50:19Z</dcterms:modified>
  <cp:category/>
  <dc:identifier/>
  <cp:contentStatus/>
  <dc:language/>
  <cp:version/>
</cp:coreProperties>
</file>