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10.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notesSlides/notesSlide11.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21"/>
  </p:notesMasterIdLst>
  <p:sldIdLst>
    <p:sldId id="423" r:id="rId2"/>
    <p:sldId id="424" r:id="rId3"/>
    <p:sldId id="425" r:id="rId4"/>
    <p:sldId id="426" r:id="rId5"/>
    <p:sldId id="429" r:id="rId6"/>
    <p:sldId id="431" r:id="rId7"/>
    <p:sldId id="404" r:id="rId8"/>
    <p:sldId id="407" r:id="rId9"/>
    <p:sldId id="408" r:id="rId10"/>
    <p:sldId id="409" r:id="rId11"/>
    <p:sldId id="414" r:id="rId12"/>
    <p:sldId id="411" r:id="rId13"/>
    <p:sldId id="416" r:id="rId14"/>
    <p:sldId id="417" r:id="rId15"/>
    <p:sldId id="420" r:id="rId16"/>
    <p:sldId id="432" r:id="rId17"/>
    <p:sldId id="433" r:id="rId18"/>
    <p:sldId id="434" r:id="rId19"/>
    <p:sldId id="421" r:id="rId20"/>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99"/>
    <a:srgbClr val="005986"/>
    <a:srgbClr val="66FF33"/>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6441" autoAdjust="0"/>
  </p:normalViewPr>
  <p:slideViewPr>
    <p:cSldViewPr showGuides="1">
      <p:cViewPr varScale="1">
        <p:scale>
          <a:sx n="65" d="100"/>
          <a:sy n="65" d="100"/>
        </p:scale>
        <p:origin x="558"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E:\Para%20trabajar%20Italia\PPUA\Documento%20borador\TODOS%20LOS%20RESULTADOS%20DE%20ENCUESTA_Trabajada%20por%20Daniel.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E:\Para%20trabajar%20Italia\PPUA\Documento%20borador\TODOS%20LOS%20RESULTADOS%20DE%20ENCUESTA_Trabajada%20por%20Daniel.xls"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E:\Para%20trabajar%20Italia\PPUA\Documento%20borador\TODOS%20LOS%20RESULTADOS%20DE%20ENCUESTA_Trabajada%20por%20Daniel.xls"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E:\Para%20trabajar%20Italia\PPUA\Documento%20borador\TODOS%20LOS%20RESULTADOS%20DE%20ENCUESTA_Trabajada%20por%20Daniel.xls"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E:\Para%20trabajar%20Italia\PPUA\Documento%20borador\TODOS%20LOS%20RESULTADOS%20DE%20ENCUESTA_Trabajada%20por%20Daniel.xls"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E:\Para%20trabajar%20Italia\PPUA\Documento%20borador\TODOS%20LOS%20RESULTADOS%20DE%20ENCUESTA_Trabajada%20por%20Daniel.xls"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file:///L:\Para%20trabajar%20Italia\PPUA\Documento%20borador\TODOS%20LOS%20RESULTADOS%20DE%20ENCUESTA_Trabajada%20por%20Daniel.xls" TargetMode="External"/><Relationship Id="rId1" Type="http://schemas.openxmlformats.org/officeDocument/2006/relationships/themeOverride" Target="../theme/themeOverrid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rAngAx val="0"/>
    </c:view3D>
    <c:floor>
      <c:thickness val="0"/>
    </c:floor>
    <c:sideWall>
      <c:thickness val="0"/>
    </c:sideWall>
    <c:backWall>
      <c:thickness val="0"/>
    </c:backWall>
    <c:plotArea>
      <c:layout/>
      <c:pie3DChart>
        <c:varyColors val="1"/>
        <c:ser>
          <c:idx val="0"/>
          <c:order val="0"/>
          <c:explosion val="25"/>
          <c:dLbls>
            <c:dLbl>
              <c:idx val="1"/>
              <c:layout>
                <c:manualLayout>
                  <c:x val="-0.17509643055624388"/>
                  <c:y val="7.4110671936759048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D5EF-4E69-BE8A-128E51424006}"/>
                </c:ext>
              </c:extLst>
            </c:dLbl>
            <c:spPr>
              <a:noFill/>
              <a:ln>
                <a:noFill/>
              </a:ln>
              <a:effectLst/>
            </c:spPr>
            <c:txPr>
              <a:bodyPr/>
              <a:lstStyle/>
              <a:p>
                <a:pPr>
                  <a:defRPr sz="1200"/>
                </a:pPr>
                <a:endParaRPr lang="es-AR"/>
              </a:p>
            </c:txPr>
            <c:showLegendKey val="0"/>
            <c:showVal val="0"/>
            <c:showCatName val="1"/>
            <c:showSerName val="0"/>
            <c:showPercent val="1"/>
            <c:showBubbleSize val="0"/>
            <c:showLeaderLines val="1"/>
            <c:extLst>
              <c:ext xmlns:c15="http://schemas.microsoft.com/office/drawing/2012/chart" uri="{CE6537A1-D6FC-4f65-9D91-7224C49458BB}"/>
            </c:extLst>
          </c:dLbls>
          <c:cat>
            <c:strRef>
              <c:f>'Responsable de la Gestión'!$A$2:$A$3</c:f>
              <c:strCache>
                <c:ptCount val="2"/>
                <c:pt idx="0">
                  <c:v>Área Central</c:v>
                </c:pt>
                <c:pt idx="1">
                  <c:v>Descentralizada </c:v>
                </c:pt>
              </c:strCache>
            </c:strRef>
          </c:cat>
          <c:val>
            <c:numRef>
              <c:f>'Responsable de la Gestión'!$B$2:$B$3</c:f>
              <c:numCache>
                <c:formatCode>General</c:formatCode>
                <c:ptCount val="2"/>
                <c:pt idx="0">
                  <c:v>21</c:v>
                </c:pt>
                <c:pt idx="1">
                  <c:v>2</c:v>
                </c:pt>
              </c:numCache>
            </c:numRef>
          </c:val>
          <c:extLst>
            <c:ext xmlns:c16="http://schemas.microsoft.com/office/drawing/2014/chart" uri="{C3380CC4-5D6E-409C-BE32-E72D297353CC}">
              <c16:uniqueId val="{00000001-D5EF-4E69-BE8A-128E51424006}"/>
            </c:ext>
          </c:extLst>
        </c:ser>
        <c:dLbls>
          <c:showLegendKey val="0"/>
          <c:showVal val="0"/>
          <c:showCatName val="1"/>
          <c:showSerName val="0"/>
          <c:showPercent val="1"/>
          <c:showBubbleSize val="0"/>
          <c:showLeaderLines val="1"/>
        </c:dLbls>
      </c:pie3DChart>
    </c:plotArea>
    <c:plotVisOnly val="1"/>
    <c:dispBlanksAs val="zero"/>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rAngAx val="0"/>
    </c:view3D>
    <c:floor>
      <c:thickness val="0"/>
    </c:floor>
    <c:sideWall>
      <c:thickness val="0"/>
    </c:sideWall>
    <c:backWall>
      <c:thickness val="0"/>
    </c:backWall>
    <c:plotArea>
      <c:layout/>
      <c:pie3DChart>
        <c:varyColors val="1"/>
        <c:dLbls>
          <c:showLegendKey val="0"/>
          <c:showVal val="0"/>
          <c:showCatName val="1"/>
          <c:showSerName val="0"/>
          <c:showPercent val="1"/>
          <c:showBubbleSize val="0"/>
          <c:showLeaderLines val="0"/>
        </c:dLbls>
      </c:pie3DChart>
    </c:plotArea>
    <c:plotVisOnly val="1"/>
    <c:dispBlanksAs val="zero"/>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0"/>
      <c:rAngAx val="0"/>
      <c:perspective val="0"/>
    </c:view3D>
    <c:floor>
      <c:thickness val="0"/>
    </c:floor>
    <c:sideWall>
      <c:thickness val="0"/>
    </c:sideWall>
    <c:backWall>
      <c:thickness val="0"/>
    </c:backWall>
    <c:plotArea>
      <c:layout>
        <c:manualLayout>
          <c:layoutTarget val="inner"/>
          <c:xMode val="edge"/>
          <c:yMode val="edge"/>
          <c:x val="0.14568603488501283"/>
          <c:y val="3.4064965003888462E-2"/>
          <c:w val="0.7741112098655708"/>
          <c:h val="0.73150587434729475"/>
        </c:manualLayout>
      </c:layout>
      <c:pie3DChart>
        <c:varyColors val="1"/>
        <c:ser>
          <c:idx val="0"/>
          <c:order val="0"/>
          <c:explosion val="34"/>
          <c:dLbls>
            <c:numFmt formatCode="0%" sourceLinked="0"/>
            <c:spPr>
              <a:noFill/>
              <a:ln>
                <a:noFill/>
              </a:ln>
              <a:effectLst/>
            </c:spPr>
            <c:txPr>
              <a:bodyPr/>
              <a:lstStyle/>
              <a:p>
                <a:pPr>
                  <a:defRPr sz="1400"/>
                </a:pPr>
                <a:endParaRPr lang="es-AR"/>
              </a:p>
            </c:txPr>
            <c:showLegendKey val="0"/>
            <c:showVal val="0"/>
            <c:showCatName val="0"/>
            <c:showSerName val="0"/>
            <c:showPercent val="1"/>
            <c:showBubbleSize val="0"/>
            <c:showLeaderLines val="1"/>
            <c:extLst>
              <c:ext xmlns:c15="http://schemas.microsoft.com/office/drawing/2012/chart" uri="{CE6537A1-D6FC-4f65-9D91-7224C49458BB}"/>
            </c:extLst>
          </c:dLbls>
          <c:cat>
            <c:strRef>
              <c:f>'Origen de los fondos'!$A$13:$A$14</c:f>
              <c:strCache>
                <c:ptCount val="2"/>
                <c:pt idx="0">
                  <c:v>Sector Gobierno</c:v>
                </c:pt>
                <c:pt idx="1">
                  <c:v>Sector Educación Superior</c:v>
                </c:pt>
              </c:strCache>
            </c:strRef>
          </c:cat>
          <c:val>
            <c:numRef>
              <c:f>'Origen de los fondos'!$B$13:$B$14</c:f>
              <c:numCache>
                <c:formatCode>General</c:formatCode>
                <c:ptCount val="2"/>
                <c:pt idx="0">
                  <c:v>4</c:v>
                </c:pt>
                <c:pt idx="1">
                  <c:v>19</c:v>
                </c:pt>
              </c:numCache>
            </c:numRef>
          </c:val>
          <c:extLst>
            <c:ext xmlns:c16="http://schemas.microsoft.com/office/drawing/2014/chart" uri="{C3380CC4-5D6E-409C-BE32-E72D297353CC}">
              <c16:uniqueId val="{00000000-8500-459A-8F6B-8EA82461F3CD}"/>
            </c:ext>
          </c:extLst>
        </c:ser>
        <c:dLbls>
          <c:showLegendKey val="0"/>
          <c:showVal val="0"/>
          <c:showCatName val="0"/>
          <c:showSerName val="0"/>
          <c:showPercent val="1"/>
          <c:showBubbleSize val="0"/>
          <c:showLeaderLines val="1"/>
        </c:dLbls>
      </c:pie3DChart>
    </c:plotArea>
    <c:legend>
      <c:legendPos val="b"/>
      <c:layout>
        <c:manualLayout>
          <c:xMode val="edge"/>
          <c:yMode val="edge"/>
          <c:x val="7.8111506128948655E-2"/>
          <c:y val="0.75295661593156338"/>
          <c:w val="0.74495981927933974"/>
          <c:h val="0.11165048543689321"/>
        </c:manualLayout>
      </c:layout>
      <c:overlay val="0"/>
      <c:txPr>
        <a:bodyPr/>
        <a:lstStyle/>
        <a:p>
          <a:pPr>
            <a:defRPr sz="1400"/>
          </a:pPr>
          <a:endParaRPr lang="es-AR"/>
        </a:p>
      </c:txPr>
    </c:legend>
    <c:plotVisOnly val="1"/>
    <c:dispBlanksAs val="zero"/>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rAngAx val="0"/>
    </c:view3D>
    <c:floor>
      <c:thickness val="0"/>
    </c:floor>
    <c:sideWall>
      <c:thickness val="0"/>
    </c:sideWall>
    <c:backWall>
      <c:thickness val="0"/>
    </c:backWall>
    <c:plotArea>
      <c:layout/>
      <c:pie3DChart>
        <c:varyColors val="1"/>
        <c:dLbls>
          <c:showLegendKey val="0"/>
          <c:showVal val="0"/>
          <c:showCatName val="1"/>
          <c:showSerName val="0"/>
          <c:showPercent val="1"/>
          <c:showBubbleSize val="0"/>
          <c:showLeaderLines val="0"/>
        </c:dLbls>
      </c:pie3DChart>
    </c:plotArea>
    <c:plotVisOnly val="1"/>
    <c:dispBlanksAs val="zero"/>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0"/>
      <c:rAngAx val="0"/>
      <c:perspective val="0"/>
    </c:view3D>
    <c:floor>
      <c:thickness val="0"/>
    </c:floor>
    <c:sideWall>
      <c:thickness val="0"/>
    </c:sideWall>
    <c:backWall>
      <c:thickness val="0"/>
    </c:backWall>
    <c:plotArea>
      <c:layout>
        <c:manualLayout>
          <c:layoutTarget val="inner"/>
          <c:xMode val="edge"/>
          <c:yMode val="edge"/>
          <c:x val="0.19343161393059075"/>
          <c:y val="0.35875892707078144"/>
          <c:w val="0.62083459642455463"/>
          <c:h val="0.44403065974569245"/>
        </c:manualLayout>
      </c:layout>
      <c:pie3DChart>
        <c:varyColors val="1"/>
        <c:ser>
          <c:idx val="0"/>
          <c:order val="0"/>
          <c:tx>
            <c:strRef>
              <c:f>'Nivel aceptación herramienta'!$A$2</c:f>
              <c:strCache>
                <c:ptCount val="1"/>
                <c:pt idx="0">
                  <c:v>Nivel de aceptación de la herramienta</c:v>
                </c:pt>
              </c:strCache>
            </c:strRef>
          </c:tx>
          <c:explosion val="25"/>
          <c:dLbls>
            <c:numFmt formatCode="0%" sourceLinked="0"/>
            <c:spPr>
              <a:noFill/>
              <a:ln>
                <a:noFill/>
              </a:ln>
              <a:effectLst/>
            </c:spPr>
            <c:txPr>
              <a:bodyPr/>
              <a:lstStyle/>
              <a:p>
                <a:pPr>
                  <a:defRPr sz="1400"/>
                </a:pPr>
                <a:endParaRPr lang="es-AR"/>
              </a:p>
            </c:txPr>
            <c:showLegendKey val="0"/>
            <c:showVal val="0"/>
            <c:showCatName val="0"/>
            <c:showSerName val="0"/>
            <c:showPercent val="1"/>
            <c:showBubbleSize val="0"/>
            <c:showLeaderLines val="0"/>
            <c:extLst>
              <c:ext xmlns:c15="http://schemas.microsoft.com/office/drawing/2012/chart" uri="{CE6537A1-D6FC-4f65-9D91-7224C49458BB}"/>
            </c:extLst>
          </c:dLbls>
          <c:cat>
            <c:strRef>
              <c:f>'Nivel aceptación herramienta'!$A$3:$A$5</c:f>
              <c:strCache>
                <c:ptCount val="3"/>
                <c:pt idx="0">
                  <c:v>Entre 25%-50%</c:v>
                </c:pt>
                <c:pt idx="1">
                  <c:v>Entre 50%-75%</c:v>
                </c:pt>
                <c:pt idx="2">
                  <c:v>Más de 75%</c:v>
                </c:pt>
              </c:strCache>
            </c:strRef>
          </c:cat>
          <c:val>
            <c:numRef>
              <c:f>'Nivel aceptación herramienta'!$B$3:$B$5</c:f>
              <c:numCache>
                <c:formatCode>General</c:formatCode>
                <c:ptCount val="3"/>
                <c:pt idx="0">
                  <c:v>3</c:v>
                </c:pt>
                <c:pt idx="1">
                  <c:v>6</c:v>
                </c:pt>
                <c:pt idx="2">
                  <c:v>13</c:v>
                </c:pt>
              </c:numCache>
            </c:numRef>
          </c:val>
          <c:extLst>
            <c:ext xmlns:c16="http://schemas.microsoft.com/office/drawing/2014/chart" uri="{C3380CC4-5D6E-409C-BE32-E72D297353CC}">
              <c16:uniqueId val="{00000000-EEC7-44F1-92FC-0436EEFC9EA6}"/>
            </c:ext>
          </c:extLst>
        </c:ser>
        <c:dLbls>
          <c:showLegendKey val="0"/>
          <c:showVal val="0"/>
          <c:showCatName val="0"/>
          <c:showSerName val="0"/>
          <c:showPercent val="1"/>
          <c:showBubbleSize val="0"/>
          <c:showLeaderLines val="0"/>
        </c:dLbls>
      </c:pie3DChart>
    </c:plotArea>
    <c:legend>
      <c:legendPos val="b"/>
      <c:layout>
        <c:manualLayout>
          <c:xMode val="edge"/>
          <c:yMode val="edge"/>
          <c:x val="0.23958382076786472"/>
          <c:y val="0.89925536973707376"/>
          <c:w val="0.58750119527424061"/>
          <c:h val="8.2089701801724382E-2"/>
        </c:manualLayout>
      </c:layout>
      <c:overlay val="0"/>
      <c:txPr>
        <a:bodyPr/>
        <a:lstStyle/>
        <a:p>
          <a:pPr>
            <a:defRPr sz="1400"/>
          </a:pPr>
          <a:endParaRPr lang="es-AR"/>
        </a:p>
      </c:txPr>
    </c:legend>
    <c:plotVisOnly val="1"/>
    <c:dispBlanksAs val="zero"/>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rAngAx val="0"/>
    </c:view3D>
    <c:floor>
      <c:thickness val="0"/>
    </c:floor>
    <c:sideWall>
      <c:thickness val="0"/>
    </c:sideWall>
    <c:backWall>
      <c:thickness val="0"/>
    </c:backWall>
    <c:plotArea>
      <c:layout/>
      <c:pie3DChart>
        <c:varyColors val="1"/>
        <c:dLbls>
          <c:showLegendKey val="0"/>
          <c:showVal val="0"/>
          <c:showCatName val="1"/>
          <c:showSerName val="0"/>
          <c:showPercent val="1"/>
          <c:showBubbleSize val="0"/>
          <c:showLeaderLines val="0"/>
        </c:dLbls>
      </c:pie3DChart>
    </c:plotArea>
    <c:plotVisOnly val="1"/>
    <c:dispBlanksAs val="zero"/>
    <c:showDLblsOverMax val="0"/>
  </c:chart>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9459823925992525"/>
          <c:y val="2.1903384625383888E-2"/>
          <c:w val="0.79886872374391471"/>
          <c:h val="0.8549123306503974"/>
        </c:manualLayout>
      </c:layout>
      <c:barChart>
        <c:barDir val="col"/>
        <c:grouping val="clustered"/>
        <c:varyColors val="0"/>
        <c:ser>
          <c:idx val="0"/>
          <c:order val="0"/>
          <c:tx>
            <c:strRef>
              <c:f>'Resultados encuestas'!$W$26</c:f>
              <c:strCache>
                <c:ptCount val="1"/>
                <c:pt idx="0">
                  <c:v>Si</c:v>
                </c:pt>
              </c:strCache>
            </c:strRef>
          </c:tx>
          <c:spPr>
            <a:solidFill>
              <a:srgbClr val="FFC000"/>
            </a:solidFill>
          </c:spPr>
          <c:invertIfNegative val="0"/>
          <c:dLbls>
            <c:numFmt formatCode="0.0%" sourceLinked="0"/>
            <c:spPr>
              <a:noFill/>
              <a:ln>
                <a:noFill/>
              </a:ln>
              <a:effectLst/>
            </c:spPr>
            <c:txPr>
              <a:bodyPr/>
              <a:lstStyle/>
              <a:p>
                <a:pPr>
                  <a:defRPr sz="1400"/>
                </a:pPr>
                <a:endParaRPr lang="es-A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'Resultados encuestas'!$X$25:$Z$25</c:f>
              <c:strCache>
                <c:ptCount val="3"/>
                <c:pt idx="0">
                  <c:v>Ex-Ante</c:v>
                </c:pt>
                <c:pt idx="1">
                  <c:v>Durante</c:v>
                </c:pt>
                <c:pt idx="2">
                  <c:v>Ex-Post</c:v>
                </c:pt>
              </c:strCache>
            </c:strRef>
          </c:cat>
          <c:val>
            <c:numRef>
              <c:f>'Resultados encuestas'!$X$26:$Z$26</c:f>
              <c:numCache>
                <c:formatCode>0.0%</c:formatCode>
                <c:ptCount val="3"/>
                <c:pt idx="0">
                  <c:v>0.95454545454545525</c:v>
                </c:pt>
                <c:pt idx="1">
                  <c:v>0.54545454545454541</c:v>
                </c:pt>
                <c:pt idx="2">
                  <c:v>0.90909090909090906</c:v>
                </c:pt>
              </c:numCache>
            </c:numRef>
          </c:val>
          <c:extLst>
            <c:ext xmlns:c16="http://schemas.microsoft.com/office/drawing/2014/chart" uri="{C3380CC4-5D6E-409C-BE32-E72D297353CC}">
              <c16:uniqueId val="{00000000-FCA0-4F3E-A6EA-147D80B0232A}"/>
            </c:ext>
          </c:extLst>
        </c:ser>
        <c:ser>
          <c:idx val="1"/>
          <c:order val="1"/>
          <c:tx>
            <c:strRef>
              <c:f>'Resultados encuestas'!$W$27</c:f>
              <c:strCache>
                <c:ptCount val="1"/>
                <c:pt idx="0">
                  <c:v>No</c:v>
                </c:pt>
              </c:strCache>
            </c:strRef>
          </c:tx>
          <c:spPr>
            <a:solidFill>
              <a:srgbClr val="0070C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'Resultados encuestas'!$X$25:$Z$25</c:f>
              <c:strCache>
                <c:ptCount val="3"/>
                <c:pt idx="0">
                  <c:v>Ex-Ante</c:v>
                </c:pt>
                <c:pt idx="1">
                  <c:v>Durante</c:v>
                </c:pt>
                <c:pt idx="2">
                  <c:v>Ex-Post</c:v>
                </c:pt>
              </c:strCache>
            </c:strRef>
          </c:cat>
          <c:val>
            <c:numRef>
              <c:f>'Resultados encuestas'!$X$27:$Z$27</c:f>
              <c:numCache>
                <c:formatCode>0.0%</c:formatCode>
                <c:ptCount val="3"/>
                <c:pt idx="0">
                  <c:v>4.5454545454545463E-2</c:v>
                </c:pt>
                <c:pt idx="1">
                  <c:v>0.45454545454545453</c:v>
                </c:pt>
                <c:pt idx="2">
                  <c:v>9.090909090909105E-2</c:v>
                </c:pt>
              </c:numCache>
            </c:numRef>
          </c:val>
          <c:extLst>
            <c:ext xmlns:c16="http://schemas.microsoft.com/office/drawing/2014/chart" uri="{C3380CC4-5D6E-409C-BE32-E72D297353CC}">
              <c16:uniqueId val="{00000001-FCA0-4F3E-A6EA-147D80B0232A}"/>
            </c:ext>
          </c:extLst>
        </c:ser>
        <c:dLbls>
          <c:showLegendKey val="0"/>
          <c:showVal val="1"/>
          <c:showCatName val="0"/>
          <c:showSerName val="0"/>
          <c:showPercent val="0"/>
          <c:showBubbleSize val="0"/>
        </c:dLbls>
        <c:gapWidth val="150"/>
        <c:axId val="46167936"/>
        <c:axId val="46169472"/>
      </c:barChart>
      <c:catAx>
        <c:axId val="46167936"/>
        <c:scaling>
          <c:orientation val="minMax"/>
        </c:scaling>
        <c:delete val="0"/>
        <c:axPos val="b"/>
        <c:numFmt formatCode="General" sourceLinked="0"/>
        <c:majorTickMark val="in"/>
        <c:minorTickMark val="none"/>
        <c:tickLblPos val="nextTo"/>
        <c:txPr>
          <a:bodyPr/>
          <a:lstStyle/>
          <a:p>
            <a:pPr>
              <a:defRPr sz="1400"/>
            </a:pPr>
            <a:endParaRPr lang="es-AR"/>
          </a:p>
        </c:txPr>
        <c:crossAx val="46169472"/>
        <c:crosses val="autoZero"/>
        <c:auto val="1"/>
        <c:lblAlgn val="ctr"/>
        <c:lblOffset val="100"/>
        <c:noMultiLvlLbl val="0"/>
      </c:catAx>
      <c:valAx>
        <c:axId val="46169472"/>
        <c:scaling>
          <c:orientation val="minMax"/>
        </c:scaling>
        <c:delete val="0"/>
        <c:axPos val="l"/>
        <c:majorGridlines/>
        <c:numFmt formatCode="0.0%" sourceLinked="1"/>
        <c:majorTickMark val="in"/>
        <c:minorTickMark val="none"/>
        <c:tickLblPos val="none"/>
        <c:crossAx val="46167936"/>
        <c:crosses val="autoZero"/>
        <c:crossBetween val="between"/>
      </c:valAx>
      <c:spPr>
        <a:ln>
          <a:solidFill>
            <a:srgbClr val="5F5F5F">
              <a:alpha val="77000"/>
            </a:srgbClr>
          </a:solidFill>
        </a:ln>
      </c:spPr>
    </c:plotArea>
    <c:legend>
      <c:legendPos val="r"/>
      <c:overlay val="0"/>
    </c:legend>
    <c:plotVisOnly val="1"/>
    <c:dispBlanksAs val="gap"/>
    <c:showDLblsOverMax val="0"/>
  </c:chart>
  <c:txPr>
    <a:bodyPr/>
    <a:lstStyle/>
    <a:p>
      <a:pPr>
        <a:defRPr sz="1100"/>
      </a:pPr>
      <a:endParaRPr lang="es-AR"/>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s-E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s-ES"/>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s-E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FBD4494-B54F-4ED0-8148-263D4B562DE4}" type="slidenum">
              <a:rPr lang="es-ES" altLang="es-AR"/>
              <a:pPr/>
              <a:t>‹Nº›</a:t>
            </a:fld>
            <a:endParaRPr lang="es-ES" altLang="es-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966463D7-8E83-4081-A00E-3BDA46C2AD2A}" type="slidenum">
              <a:rPr lang="es-ES" altLang="es-AR"/>
              <a:pPr eaLnBrk="1" hangingPunct="1">
                <a:spcBef>
                  <a:spcPct val="0"/>
                </a:spcBef>
              </a:pPr>
              <a:t>1</a:t>
            </a:fld>
            <a:endParaRPr lang="es-ES" altLang="es-A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AR">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B56D83F6-717D-4CDE-95AA-E70A1339F1CE}" type="slidenum">
              <a:rPr lang="es-ES" altLang="es-AR"/>
              <a:pPr algn="r" eaLnBrk="1" hangingPunct="1">
                <a:spcBef>
                  <a:spcPct val="0"/>
                </a:spcBef>
              </a:pPr>
              <a:t>10</a:t>
            </a:fld>
            <a:endParaRPr lang="es-ES" altLang="es-A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AR">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47A42AB1-61DA-4309-BC18-D6B2CDF458A1}" type="slidenum">
              <a:rPr lang="es-ES" altLang="es-AR"/>
              <a:pPr algn="r" eaLnBrk="1" hangingPunct="1">
                <a:spcBef>
                  <a:spcPct val="0"/>
                </a:spcBef>
              </a:pPr>
              <a:t>11</a:t>
            </a:fld>
            <a:endParaRPr lang="es-ES" altLang="es-A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AR">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706AE3C6-F891-4ACF-B4AA-9FD243584741}" type="slidenum">
              <a:rPr lang="es-ES" altLang="es-AR"/>
              <a:pPr algn="r" eaLnBrk="1" hangingPunct="1">
                <a:spcBef>
                  <a:spcPct val="0"/>
                </a:spcBef>
              </a:pPr>
              <a:t>12</a:t>
            </a:fld>
            <a:endParaRPr lang="es-ES" altLang="es-A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AR">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9F12D85E-99D0-4259-9CFC-4195A7B2857D}" type="slidenum">
              <a:rPr lang="es-ES" altLang="es-AR"/>
              <a:pPr algn="r" eaLnBrk="1" hangingPunct="1">
                <a:spcBef>
                  <a:spcPct val="0"/>
                </a:spcBef>
              </a:pPr>
              <a:t>13</a:t>
            </a:fld>
            <a:endParaRPr lang="es-ES" altLang="es-A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AR">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5C11D9E3-7E35-4743-BCED-52050DFA0635}" type="slidenum">
              <a:rPr lang="es-ES" altLang="es-AR"/>
              <a:pPr algn="r" eaLnBrk="1" hangingPunct="1">
                <a:spcBef>
                  <a:spcPct val="0"/>
                </a:spcBef>
              </a:pPr>
              <a:t>14</a:t>
            </a:fld>
            <a:endParaRPr lang="es-ES" altLang="es-A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AR">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61EE6787-AE89-400E-B3C8-5859CF2F072A}" type="slidenum">
              <a:rPr lang="es-ES" altLang="es-AR"/>
              <a:pPr algn="r" eaLnBrk="1" hangingPunct="1">
                <a:spcBef>
                  <a:spcPct val="0"/>
                </a:spcBef>
              </a:pPr>
              <a:t>15</a:t>
            </a:fld>
            <a:endParaRPr lang="es-ES" altLang="es-A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AR">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22A54AC9-66A5-431C-9678-D2F6D083A712}" type="slidenum">
              <a:rPr lang="es-ES" altLang="es-AR"/>
              <a:pPr algn="r" eaLnBrk="1" hangingPunct="1">
                <a:spcBef>
                  <a:spcPct val="0"/>
                </a:spcBef>
              </a:pPr>
              <a:t>19</a:t>
            </a:fld>
            <a:endParaRPr lang="es-ES" altLang="es-A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AR">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B460ACAC-6DD4-4E3A-ACEF-C00F31427BFA}" type="slidenum">
              <a:rPr lang="es-ES" altLang="es-AR"/>
              <a:pPr eaLnBrk="1" hangingPunct="1">
                <a:spcBef>
                  <a:spcPct val="0"/>
                </a:spcBef>
              </a:pPr>
              <a:t>2</a:t>
            </a:fld>
            <a:endParaRPr lang="es-ES" altLang="es-A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AR">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39635C94-422A-47E9-9B0D-9C91318BF3F1}" type="slidenum">
              <a:rPr lang="es-ES" altLang="es-AR"/>
              <a:pPr eaLnBrk="1" hangingPunct="1">
                <a:spcBef>
                  <a:spcPct val="0"/>
                </a:spcBef>
              </a:pPr>
              <a:t>3</a:t>
            </a:fld>
            <a:endParaRPr lang="es-ES" altLang="es-A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AR">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6D2B5C64-3D0F-4857-974A-083876A83DB1}" type="slidenum">
              <a:rPr lang="es-ES" altLang="es-AR"/>
              <a:pPr eaLnBrk="1" hangingPunct="1">
                <a:spcBef>
                  <a:spcPct val="0"/>
                </a:spcBef>
              </a:pPr>
              <a:t>4</a:t>
            </a:fld>
            <a:endParaRPr lang="es-ES" altLang="es-A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AR">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39E6FACB-8D8E-4671-B0C2-3A727F83EEC5}" type="slidenum">
              <a:rPr lang="es-ES" altLang="es-AR"/>
              <a:pPr eaLnBrk="1" hangingPunct="1">
                <a:spcBef>
                  <a:spcPct val="0"/>
                </a:spcBef>
              </a:pPr>
              <a:t>5</a:t>
            </a:fld>
            <a:endParaRPr lang="es-ES" altLang="es-A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AR">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2ADDFF21-8089-4947-A7C7-8BB5397EC6E4}" type="slidenum">
              <a:rPr lang="es-ES" altLang="es-AR"/>
              <a:pPr algn="r" eaLnBrk="1" hangingPunct="1">
                <a:spcBef>
                  <a:spcPct val="0"/>
                </a:spcBef>
              </a:pPr>
              <a:t>6</a:t>
            </a:fld>
            <a:endParaRPr lang="es-ES" altLang="es-A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AR">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4B5A4D04-F545-4FD1-96A6-A4921CC30897}" type="slidenum">
              <a:rPr lang="es-ES" altLang="es-AR"/>
              <a:pPr algn="r" eaLnBrk="1" hangingPunct="1">
                <a:spcBef>
                  <a:spcPct val="0"/>
                </a:spcBef>
              </a:pPr>
              <a:t>7</a:t>
            </a:fld>
            <a:endParaRPr lang="es-ES" altLang="es-A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AR">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6212F04B-669A-43B9-BBA4-DDAE6177F0F0}" type="slidenum">
              <a:rPr lang="es-ES" altLang="es-AR"/>
              <a:pPr algn="r" eaLnBrk="1" hangingPunct="1">
                <a:spcBef>
                  <a:spcPct val="0"/>
                </a:spcBef>
              </a:pPr>
              <a:t>8</a:t>
            </a:fld>
            <a:endParaRPr lang="es-ES" altLang="es-A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AR">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E895D42F-9D3D-42DE-8408-255634B87737}" type="slidenum">
              <a:rPr lang="es-ES" altLang="es-AR"/>
              <a:pPr algn="r" eaLnBrk="1" hangingPunct="1">
                <a:spcBef>
                  <a:spcPct val="0"/>
                </a:spcBef>
              </a:pPr>
              <a:t>9</a:t>
            </a:fld>
            <a:endParaRPr lang="es-ES" altLang="es-A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AR">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fld id="{753DEDAA-6DF0-4D00-8871-4204BD41138F}" type="slidenum">
              <a:rPr lang="es-ES" altLang="es-AR"/>
              <a:pPr/>
              <a:t>‹Nº›</a:t>
            </a:fld>
            <a:endParaRPr lang="es-ES" altLang="es-AR"/>
          </a:p>
        </p:txBody>
      </p:sp>
    </p:spTree>
    <p:extLst>
      <p:ext uri="{BB962C8B-B14F-4D97-AF65-F5344CB8AC3E}">
        <p14:creationId xmlns:p14="http://schemas.microsoft.com/office/powerpoint/2010/main" val="2236592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fld id="{AFFCEA34-D8D2-482C-B399-F36782D1C462}" type="slidenum">
              <a:rPr lang="es-ES" altLang="es-AR"/>
              <a:pPr/>
              <a:t>‹Nº›</a:t>
            </a:fld>
            <a:endParaRPr lang="es-ES" altLang="es-AR"/>
          </a:p>
        </p:txBody>
      </p:sp>
    </p:spTree>
    <p:extLst>
      <p:ext uri="{BB962C8B-B14F-4D97-AF65-F5344CB8AC3E}">
        <p14:creationId xmlns:p14="http://schemas.microsoft.com/office/powerpoint/2010/main" val="3046950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fld id="{9F328B84-2497-4841-BD46-5D7B9649109E}" type="slidenum">
              <a:rPr lang="es-ES" altLang="es-AR"/>
              <a:pPr/>
              <a:t>‹Nº›</a:t>
            </a:fld>
            <a:endParaRPr lang="es-ES" altLang="es-AR"/>
          </a:p>
        </p:txBody>
      </p:sp>
    </p:spTree>
    <p:extLst>
      <p:ext uri="{BB962C8B-B14F-4D97-AF65-F5344CB8AC3E}">
        <p14:creationId xmlns:p14="http://schemas.microsoft.com/office/powerpoint/2010/main" val="427511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a:t>Haga clic para modificar el estilo de título del patrón</a:t>
            </a:r>
            <a:endParaRPr lang="es-AR"/>
          </a:p>
        </p:txBody>
      </p:sp>
      <p:sp>
        <p:nvSpPr>
          <p:cNvPr id="3" name="2 Marcador de tabla"/>
          <p:cNvSpPr>
            <a:spLocks noGrp="1"/>
          </p:cNvSpPr>
          <p:nvPr>
            <p:ph type="tbl" idx="1"/>
          </p:nvPr>
        </p:nvSpPr>
        <p:spPr>
          <a:xfrm>
            <a:off x="457200" y="1600200"/>
            <a:ext cx="8229600" cy="4525963"/>
          </a:xfrm>
        </p:spPr>
        <p:txBody>
          <a:bodyPr/>
          <a:lstStyle/>
          <a:p>
            <a:pPr lvl="0"/>
            <a:endParaRPr lang="es-AR" noProof="0"/>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fld id="{3D7CD2D1-71D8-4B07-A359-35F056268D59}" type="slidenum">
              <a:rPr lang="es-ES" altLang="es-AR"/>
              <a:pPr/>
              <a:t>‹Nº›</a:t>
            </a:fld>
            <a:endParaRPr lang="es-ES" altLang="es-AR"/>
          </a:p>
        </p:txBody>
      </p:sp>
    </p:spTree>
    <p:extLst>
      <p:ext uri="{BB962C8B-B14F-4D97-AF65-F5344CB8AC3E}">
        <p14:creationId xmlns:p14="http://schemas.microsoft.com/office/powerpoint/2010/main" val="741713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fld id="{F723F02D-5967-43C4-A3DF-1D15C77391BB}" type="slidenum">
              <a:rPr lang="es-ES" altLang="es-AR"/>
              <a:pPr/>
              <a:t>‹Nº›</a:t>
            </a:fld>
            <a:endParaRPr lang="es-ES" altLang="es-AR"/>
          </a:p>
        </p:txBody>
      </p:sp>
    </p:spTree>
    <p:extLst>
      <p:ext uri="{BB962C8B-B14F-4D97-AF65-F5344CB8AC3E}">
        <p14:creationId xmlns:p14="http://schemas.microsoft.com/office/powerpoint/2010/main" val="4042016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fld id="{959E3FB0-D363-4F76-82D6-515397C8D925}" type="slidenum">
              <a:rPr lang="es-ES" altLang="es-AR"/>
              <a:pPr/>
              <a:t>‹Nº›</a:t>
            </a:fld>
            <a:endParaRPr lang="es-ES" altLang="es-AR"/>
          </a:p>
        </p:txBody>
      </p:sp>
    </p:spTree>
    <p:extLst>
      <p:ext uri="{BB962C8B-B14F-4D97-AF65-F5344CB8AC3E}">
        <p14:creationId xmlns:p14="http://schemas.microsoft.com/office/powerpoint/2010/main" val="1031366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3 Marcador de fecha"/>
          <p:cNvSpPr>
            <a:spLocks noGrp="1"/>
          </p:cNvSpPr>
          <p:nvPr>
            <p:ph type="dt" sz="half" idx="10"/>
          </p:nvPr>
        </p:nvSpPr>
        <p:spPr/>
        <p:txBody>
          <a:bodyPr/>
          <a:lstStyle>
            <a:lvl1pPr>
              <a:defRPr/>
            </a:lvl1pPr>
          </a:lstStyle>
          <a:p>
            <a:pPr>
              <a:defRPr/>
            </a:pPr>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fld id="{33BA03CE-A854-4601-81B4-7F1E6007E3A1}" type="slidenum">
              <a:rPr lang="es-ES" altLang="es-AR"/>
              <a:pPr/>
              <a:t>‹Nº›</a:t>
            </a:fld>
            <a:endParaRPr lang="es-ES" altLang="es-AR"/>
          </a:p>
        </p:txBody>
      </p:sp>
    </p:spTree>
    <p:extLst>
      <p:ext uri="{BB962C8B-B14F-4D97-AF65-F5344CB8AC3E}">
        <p14:creationId xmlns:p14="http://schemas.microsoft.com/office/powerpoint/2010/main" val="1433027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3 Marcador de fecha"/>
          <p:cNvSpPr>
            <a:spLocks noGrp="1"/>
          </p:cNvSpPr>
          <p:nvPr>
            <p:ph type="dt" sz="half" idx="10"/>
          </p:nvPr>
        </p:nvSpPr>
        <p:spPr/>
        <p:txBody>
          <a:bodyPr/>
          <a:lstStyle>
            <a:lvl1pPr>
              <a:defRPr/>
            </a:lvl1pPr>
          </a:lstStyle>
          <a:p>
            <a:pPr>
              <a:defRPr/>
            </a:pPr>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fld id="{43E9D083-4F27-43F6-A14F-B1F04B1CD528}" type="slidenum">
              <a:rPr lang="es-ES" altLang="es-AR"/>
              <a:pPr/>
              <a:t>‹Nº›</a:t>
            </a:fld>
            <a:endParaRPr lang="es-ES" altLang="es-AR"/>
          </a:p>
        </p:txBody>
      </p:sp>
    </p:spTree>
    <p:extLst>
      <p:ext uri="{BB962C8B-B14F-4D97-AF65-F5344CB8AC3E}">
        <p14:creationId xmlns:p14="http://schemas.microsoft.com/office/powerpoint/2010/main" val="3559182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fld id="{2FACF609-5A39-4143-AFF5-362C3D324D5D}" type="slidenum">
              <a:rPr lang="es-ES" altLang="es-AR"/>
              <a:pPr/>
              <a:t>‹Nº›</a:t>
            </a:fld>
            <a:endParaRPr lang="es-ES" altLang="es-AR"/>
          </a:p>
        </p:txBody>
      </p:sp>
    </p:spTree>
    <p:extLst>
      <p:ext uri="{BB962C8B-B14F-4D97-AF65-F5344CB8AC3E}">
        <p14:creationId xmlns:p14="http://schemas.microsoft.com/office/powerpoint/2010/main" val="2880995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fld id="{94E16995-7948-42F2-9EDC-173A6960C942}" type="slidenum">
              <a:rPr lang="es-ES" altLang="es-AR"/>
              <a:pPr/>
              <a:t>‹Nº›</a:t>
            </a:fld>
            <a:endParaRPr lang="es-ES" altLang="es-AR"/>
          </a:p>
        </p:txBody>
      </p:sp>
    </p:spTree>
    <p:extLst>
      <p:ext uri="{BB962C8B-B14F-4D97-AF65-F5344CB8AC3E}">
        <p14:creationId xmlns:p14="http://schemas.microsoft.com/office/powerpoint/2010/main" val="3238654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fld id="{4F60D0B6-49FB-47B5-B0DC-96DAC4868DCF}" type="slidenum">
              <a:rPr lang="es-ES" altLang="es-AR"/>
              <a:pPr/>
              <a:t>‹Nº›</a:t>
            </a:fld>
            <a:endParaRPr lang="es-ES" altLang="es-AR"/>
          </a:p>
        </p:txBody>
      </p:sp>
    </p:spTree>
    <p:extLst>
      <p:ext uri="{BB962C8B-B14F-4D97-AF65-F5344CB8AC3E}">
        <p14:creationId xmlns:p14="http://schemas.microsoft.com/office/powerpoint/2010/main" val="1109674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fld id="{1B2ECF33-253D-440E-8F94-70E95C67EE03}" type="slidenum">
              <a:rPr lang="es-ES" altLang="es-AR"/>
              <a:pPr/>
              <a:t>‹Nº›</a:t>
            </a:fld>
            <a:endParaRPr lang="es-ES" altLang="es-AR"/>
          </a:p>
        </p:txBody>
      </p:sp>
    </p:spTree>
    <p:extLst>
      <p:ext uri="{BB962C8B-B14F-4D97-AF65-F5344CB8AC3E}">
        <p14:creationId xmlns:p14="http://schemas.microsoft.com/office/powerpoint/2010/main" val="3920943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AR"/>
              <a:t>Haga clic para modificar el estilo de título del patrón</a:t>
            </a:r>
            <a:endParaRPr lang="es-MX" altLang="es-AR"/>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AR"/>
              <a:t>Haga clic para modificar el estilo de texto del patrón</a:t>
            </a:r>
          </a:p>
          <a:p>
            <a:pPr lvl="1"/>
            <a:r>
              <a:rPr lang="es-ES" altLang="es-AR"/>
              <a:t>Segundo nivel</a:t>
            </a:r>
          </a:p>
          <a:p>
            <a:pPr lvl="2"/>
            <a:r>
              <a:rPr lang="es-ES" altLang="es-AR"/>
              <a:t>Tercer nivel</a:t>
            </a:r>
          </a:p>
          <a:p>
            <a:pPr lvl="3"/>
            <a:r>
              <a:rPr lang="es-ES" altLang="es-AR"/>
              <a:t>Cuarto nivel</a:t>
            </a:r>
          </a:p>
          <a:p>
            <a:pPr lvl="4"/>
            <a:r>
              <a:rPr lang="es-ES" altLang="es-AR"/>
              <a:t>Quinto nivel</a:t>
            </a:r>
            <a:endParaRPr lang="es-MX" altLang="es-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mn-cs"/>
              </a:defRPr>
            </a:lvl1pPr>
          </a:lstStyle>
          <a:p>
            <a:pPr>
              <a:defRPr/>
            </a:pPr>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mn-cs"/>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B5FA1E77-7868-42CE-BE32-8577E1743054}" type="slidenum">
              <a:rPr lang="es-ES" altLang="es-AR"/>
              <a:pPr/>
              <a:t>‹Nº›</a:t>
            </a:fld>
            <a:endParaRPr lang="es-ES" altLang="es-AR"/>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chart" Target="../charts/chart3.xml"/><Relationship Id="rId4" Type="http://schemas.openxmlformats.org/officeDocument/2006/relationships/chart" Target="../charts/char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chart" Target="../charts/chart5.xml"/><Relationship Id="rId4" Type="http://schemas.openxmlformats.org/officeDocument/2006/relationships/chart" Target="../charts/chart4.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chart" Target="../charts/chart7.xml"/><Relationship Id="rId4" Type="http://schemas.openxmlformats.org/officeDocument/2006/relationships/chart" Target="../charts/chart6.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00113" y="1557338"/>
            <a:ext cx="7488237" cy="1727200"/>
          </a:xfrm>
        </p:spPr>
        <p:txBody>
          <a:bodyPr/>
          <a:lstStyle/>
          <a:p>
            <a:pPr algn="l" eaLnBrk="1" hangingPunct="1"/>
            <a:r>
              <a:rPr lang="es-AR" altLang="es-AR" sz="3200" b="1">
                <a:solidFill>
                  <a:srgbClr val="006699"/>
                </a:solidFill>
              </a:rPr>
              <a:t>Instrumentos de promoción de I+D en universidades de AUGM</a:t>
            </a:r>
            <a:br>
              <a:rPr lang="es-MX" altLang="es-AR" sz="3600" b="1">
                <a:latin typeface="Arial Unicode MS" panose="020B0604020202020204" pitchFamily="34" charset="-128"/>
              </a:rPr>
            </a:br>
            <a:endParaRPr lang="es-MX" altLang="es-AR" sz="3600" b="1">
              <a:latin typeface="Arial Unicode MS" panose="020B0604020202020204" pitchFamily="34" charset="-128"/>
            </a:endParaRPr>
          </a:p>
        </p:txBody>
      </p:sp>
      <p:sp>
        <p:nvSpPr>
          <p:cNvPr id="2051" name="Rectangle 3"/>
          <p:cNvSpPr>
            <a:spLocks noGrp="1" noChangeArrowheads="1"/>
          </p:cNvSpPr>
          <p:nvPr>
            <p:ph type="subTitle" idx="1"/>
          </p:nvPr>
        </p:nvSpPr>
        <p:spPr>
          <a:xfrm>
            <a:off x="971550" y="6092825"/>
            <a:ext cx="6477000" cy="990600"/>
          </a:xfrm>
        </p:spPr>
        <p:txBody>
          <a:bodyPr/>
          <a:lstStyle/>
          <a:p>
            <a:pPr algn="l" eaLnBrk="1" hangingPunct="1"/>
            <a:endParaRPr lang="es-ES" altLang="es-AR" sz="2000">
              <a:solidFill>
                <a:schemeClr val="tx1"/>
              </a:solidFill>
              <a:latin typeface="Arial Unicode MS" panose="020B0604020202020204" pitchFamily="34" charset="-128"/>
            </a:endParaRPr>
          </a:p>
        </p:txBody>
      </p:sp>
      <p:sp>
        <p:nvSpPr>
          <p:cNvPr id="2052" name="Rectangle 5"/>
          <p:cNvSpPr>
            <a:spLocks noChangeArrowheads="1"/>
          </p:cNvSpPr>
          <p:nvPr/>
        </p:nvSpPr>
        <p:spPr bwMode="auto">
          <a:xfrm>
            <a:off x="963613" y="3613150"/>
            <a:ext cx="7361237" cy="237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ES" altLang="es-AR" sz="2400" b="1">
                <a:latin typeface="Arial Unicode MS" panose="020B0604020202020204" pitchFamily="34" charset="-128"/>
              </a:rPr>
              <a:t>Programa de promoción de la Universidad Argentina</a:t>
            </a:r>
          </a:p>
          <a:p>
            <a:pPr eaLnBrk="1" hangingPunct="1">
              <a:spcBef>
                <a:spcPct val="0"/>
              </a:spcBef>
              <a:buFontTx/>
              <a:buNone/>
            </a:pPr>
            <a:endParaRPr lang="es-ES" altLang="es-AR" sz="1800">
              <a:latin typeface="Arial" panose="020B0604020202020204" pitchFamily="34" charset="0"/>
            </a:endParaRPr>
          </a:p>
          <a:p>
            <a:pPr eaLnBrk="1" hangingPunct="1">
              <a:spcBef>
                <a:spcPct val="0"/>
              </a:spcBef>
              <a:buFontTx/>
              <a:buNone/>
            </a:pPr>
            <a:r>
              <a:rPr lang="es-ES" altLang="es-AR" sz="1800">
                <a:latin typeface="Arial" panose="020B0604020202020204" pitchFamily="34" charset="0"/>
              </a:rPr>
              <a:t>Secretaría de Políticas Universitarias</a:t>
            </a:r>
          </a:p>
          <a:p>
            <a:pPr eaLnBrk="1" hangingPunct="1">
              <a:spcBef>
                <a:spcPct val="0"/>
              </a:spcBef>
              <a:buFontTx/>
              <a:buNone/>
            </a:pPr>
            <a:r>
              <a:rPr lang="es-ES" altLang="es-AR" sz="1800">
                <a:latin typeface="Arial" panose="020B0604020202020204" pitchFamily="34" charset="0"/>
              </a:rPr>
              <a:t>Ministerio de Educación</a:t>
            </a:r>
          </a:p>
          <a:p>
            <a:pPr eaLnBrk="1" hangingPunct="1">
              <a:spcBef>
                <a:spcPct val="0"/>
              </a:spcBef>
              <a:buFontTx/>
              <a:buNone/>
            </a:pPr>
            <a:endParaRPr lang="es-ES" altLang="es-AR" sz="1800">
              <a:latin typeface="Arial" panose="020B0604020202020204" pitchFamily="34" charset="0"/>
            </a:endParaRPr>
          </a:p>
          <a:p>
            <a:pPr eaLnBrk="1" hangingPunct="1">
              <a:spcBef>
                <a:spcPct val="0"/>
              </a:spcBef>
              <a:buFontTx/>
              <a:buNone/>
            </a:pPr>
            <a:r>
              <a:rPr lang="es-ES" altLang="es-AR" sz="2400" b="1">
                <a:latin typeface="Arial Unicode MS" panose="020B0604020202020204" pitchFamily="34" charset="-128"/>
              </a:rPr>
              <a:t>Universidad Nacional del Litoral</a:t>
            </a:r>
          </a:p>
          <a:p>
            <a:pPr eaLnBrk="1" hangingPunct="1">
              <a:spcBef>
                <a:spcPct val="0"/>
              </a:spcBef>
              <a:buFontTx/>
              <a:buNone/>
            </a:pPr>
            <a:endParaRPr lang="es-ES" altLang="es-AR" sz="2800" b="1"/>
          </a:p>
        </p:txBody>
      </p:sp>
      <p:pic>
        <p:nvPicPr>
          <p:cNvPr id="2053" name="Picture 6" descr="header pow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8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header pow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8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4 Rectángulo"/>
          <p:cNvSpPr>
            <a:spLocks noChangeArrowheads="1"/>
          </p:cNvSpPr>
          <p:nvPr/>
        </p:nvSpPr>
        <p:spPr bwMode="auto">
          <a:xfrm>
            <a:off x="971550" y="1268413"/>
            <a:ext cx="6985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AR" altLang="es-AR" sz="2000">
                <a:latin typeface="Arial" panose="020B0604020202020204" pitchFamily="34" charset="0"/>
              </a:rPr>
              <a:t>En las universidades que respondieron la encuesta, se encontró que existe un financiamiento de base con </a:t>
            </a:r>
            <a:r>
              <a:rPr lang="es-AR" altLang="es-AR" sz="2000" b="1" u="sng">
                <a:solidFill>
                  <a:srgbClr val="005986"/>
                </a:solidFill>
                <a:latin typeface="Arial" panose="020B0604020202020204" pitchFamily="34" charset="0"/>
              </a:rPr>
              <a:t>fondos propios</a:t>
            </a:r>
          </a:p>
        </p:txBody>
      </p:sp>
      <p:graphicFrame>
        <p:nvGraphicFramePr>
          <p:cNvPr id="9" name="8 Gráfico"/>
          <p:cNvGraphicFramePr/>
          <p:nvPr/>
        </p:nvGraphicFramePr>
        <p:xfrm>
          <a:off x="1979712" y="2204864"/>
          <a:ext cx="4752528" cy="2736304"/>
        </p:xfrm>
        <a:graphic>
          <a:graphicData uri="http://schemas.openxmlformats.org/drawingml/2006/chart">
            <c:chart xmlns:c="http://schemas.openxmlformats.org/drawingml/2006/chart" xmlns:r="http://schemas.openxmlformats.org/officeDocument/2006/relationships" r:id="rId4"/>
          </a:graphicData>
        </a:graphic>
      </p:graphicFrame>
      <p:sp>
        <p:nvSpPr>
          <p:cNvPr id="10" name="9 Rectángulo redondeado"/>
          <p:cNvSpPr/>
          <p:nvPr/>
        </p:nvSpPr>
        <p:spPr>
          <a:xfrm>
            <a:off x="3059113" y="5229225"/>
            <a:ext cx="3097212" cy="6477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11270" name="10 CuadroTexto"/>
          <p:cNvSpPr txBox="1">
            <a:spLocks noChangeArrowheads="1"/>
          </p:cNvSpPr>
          <p:nvPr/>
        </p:nvSpPr>
        <p:spPr bwMode="auto">
          <a:xfrm>
            <a:off x="3132138" y="5300663"/>
            <a:ext cx="29527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AR" altLang="es-AR" sz="2000" b="1">
                <a:solidFill>
                  <a:srgbClr val="005986"/>
                </a:solidFill>
                <a:latin typeface="Arial" panose="020B0604020202020204" pitchFamily="34" charset="0"/>
              </a:rPr>
              <a:t>Origen de los fondos</a:t>
            </a:r>
            <a:endParaRPr lang="es-AR" altLang="es-AR" sz="2000">
              <a:solidFill>
                <a:srgbClr val="005986"/>
              </a:solidFill>
              <a:latin typeface="Arial" panose="020B0604020202020204" pitchFamily="34" charset="0"/>
            </a:endParaRPr>
          </a:p>
        </p:txBody>
      </p:sp>
      <p:graphicFrame>
        <p:nvGraphicFramePr>
          <p:cNvPr id="7" name="6 Gráfico"/>
          <p:cNvGraphicFramePr/>
          <p:nvPr/>
        </p:nvGraphicFramePr>
        <p:xfrm>
          <a:off x="1763688" y="2204864"/>
          <a:ext cx="5400600" cy="288032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descr="header pow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8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4 Rectángulo"/>
          <p:cNvSpPr>
            <a:spLocks noChangeArrowheads="1"/>
          </p:cNvSpPr>
          <p:nvPr/>
        </p:nvSpPr>
        <p:spPr bwMode="auto">
          <a:xfrm>
            <a:off x="1331913" y="1844675"/>
            <a:ext cx="6985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AR" altLang="es-AR" sz="2000">
                <a:latin typeface="Arial" panose="020B0604020202020204" pitchFamily="34" charset="0"/>
              </a:rPr>
              <a:t>La mayoría de los instrumentos relevados muestran una </a:t>
            </a:r>
            <a:r>
              <a:rPr lang="es-AR" altLang="es-AR" sz="2000" b="1" u="sng">
                <a:solidFill>
                  <a:srgbClr val="006699"/>
                </a:solidFill>
                <a:latin typeface="Arial" panose="020B0604020202020204" pitchFamily="34" charset="0"/>
              </a:rPr>
              <a:t>alta relación proyectos aprobados/proyectos presentados</a:t>
            </a:r>
          </a:p>
        </p:txBody>
      </p:sp>
      <p:graphicFrame>
        <p:nvGraphicFramePr>
          <p:cNvPr id="9" name="8 Gráfico"/>
          <p:cNvGraphicFramePr/>
          <p:nvPr/>
        </p:nvGraphicFramePr>
        <p:xfrm>
          <a:off x="1979712" y="2204864"/>
          <a:ext cx="4752528" cy="2736304"/>
        </p:xfrm>
        <a:graphic>
          <a:graphicData uri="http://schemas.openxmlformats.org/drawingml/2006/chart">
            <c:chart xmlns:c="http://schemas.openxmlformats.org/drawingml/2006/chart" xmlns:r="http://schemas.openxmlformats.org/officeDocument/2006/relationships" r:id="rId4"/>
          </a:graphicData>
        </a:graphic>
      </p:graphicFrame>
      <p:sp>
        <p:nvSpPr>
          <p:cNvPr id="10" name="9 Rectángulo redondeado"/>
          <p:cNvSpPr/>
          <p:nvPr/>
        </p:nvSpPr>
        <p:spPr>
          <a:xfrm>
            <a:off x="2217738" y="5300663"/>
            <a:ext cx="4968875" cy="1152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solidFill>
                <a:srgbClr val="006699"/>
              </a:solidFill>
            </a:endParaRPr>
          </a:p>
        </p:txBody>
      </p:sp>
      <p:sp>
        <p:nvSpPr>
          <p:cNvPr id="12294" name="10 CuadroTexto"/>
          <p:cNvSpPr txBox="1">
            <a:spLocks noChangeArrowheads="1"/>
          </p:cNvSpPr>
          <p:nvPr/>
        </p:nvSpPr>
        <p:spPr bwMode="auto">
          <a:xfrm>
            <a:off x="2362200" y="5373688"/>
            <a:ext cx="4464050"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AR" altLang="es-AR" sz="2000" b="1">
                <a:solidFill>
                  <a:srgbClr val="006699"/>
                </a:solidFill>
                <a:latin typeface="Arial" panose="020B0604020202020204" pitchFamily="34" charset="0"/>
              </a:rPr>
              <a:t>Nivel de aceptación (cantidad de proyectos aprobados y financiados/presentados)</a:t>
            </a:r>
            <a:endParaRPr lang="es-AR" altLang="es-AR" sz="2000">
              <a:solidFill>
                <a:srgbClr val="006699"/>
              </a:solidFill>
              <a:latin typeface="Arial" panose="020B0604020202020204" pitchFamily="34" charset="0"/>
            </a:endParaRPr>
          </a:p>
        </p:txBody>
      </p:sp>
      <p:graphicFrame>
        <p:nvGraphicFramePr>
          <p:cNvPr id="8" name="7 Gráfico"/>
          <p:cNvGraphicFramePr/>
          <p:nvPr/>
        </p:nvGraphicFramePr>
        <p:xfrm>
          <a:off x="1331640" y="2132856"/>
          <a:ext cx="6696744" cy="2808312"/>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header pow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8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4 Rectángulo"/>
          <p:cNvSpPr>
            <a:spLocks noChangeArrowheads="1"/>
          </p:cNvSpPr>
          <p:nvPr/>
        </p:nvSpPr>
        <p:spPr bwMode="auto">
          <a:xfrm>
            <a:off x="971550" y="1268413"/>
            <a:ext cx="6985000" cy="347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AR" altLang="es-AR" sz="2000">
                <a:latin typeface="Arial" panose="020B0604020202020204" pitchFamily="34" charset="0"/>
              </a:rPr>
              <a:t>La </a:t>
            </a:r>
            <a:r>
              <a:rPr lang="es-AR" altLang="es-AR" sz="2000" b="1" u="sng">
                <a:solidFill>
                  <a:srgbClr val="006699"/>
                </a:solidFill>
                <a:latin typeface="Arial" panose="020B0604020202020204" pitchFamily="34" charset="0"/>
              </a:rPr>
              <a:t>frecuencia de las convocatorias </a:t>
            </a:r>
          </a:p>
          <a:p>
            <a:pPr eaLnBrk="1" hangingPunct="1">
              <a:spcBef>
                <a:spcPct val="0"/>
              </a:spcBef>
              <a:buFontTx/>
              <a:buNone/>
            </a:pPr>
            <a:endParaRPr lang="es-AR" altLang="es-AR" sz="2000" b="1" u="sng">
              <a:solidFill>
                <a:srgbClr val="005986"/>
              </a:solidFill>
              <a:latin typeface="Arial" panose="020B0604020202020204" pitchFamily="34" charset="0"/>
            </a:endParaRPr>
          </a:p>
          <a:p>
            <a:pPr eaLnBrk="1" hangingPunct="1">
              <a:spcBef>
                <a:spcPct val="0"/>
              </a:spcBef>
              <a:buClr>
                <a:srgbClr val="006699"/>
              </a:buClr>
              <a:buFont typeface="Wingdings" panose="05000000000000000000" pitchFamily="2" charset="2"/>
              <a:buChar char="ü"/>
            </a:pPr>
            <a:r>
              <a:rPr lang="es-AR" altLang="es-AR" sz="2000">
                <a:latin typeface="Arial" panose="020B0604020202020204" pitchFamily="34" charset="0"/>
              </a:rPr>
              <a:t> Anual (64%)</a:t>
            </a:r>
          </a:p>
          <a:p>
            <a:pPr eaLnBrk="1" hangingPunct="1">
              <a:spcBef>
                <a:spcPct val="0"/>
              </a:spcBef>
              <a:buClr>
                <a:srgbClr val="006699"/>
              </a:buClr>
              <a:buFont typeface="Wingdings" panose="05000000000000000000" pitchFamily="2" charset="2"/>
              <a:buChar char="ü"/>
            </a:pPr>
            <a:r>
              <a:rPr lang="es-AR" altLang="es-AR" sz="2000">
                <a:latin typeface="Arial" panose="020B0604020202020204" pitchFamily="34" charset="0"/>
              </a:rPr>
              <a:t> Cada dos o tres años</a:t>
            </a:r>
          </a:p>
          <a:p>
            <a:pPr eaLnBrk="1" hangingPunct="1">
              <a:spcBef>
                <a:spcPct val="0"/>
              </a:spcBef>
              <a:buClr>
                <a:srgbClr val="006699"/>
              </a:buClr>
              <a:buFont typeface="Wingdings" panose="05000000000000000000" pitchFamily="2" charset="2"/>
              <a:buChar char="ü"/>
            </a:pPr>
            <a:r>
              <a:rPr lang="es-AR" altLang="es-AR" sz="2000">
                <a:latin typeface="Arial" panose="020B0604020202020204" pitchFamily="34" charset="0"/>
              </a:rPr>
              <a:t>“ Ventanilla permanente”</a:t>
            </a:r>
          </a:p>
          <a:p>
            <a:pPr eaLnBrk="1" hangingPunct="1">
              <a:spcBef>
                <a:spcPct val="0"/>
              </a:spcBef>
              <a:buClr>
                <a:srgbClr val="006699"/>
              </a:buClr>
              <a:buFont typeface="Wingdings" panose="05000000000000000000" pitchFamily="2" charset="2"/>
              <a:buChar char="ü"/>
            </a:pPr>
            <a:endParaRPr lang="es-AR" altLang="es-AR" sz="2000">
              <a:latin typeface="Arial" panose="020B0604020202020204" pitchFamily="34" charset="0"/>
            </a:endParaRPr>
          </a:p>
          <a:p>
            <a:pPr eaLnBrk="1" hangingPunct="1">
              <a:spcBef>
                <a:spcPct val="0"/>
              </a:spcBef>
              <a:buClr>
                <a:srgbClr val="006699"/>
              </a:buClr>
              <a:buFontTx/>
              <a:buNone/>
            </a:pPr>
            <a:r>
              <a:rPr lang="es-AR" altLang="es-AR" sz="2000">
                <a:latin typeface="Arial" panose="020B0604020202020204" pitchFamily="34" charset="0"/>
              </a:rPr>
              <a:t>Quiénes </a:t>
            </a:r>
            <a:r>
              <a:rPr lang="es-AR" altLang="es-AR" sz="2000" b="1" u="sng">
                <a:solidFill>
                  <a:srgbClr val="006699"/>
                </a:solidFill>
                <a:latin typeface="Arial" panose="020B0604020202020204" pitchFamily="34" charset="0"/>
              </a:rPr>
              <a:t>pueden participar de los proyectos</a:t>
            </a:r>
          </a:p>
          <a:p>
            <a:pPr eaLnBrk="1" hangingPunct="1">
              <a:spcBef>
                <a:spcPct val="0"/>
              </a:spcBef>
              <a:buClr>
                <a:srgbClr val="006699"/>
              </a:buClr>
              <a:buFont typeface="Wingdings" panose="05000000000000000000" pitchFamily="2" charset="2"/>
              <a:buChar char="ü"/>
            </a:pPr>
            <a:endParaRPr lang="es-AR" altLang="es-AR" sz="2000" b="1" u="sng">
              <a:solidFill>
                <a:srgbClr val="006699"/>
              </a:solidFill>
              <a:latin typeface="Arial" panose="020B0604020202020204" pitchFamily="34" charset="0"/>
            </a:endParaRPr>
          </a:p>
          <a:p>
            <a:pPr eaLnBrk="1" hangingPunct="1">
              <a:spcBef>
                <a:spcPct val="0"/>
              </a:spcBef>
              <a:buClr>
                <a:srgbClr val="006699"/>
              </a:buClr>
              <a:buFont typeface="Wingdings" panose="05000000000000000000" pitchFamily="2" charset="2"/>
              <a:buChar char="ü"/>
            </a:pPr>
            <a:r>
              <a:rPr lang="es-AR" altLang="es-AR" sz="2000">
                <a:latin typeface="Arial" panose="020B0604020202020204" pitchFamily="34" charset="0"/>
              </a:rPr>
              <a:t>Investigadores de la propia institución (78% no contempla la participación de investigadores de otras instituciones)</a:t>
            </a:r>
          </a:p>
          <a:p>
            <a:pPr eaLnBrk="1" hangingPunct="1">
              <a:spcBef>
                <a:spcPct val="0"/>
              </a:spcBef>
              <a:buClr>
                <a:srgbClr val="006699"/>
              </a:buClr>
              <a:buFont typeface="Wingdings" panose="05000000000000000000" pitchFamily="2" charset="2"/>
              <a:buChar char="ü"/>
            </a:pPr>
            <a:r>
              <a:rPr lang="es-AR" altLang="es-AR" sz="2000">
                <a:latin typeface="Arial" panose="020B0604020202020204" pitchFamily="34" charset="0"/>
              </a:rPr>
              <a:t>Personal académico (no estudiantes) 74%</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3" descr="header pow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8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4 Rectángulo"/>
          <p:cNvSpPr>
            <a:spLocks noChangeArrowheads="1"/>
          </p:cNvSpPr>
          <p:nvPr/>
        </p:nvSpPr>
        <p:spPr bwMode="auto">
          <a:xfrm>
            <a:off x="1042988" y="1052513"/>
            <a:ext cx="69850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AR" altLang="es-AR" sz="2000">
                <a:latin typeface="Arial" panose="020B0604020202020204" pitchFamily="34" charset="0"/>
              </a:rPr>
              <a:t>La </a:t>
            </a:r>
            <a:r>
              <a:rPr lang="es-AR" altLang="es-AR" sz="2000" b="1" u="sng">
                <a:solidFill>
                  <a:srgbClr val="006699"/>
                </a:solidFill>
                <a:latin typeface="Arial" panose="020B0604020202020204" pitchFamily="34" charset="0"/>
              </a:rPr>
              <a:t>modalidad de evaluación </a:t>
            </a:r>
            <a:r>
              <a:rPr lang="es-AR" altLang="es-AR" sz="2000">
                <a:latin typeface="Arial" panose="020B0604020202020204" pitchFamily="34" charset="0"/>
              </a:rPr>
              <a:t>se concentra fundamentalmente en las etapas ex ante y ex post, mientras que aproximadamente la mitad de los instrumentos relevados también posee instancias de evaluación durante la ejecución del proyecto</a:t>
            </a:r>
            <a:endParaRPr lang="es-AR" altLang="es-AR" sz="2000" b="1" u="sng">
              <a:solidFill>
                <a:srgbClr val="005986"/>
              </a:solidFill>
              <a:latin typeface="Arial" panose="020B0604020202020204" pitchFamily="34" charset="0"/>
            </a:endParaRPr>
          </a:p>
        </p:txBody>
      </p:sp>
      <p:graphicFrame>
        <p:nvGraphicFramePr>
          <p:cNvPr id="9" name="8 Gráfico"/>
          <p:cNvGraphicFramePr/>
          <p:nvPr/>
        </p:nvGraphicFramePr>
        <p:xfrm>
          <a:off x="1979712" y="2204864"/>
          <a:ext cx="4752528" cy="2736304"/>
        </p:xfrm>
        <a:graphic>
          <a:graphicData uri="http://schemas.openxmlformats.org/drawingml/2006/chart">
            <c:chart xmlns:c="http://schemas.openxmlformats.org/drawingml/2006/chart" xmlns:r="http://schemas.openxmlformats.org/officeDocument/2006/relationships" r:id="rId4"/>
          </a:graphicData>
        </a:graphic>
      </p:graphicFrame>
      <p:sp>
        <p:nvSpPr>
          <p:cNvPr id="10" name="9 Rectángulo redondeado"/>
          <p:cNvSpPr/>
          <p:nvPr/>
        </p:nvSpPr>
        <p:spPr>
          <a:xfrm>
            <a:off x="2771775" y="5732463"/>
            <a:ext cx="3671888" cy="6492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14342" name="10 CuadroTexto"/>
          <p:cNvSpPr txBox="1">
            <a:spLocks noChangeArrowheads="1"/>
          </p:cNvSpPr>
          <p:nvPr/>
        </p:nvSpPr>
        <p:spPr bwMode="auto">
          <a:xfrm>
            <a:off x="1619250" y="5805488"/>
            <a:ext cx="6121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AR" altLang="es-AR" sz="2000" b="1">
                <a:solidFill>
                  <a:srgbClr val="005986"/>
                </a:solidFill>
                <a:latin typeface="Arial" panose="020B0604020202020204" pitchFamily="34" charset="0"/>
              </a:rPr>
              <a:t>Modalidad de Evaluación</a:t>
            </a:r>
            <a:endParaRPr lang="es-AR" altLang="es-AR" sz="2000">
              <a:solidFill>
                <a:srgbClr val="005986"/>
              </a:solidFill>
              <a:latin typeface="Arial" panose="020B0604020202020204" pitchFamily="34" charset="0"/>
            </a:endParaRPr>
          </a:p>
        </p:txBody>
      </p:sp>
      <p:graphicFrame>
        <p:nvGraphicFramePr>
          <p:cNvPr id="12" name="11 Gráfico"/>
          <p:cNvGraphicFramePr/>
          <p:nvPr/>
        </p:nvGraphicFramePr>
        <p:xfrm>
          <a:off x="1763688" y="2780928"/>
          <a:ext cx="5276872" cy="2592288"/>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3" descr="header pow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8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4 Rectángulo"/>
          <p:cNvSpPr>
            <a:spLocks noChangeArrowheads="1"/>
          </p:cNvSpPr>
          <p:nvPr/>
        </p:nvSpPr>
        <p:spPr bwMode="auto">
          <a:xfrm>
            <a:off x="900113" y="1412875"/>
            <a:ext cx="69850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AR" altLang="es-AR" sz="2400" b="1" u="sng">
                <a:solidFill>
                  <a:srgbClr val="006699"/>
                </a:solidFill>
                <a:latin typeface="Arial" panose="020B0604020202020204" pitchFamily="34" charset="0"/>
              </a:rPr>
              <a:t>En síntesis, </a:t>
            </a:r>
            <a:r>
              <a:rPr lang="es-AR" altLang="es-AR" sz="2400">
                <a:latin typeface="Arial" panose="020B0604020202020204" pitchFamily="34" charset="0"/>
              </a:rPr>
              <a:t>los resultados del sondeo demuestran que la mayor parte de las universidades del grupo cuentan con una herramienta de financiamiento solventada con recursos propios, de gestión centralizada, de alto nivel de aceptación y con mecanismos de evaluación ex-ante y ex-post</a:t>
            </a:r>
            <a:endParaRPr lang="es-AR" altLang="es-AR" sz="2400" b="1" u="sng">
              <a:solidFill>
                <a:srgbClr val="005986"/>
              </a:solidFill>
              <a:latin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3" descr="header pow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8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4 Rectángulo"/>
          <p:cNvSpPr>
            <a:spLocks noChangeArrowheads="1"/>
          </p:cNvSpPr>
          <p:nvPr/>
        </p:nvSpPr>
        <p:spPr bwMode="auto">
          <a:xfrm>
            <a:off x="250825" y="1412875"/>
            <a:ext cx="8281988" cy="517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AR" altLang="es-AR" sz="2400" b="1" u="sng">
                <a:solidFill>
                  <a:srgbClr val="006699"/>
                </a:solidFill>
                <a:latin typeface="Arial" panose="020B0604020202020204" pitchFamily="34" charset="0"/>
              </a:rPr>
              <a:t>Las entrevistas, en general, validan los resultados relevados mediante la encuesta</a:t>
            </a:r>
          </a:p>
          <a:p>
            <a:pPr eaLnBrk="1" hangingPunct="1">
              <a:spcBef>
                <a:spcPct val="0"/>
              </a:spcBef>
              <a:buFontTx/>
              <a:buNone/>
            </a:pPr>
            <a:endParaRPr lang="es-AR" altLang="es-AR" sz="2400" b="1" u="sng">
              <a:solidFill>
                <a:srgbClr val="006699"/>
              </a:solidFill>
              <a:latin typeface="Arial" panose="020B0604020202020204" pitchFamily="34" charset="0"/>
            </a:endParaRPr>
          </a:p>
          <a:p>
            <a:pPr eaLnBrk="1" hangingPunct="1">
              <a:spcBef>
                <a:spcPct val="0"/>
              </a:spcBef>
              <a:buFontTx/>
              <a:buNone/>
            </a:pPr>
            <a:r>
              <a:rPr lang="es-AR" altLang="es-AR" sz="1800">
                <a:latin typeface="Arial" panose="020B0604020202020204" pitchFamily="34" charset="0"/>
              </a:rPr>
              <a:t>Las universidades del grupo donde la I+D es una función más consolidada:</a:t>
            </a:r>
          </a:p>
          <a:p>
            <a:pPr eaLnBrk="1" hangingPunct="1">
              <a:spcBef>
                <a:spcPct val="0"/>
              </a:spcBef>
            </a:pPr>
            <a:r>
              <a:rPr lang="es-AR" altLang="es-AR" sz="1800">
                <a:latin typeface="Arial" panose="020B0604020202020204" pitchFamily="34" charset="0"/>
              </a:rPr>
              <a:t>Poseen más investigadores de dedicación completa</a:t>
            </a:r>
          </a:p>
          <a:p>
            <a:pPr eaLnBrk="1" hangingPunct="1">
              <a:spcBef>
                <a:spcPct val="0"/>
              </a:spcBef>
            </a:pPr>
            <a:r>
              <a:rPr lang="es-AR" altLang="es-AR" sz="1800">
                <a:latin typeface="Arial" panose="020B0604020202020204" pitchFamily="34" charset="0"/>
              </a:rPr>
              <a:t>Son instituciones más competitivas para cosechar fondos externos</a:t>
            </a:r>
          </a:p>
          <a:p>
            <a:pPr eaLnBrk="1" hangingPunct="1">
              <a:spcBef>
                <a:spcPct val="0"/>
              </a:spcBef>
            </a:pPr>
            <a:r>
              <a:rPr lang="es-AR" altLang="es-AR" sz="1800">
                <a:latin typeface="Arial" panose="020B0604020202020204" pitchFamily="34" charset="0"/>
              </a:rPr>
              <a:t>Se encuentran en contextos en general más favorables en cuanto a recursos y fortaleza institucional en el plano nacional o estadual</a:t>
            </a:r>
          </a:p>
          <a:p>
            <a:pPr eaLnBrk="1" hangingPunct="1">
              <a:spcBef>
                <a:spcPct val="0"/>
              </a:spcBef>
              <a:buFontTx/>
              <a:buNone/>
            </a:pPr>
            <a:endParaRPr lang="es-AR" altLang="es-AR" sz="1800">
              <a:latin typeface="Arial" panose="020B0604020202020204" pitchFamily="34" charset="0"/>
            </a:endParaRPr>
          </a:p>
          <a:p>
            <a:pPr eaLnBrk="1" hangingPunct="1">
              <a:spcBef>
                <a:spcPct val="0"/>
              </a:spcBef>
              <a:buFontTx/>
              <a:buNone/>
            </a:pPr>
            <a:r>
              <a:rPr lang="es-AR" altLang="es-AR" sz="1800">
                <a:latin typeface="Arial" panose="020B0604020202020204" pitchFamily="34" charset="0"/>
              </a:rPr>
              <a:t>Las universidades más jóvenes o con menos desarrollo relativo en I+D</a:t>
            </a:r>
          </a:p>
          <a:p>
            <a:pPr eaLnBrk="1" hangingPunct="1">
              <a:spcBef>
                <a:spcPct val="0"/>
              </a:spcBef>
            </a:pPr>
            <a:r>
              <a:rPr lang="es-AR" altLang="es-AR" sz="1800">
                <a:latin typeface="Arial" panose="020B0604020202020204" pitchFamily="34" charset="0"/>
              </a:rPr>
              <a:t>Financian sus actividades científico tecnológicas casi exclusivamente con fondos propios</a:t>
            </a:r>
          </a:p>
          <a:p>
            <a:pPr eaLnBrk="1" hangingPunct="1">
              <a:spcBef>
                <a:spcPct val="0"/>
              </a:spcBef>
            </a:pPr>
            <a:r>
              <a:rPr lang="es-AR" altLang="es-AR" sz="1800">
                <a:latin typeface="Arial" panose="020B0604020202020204" pitchFamily="34" charset="0"/>
              </a:rPr>
              <a:t>Poseen más investigadores de jornada parcial (simple o semi)</a:t>
            </a:r>
          </a:p>
          <a:p>
            <a:pPr eaLnBrk="1" hangingPunct="1">
              <a:spcBef>
                <a:spcPct val="0"/>
              </a:spcBef>
            </a:pPr>
            <a:r>
              <a:rPr lang="es-AR" altLang="es-AR" sz="1800">
                <a:latin typeface="Arial" panose="020B0604020202020204" pitchFamily="34" charset="0"/>
              </a:rPr>
              <a:t>Es menos frecuente la obtención de fondos externos</a:t>
            </a:r>
          </a:p>
          <a:p>
            <a:pPr eaLnBrk="1" hangingPunct="1">
              <a:spcBef>
                <a:spcPct val="0"/>
              </a:spcBef>
            </a:pPr>
            <a:r>
              <a:rPr lang="es-AR" altLang="es-AR" sz="1800">
                <a:latin typeface="Arial" panose="020B0604020202020204" pitchFamily="34" charset="0"/>
              </a:rPr>
              <a:t>Se encuentran en contextos menos favorables en cuanto a recursos o consolidación de las políticas de I+D</a:t>
            </a:r>
          </a:p>
          <a:p>
            <a:pPr eaLnBrk="1" hangingPunct="1">
              <a:spcBef>
                <a:spcPct val="0"/>
              </a:spcBef>
              <a:buFontTx/>
              <a:buNone/>
            </a:pPr>
            <a:endParaRPr lang="es-AR" altLang="es-AR" sz="2400" b="1" u="sng">
              <a:solidFill>
                <a:srgbClr val="005986"/>
              </a:solidFill>
              <a:latin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39750" y="476250"/>
            <a:ext cx="7920038" cy="461963"/>
          </a:xfrm>
          <a:prstGeom prst="rect">
            <a:avLst/>
          </a:prstGeom>
          <a:noFill/>
        </p:spPr>
        <p:txBody>
          <a:bodyPr>
            <a:spAutoFit/>
          </a:bodyPr>
          <a:lstStyle/>
          <a:p>
            <a:pPr>
              <a:defRPr/>
            </a:pPr>
            <a:r>
              <a:rPr lang="es-AR" sz="2400" b="1" dirty="0">
                <a:solidFill>
                  <a:srgbClr val="006699"/>
                </a:solidFill>
                <a:latin typeface="Arial Unicode MS" pitchFamily="34" charset="-128"/>
                <a:ea typeface="+mj-ea"/>
                <a:cs typeface="+mj-cs"/>
              </a:rPr>
              <a:t>Instituciones participantes del Taller de Buenos Aires</a:t>
            </a:r>
          </a:p>
        </p:txBody>
      </p:sp>
      <p:sp>
        <p:nvSpPr>
          <p:cNvPr id="17411" name="2 Marcador de contenido"/>
          <p:cNvSpPr txBox="1">
            <a:spLocks/>
          </p:cNvSpPr>
          <p:nvPr/>
        </p:nvSpPr>
        <p:spPr bwMode="auto">
          <a:xfrm>
            <a:off x="323850" y="1557338"/>
            <a:ext cx="8229600" cy="504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23888" indent="-51435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Clr>
                <a:srgbClr val="005986"/>
              </a:buClr>
              <a:buFont typeface="Wingdings" panose="05000000000000000000" pitchFamily="2" charset="2"/>
              <a:buChar char="ü"/>
            </a:pPr>
            <a:r>
              <a:rPr lang="es-AR" altLang="es-AR" sz="2200">
                <a:latin typeface="Arial Unicode MS" panose="020B0604020202020204" pitchFamily="34" charset="-128"/>
              </a:rPr>
              <a:t>Universidad Nacional del Litoral</a:t>
            </a:r>
          </a:p>
          <a:p>
            <a:pPr algn="just">
              <a:spcBef>
                <a:spcPct val="0"/>
              </a:spcBef>
              <a:buClr>
                <a:srgbClr val="005986"/>
              </a:buClr>
              <a:buFont typeface="Wingdings" panose="05000000000000000000" pitchFamily="2" charset="2"/>
              <a:buChar char="ü"/>
            </a:pPr>
            <a:r>
              <a:rPr lang="es-AR" altLang="es-AR" sz="2200">
                <a:latin typeface="Arial Unicode MS" panose="020B0604020202020204" pitchFamily="34" charset="-128"/>
              </a:rPr>
              <a:t>Universidad Nacional de La Plata </a:t>
            </a:r>
          </a:p>
          <a:p>
            <a:pPr algn="just">
              <a:spcBef>
                <a:spcPct val="0"/>
              </a:spcBef>
              <a:buClr>
                <a:srgbClr val="005986"/>
              </a:buClr>
              <a:buFont typeface="Wingdings" panose="05000000000000000000" pitchFamily="2" charset="2"/>
              <a:buChar char="ü"/>
            </a:pPr>
            <a:r>
              <a:rPr lang="es-AR" altLang="es-AR" sz="2200">
                <a:latin typeface="Arial Unicode MS" panose="020B0604020202020204" pitchFamily="34" charset="-128"/>
              </a:rPr>
              <a:t>Universidad Nacional de Buenos Aires</a:t>
            </a:r>
          </a:p>
          <a:p>
            <a:pPr algn="just">
              <a:spcBef>
                <a:spcPct val="0"/>
              </a:spcBef>
              <a:buClr>
                <a:srgbClr val="005986"/>
              </a:buClr>
              <a:buFont typeface="Wingdings" panose="05000000000000000000" pitchFamily="2" charset="2"/>
              <a:buChar char="ü"/>
            </a:pPr>
            <a:r>
              <a:rPr lang="es-AR" altLang="es-AR" sz="2200">
                <a:latin typeface="Arial Unicode MS" panose="020B0604020202020204" pitchFamily="34" charset="-128"/>
              </a:rPr>
              <a:t>Universidad Nacional del Nordeste</a:t>
            </a:r>
          </a:p>
          <a:p>
            <a:pPr algn="just">
              <a:spcBef>
                <a:spcPct val="0"/>
              </a:spcBef>
              <a:buClr>
                <a:srgbClr val="005986"/>
              </a:buClr>
              <a:buFont typeface="Wingdings" panose="05000000000000000000" pitchFamily="2" charset="2"/>
              <a:buChar char="ü"/>
            </a:pPr>
            <a:r>
              <a:rPr lang="es-AR" altLang="es-AR" sz="2200">
                <a:latin typeface="Arial Unicode MS" panose="020B0604020202020204" pitchFamily="34" charset="-128"/>
              </a:rPr>
              <a:t>Universidad Nacional de Rosario</a:t>
            </a:r>
          </a:p>
          <a:p>
            <a:pPr algn="just">
              <a:spcBef>
                <a:spcPct val="0"/>
              </a:spcBef>
              <a:buClr>
                <a:srgbClr val="005986"/>
              </a:buClr>
              <a:buFont typeface="Wingdings" panose="05000000000000000000" pitchFamily="2" charset="2"/>
              <a:buChar char="ü"/>
            </a:pPr>
            <a:r>
              <a:rPr lang="es-AR" altLang="es-AR" sz="2200">
                <a:latin typeface="Arial Unicode MS" panose="020B0604020202020204" pitchFamily="34" charset="-128"/>
              </a:rPr>
              <a:t>Universidad Federal de Santa María</a:t>
            </a:r>
          </a:p>
          <a:p>
            <a:pPr algn="just">
              <a:spcBef>
                <a:spcPct val="0"/>
              </a:spcBef>
              <a:buClr>
                <a:srgbClr val="005986"/>
              </a:buClr>
              <a:buFont typeface="Wingdings" panose="05000000000000000000" pitchFamily="2" charset="2"/>
              <a:buChar char="ü"/>
            </a:pPr>
            <a:r>
              <a:rPr lang="es-AR" altLang="es-AR" sz="2200">
                <a:latin typeface="Arial Unicode MS" panose="020B0604020202020204" pitchFamily="34" charset="-128"/>
              </a:rPr>
              <a:t>Universidad de la República – UDELAR</a:t>
            </a:r>
          </a:p>
          <a:p>
            <a:pPr algn="just">
              <a:spcBef>
                <a:spcPct val="0"/>
              </a:spcBef>
              <a:buClr>
                <a:srgbClr val="005986"/>
              </a:buClr>
              <a:buFont typeface="Wingdings" panose="05000000000000000000" pitchFamily="2" charset="2"/>
              <a:buChar char="ü"/>
            </a:pPr>
            <a:r>
              <a:rPr lang="es-AR" altLang="es-AR" sz="2200">
                <a:latin typeface="Arial Unicode MS" panose="020B0604020202020204" pitchFamily="34" charset="-128"/>
              </a:rPr>
              <a:t>Universidad de Santiago de Chile (USACH)</a:t>
            </a:r>
          </a:p>
          <a:p>
            <a:pPr algn="just">
              <a:spcBef>
                <a:spcPct val="0"/>
              </a:spcBef>
              <a:buClr>
                <a:srgbClr val="005986"/>
              </a:buClr>
              <a:buFont typeface="Wingdings" panose="05000000000000000000" pitchFamily="2" charset="2"/>
              <a:buChar char="ü"/>
            </a:pPr>
            <a:r>
              <a:rPr lang="es-AR" altLang="es-AR" sz="2200">
                <a:latin typeface="Arial Unicode MS" panose="020B0604020202020204" pitchFamily="34" charset="-128"/>
              </a:rPr>
              <a:t>Universidad de Playa Ancha</a:t>
            </a:r>
          </a:p>
          <a:p>
            <a:pPr algn="just">
              <a:spcBef>
                <a:spcPct val="0"/>
              </a:spcBef>
              <a:buClr>
                <a:srgbClr val="005986"/>
              </a:buClr>
              <a:buFont typeface="Wingdings" panose="05000000000000000000" pitchFamily="2" charset="2"/>
              <a:buChar char="ü"/>
            </a:pPr>
            <a:r>
              <a:rPr lang="es-AR" altLang="es-AR" sz="2200">
                <a:latin typeface="Arial Unicode MS" panose="020B0604020202020204" pitchFamily="34" charset="-128"/>
              </a:rPr>
              <a:t>Universidad Nacional de Asunción</a:t>
            </a:r>
          </a:p>
          <a:p>
            <a:pPr algn="just">
              <a:spcBef>
                <a:spcPct val="0"/>
              </a:spcBef>
              <a:buClr>
                <a:srgbClr val="005986"/>
              </a:buClr>
              <a:buFont typeface="Wingdings" panose="05000000000000000000" pitchFamily="2" charset="2"/>
              <a:buChar char="ü"/>
            </a:pPr>
            <a:r>
              <a:rPr lang="es-AR" altLang="es-AR" sz="2200">
                <a:latin typeface="Arial Unicode MS" panose="020B0604020202020204" pitchFamily="34" charset="-128"/>
              </a:rPr>
              <a:t>Universidad Nacional del Este</a:t>
            </a:r>
          </a:p>
          <a:p>
            <a:pPr algn="just">
              <a:spcBef>
                <a:spcPct val="0"/>
              </a:spcBef>
              <a:buClr>
                <a:srgbClr val="005986"/>
              </a:buClr>
              <a:buFont typeface="Wingdings" panose="05000000000000000000" pitchFamily="2" charset="2"/>
              <a:buChar char="ü"/>
            </a:pPr>
            <a:r>
              <a:rPr lang="es-AR" altLang="es-AR" sz="2200">
                <a:latin typeface="Arial Unicode MS" panose="020B0604020202020204" pitchFamily="34" charset="-128"/>
              </a:rPr>
              <a:t>Universidad Nacional de Itapúa</a:t>
            </a:r>
          </a:p>
          <a:p>
            <a:pPr algn="just">
              <a:spcBef>
                <a:spcPct val="0"/>
              </a:spcBef>
              <a:buClr>
                <a:srgbClr val="005986"/>
              </a:buClr>
              <a:buFont typeface="Wingdings" panose="05000000000000000000" pitchFamily="2" charset="2"/>
              <a:buChar char="ü"/>
            </a:pPr>
            <a:r>
              <a:rPr lang="es-AR" altLang="es-AR" sz="2200">
                <a:latin typeface="Arial Unicode MS" panose="020B0604020202020204" pitchFamily="34" charset="-128"/>
              </a:rPr>
              <a:t>Asociación Universidades Grupo Montevideo - AUGM</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03275" y="1989138"/>
            <a:ext cx="7272338" cy="4032250"/>
          </a:xfrm>
          <a:prstGeom prst="rect">
            <a:avLst/>
          </a:prstGeom>
          <a:ln>
            <a:noFill/>
          </a:ln>
        </p:spPr>
        <p:style>
          <a:lnRef idx="2">
            <a:schemeClr val="dk1"/>
          </a:lnRef>
          <a:fillRef idx="1">
            <a:schemeClr val="lt1"/>
          </a:fillRef>
          <a:effectRef idx="0">
            <a:schemeClr val="dk1"/>
          </a:effectRef>
          <a:fontRef idx="minor">
            <a:schemeClr val="dk1"/>
          </a:fontRef>
        </p:style>
        <p:txBody>
          <a:bodyPr anchor="ctr"/>
          <a:lstStyle/>
          <a:p>
            <a:pPr marL="285750" indent="-285750">
              <a:buFont typeface="Wingdings" pitchFamily="2" charset="2"/>
              <a:buChar char="Ø"/>
              <a:defRPr/>
            </a:pPr>
            <a:r>
              <a:rPr lang="es-AR" dirty="0">
                <a:solidFill>
                  <a:schemeClr val="tx1"/>
                </a:solidFill>
              </a:rPr>
              <a:t>Diferente desarrollo relativo de la función de I+D –y de los instrumentos a través de los cuáles se ejecuta- entre las universidades del grupo (motivos).</a:t>
            </a:r>
          </a:p>
          <a:p>
            <a:pPr marL="285750" indent="-285750">
              <a:buFont typeface="Wingdings" pitchFamily="2" charset="2"/>
              <a:buChar char="Ø"/>
              <a:defRPr/>
            </a:pPr>
            <a:r>
              <a:rPr lang="es-AR" dirty="0">
                <a:solidFill>
                  <a:schemeClr val="tx1"/>
                </a:solidFill>
              </a:rPr>
              <a:t>Para el </a:t>
            </a:r>
            <a:r>
              <a:rPr lang="es-AR" dirty="0" err="1">
                <a:solidFill>
                  <a:schemeClr val="tx1"/>
                </a:solidFill>
              </a:rPr>
              <a:t>staff</a:t>
            </a:r>
            <a:r>
              <a:rPr lang="es-AR" dirty="0">
                <a:solidFill>
                  <a:schemeClr val="tx1"/>
                </a:solidFill>
              </a:rPr>
              <a:t> de gestión de la I+D en las Universidades del grupo, el accionar de AUGM dedicado a la función es poco visible excepto por las Jornadas de Jóvenes Investigadores. Si bien se destaca el trabajo en núcleos disciplinares y comités académicos, al mismo tiempo se puntualiza que éstos agrupan a científicos de las universidades, y que la coordinación al nivel institucional es escasa.</a:t>
            </a:r>
          </a:p>
          <a:p>
            <a:pPr marL="285750" indent="-285750">
              <a:buFont typeface="Wingdings" pitchFamily="2" charset="2"/>
              <a:buChar char="Ø"/>
              <a:defRPr/>
            </a:pPr>
            <a:r>
              <a:rPr lang="es-AR" dirty="0">
                <a:solidFill>
                  <a:schemeClr val="tx1"/>
                </a:solidFill>
              </a:rPr>
              <a:t>Necesidad de planificar una estrategia para encontrar instrumentos “espejo” que potencie los financiamientos individuales de cada Universidad, así como un escaso conocimiento del impacto de los programas de intercambio de docentes y estudiantes de posgrado en lo que hace específicamente a la función investigación</a:t>
            </a:r>
          </a:p>
        </p:txBody>
      </p:sp>
      <p:sp>
        <p:nvSpPr>
          <p:cNvPr id="3" name="2 Rectángulo redondeado"/>
          <p:cNvSpPr/>
          <p:nvPr/>
        </p:nvSpPr>
        <p:spPr>
          <a:xfrm>
            <a:off x="1116013" y="1125538"/>
            <a:ext cx="6672262" cy="574675"/>
          </a:xfrm>
          <a:prstGeom prst="roundRect">
            <a:avLst/>
          </a:prstGeom>
          <a:ln>
            <a:noFill/>
          </a:ln>
        </p:spPr>
        <p:style>
          <a:lnRef idx="2">
            <a:schemeClr val="dk1"/>
          </a:lnRef>
          <a:fillRef idx="1">
            <a:schemeClr val="lt1"/>
          </a:fillRef>
          <a:effectRef idx="0">
            <a:schemeClr val="dk1"/>
          </a:effectRef>
          <a:fontRef idx="minor">
            <a:schemeClr val="dk1"/>
          </a:fontRef>
        </p:style>
        <p:txBody>
          <a:bodyPr anchor="ctr"/>
          <a:lstStyle/>
          <a:p>
            <a:pPr algn="ctr">
              <a:defRPr/>
            </a:pPr>
            <a:r>
              <a:rPr lang="es-AR" sz="2400" b="1" u="sng" dirty="0">
                <a:solidFill>
                  <a:srgbClr val="0070C0"/>
                </a:solidFill>
              </a:rPr>
              <a:t>Conclusiones del Trabajo en el Taller</a:t>
            </a:r>
          </a:p>
        </p:txBody>
      </p:sp>
      <p:pic>
        <p:nvPicPr>
          <p:cNvPr id="18436" name="Picture 3" descr="header pow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8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1331913" y="765175"/>
            <a:ext cx="6672262" cy="863600"/>
          </a:xfrm>
          <a:prstGeom prst="roundRect">
            <a:avLst/>
          </a:prstGeom>
          <a:ln>
            <a:noFill/>
          </a:ln>
        </p:spPr>
        <p:style>
          <a:lnRef idx="2">
            <a:schemeClr val="dk1"/>
          </a:lnRef>
          <a:fillRef idx="1">
            <a:schemeClr val="lt1"/>
          </a:fillRef>
          <a:effectRef idx="0">
            <a:schemeClr val="dk1"/>
          </a:effectRef>
          <a:fontRef idx="minor">
            <a:schemeClr val="dk1"/>
          </a:fontRef>
        </p:style>
        <p:txBody>
          <a:bodyPr anchor="ctr"/>
          <a:lstStyle/>
          <a:p>
            <a:pPr algn="ctr">
              <a:defRPr/>
            </a:pPr>
            <a:r>
              <a:rPr lang="es-AR" sz="2400" b="1" u="sng" dirty="0">
                <a:solidFill>
                  <a:srgbClr val="0070C0"/>
                </a:solidFill>
              </a:rPr>
              <a:t>Algunas Estrategias sugeridas</a:t>
            </a:r>
          </a:p>
        </p:txBody>
      </p:sp>
      <p:sp>
        <p:nvSpPr>
          <p:cNvPr id="3" name="2 Rectángulo"/>
          <p:cNvSpPr/>
          <p:nvPr/>
        </p:nvSpPr>
        <p:spPr>
          <a:xfrm>
            <a:off x="803275" y="1341438"/>
            <a:ext cx="7272338" cy="4032250"/>
          </a:xfrm>
          <a:prstGeom prst="rect">
            <a:avLst/>
          </a:prstGeom>
          <a:ln>
            <a:noFill/>
          </a:ln>
        </p:spPr>
        <p:style>
          <a:lnRef idx="2">
            <a:schemeClr val="dk1"/>
          </a:lnRef>
          <a:fillRef idx="1">
            <a:schemeClr val="lt1"/>
          </a:fillRef>
          <a:effectRef idx="0">
            <a:schemeClr val="dk1"/>
          </a:effectRef>
          <a:fontRef idx="minor">
            <a:schemeClr val="dk1"/>
          </a:fontRef>
        </p:style>
        <p:txBody>
          <a:bodyPr anchor="ctr"/>
          <a:lstStyle/>
          <a:p>
            <a:pPr marL="285750" indent="-285750">
              <a:spcBef>
                <a:spcPts val="600"/>
              </a:spcBef>
              <a:buFont typeface="Wingdings" pitchFamily="2" charset="2"/>
              <a:buChar char="Ø"/>
              <a:defRPr/>
            </a:pPr>
            <a:r>
              <a:rPr lang="es-AR" dirty="0"/>
              <a:t>la elaboración de un repertorio o banco de instrumentos propios de las universidades, sobre la base de la encuesta realizada en este proyecto, </a:t>
            </a:r>
          </a:p>
          <a:p>
            <a:pPr marL="285750" indent="-285750">
              <a:spcBef>
                <a:spcPts val="600"/>
              </a:spcBef>
              <a:buFont typeface="Wingdings" pitchFamily="2" charset="2"/>
              <a:buChar char="Ø"/>
              <a:defRPr/>
            </a:pPr>
            <a:r>
              <a:rPr lang="es-AR" dirty="0"/>
              <a:t>el impulso de los ND y CA como redes que puedan buscar financiamiento, </a:t>
            </a:r>
          </a:p>
          <a:p>
            <a:pPr marL="285750" indent="-285750">
              <a:spcBef>
                <a:spcPts val="600"/>
              </a:spcBef>
              <a:buFont typeface="Wingdings" pitchFamily="2" charset="2"/>
              <a:buChar char="Ø"/>
              <a:defRPr/>
            </a:pPr>
            <a:r>
              <a:rPr lang="es-AR" dirty="0"/>
              <a:t>la selección de temas prioritarios para investigación en el grupo,  </a:t>
            </a:r>
          </a:p>
          <a:p>
            <a:pPr marL="285750" indent="-285750">
              <a:spcBef>
                <a:spcPts val="600"/>
              </a:spcBef>
              <a:buFont typeface="Wingdings" pitchFamily="2" charset="2"/>
              <a:buChar char="Ø"/>
              <a:defRPr/>
            </a:pPr>
            <a:r>
              <a:rPr lang="es-AR" dirty="0"/>
              <a:t>la consolidación de un espacio institucional de I+D,</a:t>
            </a:r>
          </a:p>
          <a:p>
            <a:pPr marL="285750" indent="-285750">
              <a:spcBef>
                <a:spcPts val="600"/>
              </a:spcBef>
              <a:buFont typeface="Wingdings" pitchFamily="2" charset="2"/>
              <a:buChar char="Ø"/>
              <a:defRPr/>
            </a:pPr>
            <a:r>
              <a:rPr lang="es-AR" dirty="0">
                <a:solidFill>
                  <a:schemeClr val="tx1"/>
                </a:solidFill>
              </a:rPr>
              <a:t>Mayor articulación al interior del Grupo entre la función de I+D y Posgrado</a:t>
            </a:r>
          </a:p>
        </p:txBody>
      </p:sp>
      <p:pic>
        <p:nvPicPr>
          <p:cNvPr id="19460" name="Picture 3" descr="header pow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8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3" descr="header pow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8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Rectángulo"/>
          <p:cNvSpPr/>
          <p:nvPr/>
        </p:nvSpPr>
        <p:spPr>
          <a:xfrm>
            <a:off x="250825" y="1412875"/>
            <a:ext cx="8281988" cy="2954338"/>
          </a:xfrm>
          <a:prstGeom prst="rect">
            <a:avLst/>
          </a:prstGeom>
        </p:spPr>
        <p:txBody>
          <a:bodyPr>
            <a:spAutoFit/>
          </a:bodyPr>
          <a:lstStyle/>
          <a:p>
            <a:pPr>
              <a:defRPr/>
            </a:pPr>
            <a:r>
              <a:rPr lang="es-AR" sz="2400" b="1" u="sng" dirty="0">
                <a:solidFill>
                  <a:srgbClr val="006699"/>
                </a:solidFill>
                <a:latin typeface="Arial" charset="0"/>
                <a:cs typeface="+mn-cs"/>
              </a:rPr>
              <a:t>Algunos desafíos estratégicos</a:t>
            </a:r>
          </a:p>
          <a:p>
            <a:pPr>
              <a:defRPr/>
            </a:pPr>
            <a:endParaRPr lang="es-AR" sz="2400" b="1" u="sng" dirty="0">
              <a:solidFill>
                <a:srgbClr val="006699"/>
              </a:solidFill>
              <a:latin typeface="Arial" charset="0"/>
              <a:cs typeface="+mn-cs"/>
            </a:endParaRPr>
          </a:p>
          <a:p>
            <a:pPr marL="285750" indent="-285750">
              <a:buFont typeface="Wingdings" pitchFamily="2" charset="2"/>
              <a:buChar char="Ø"/>
              <a:defRPr/>
            </a:pPr>
            <a:r>
              <a:rPr lang="es-AR" dirty="0">
                <a:latin typeface="Arial" charset="0"/>
                <a:cs typeface="+mn-cs"/>
              </a:rPr>
              <a:t>Articular las fortalezas temáticas de las universidades del grupo</a:t>
            </a:r>
          </a:p>
          <a:p>
            <a:pPr marL="285750" indent="-285750">
              <a:buFont typeface="Wingdings" pitchFamily="2" charset="2"/>
              <a:buChar char="Ø"/>
              <a:defRPr/>
            </a:pPr>
            <a:r>
              <a:rPr lang="es-AR" dirty="0">
                <a:latin typeface="Arial" charset="0"/>
                <a:cs typeface="+mn-cs"/>
              </a:rPr>
              <a:t>Mejorar la captación de fondos externos para proyectos del interés del grupo no sólo de cada universidad sino al interior de las universidades, en aquellas áreas o disciplinas de menor desarrollo relativo</a:t>
            </a:r>
          </a:p>
          <a:p>
            <a:pPr>
              <a:defRPr/>
            </a:pPr>
            <a:endParaRPr lang="es-AR" sz="2400" b="1" u="sng" dirty="0">
              <a:solidFill>
                <a:srgbClr val="005986"/>
              </a:solidFill>
              <a:latin typeface="Arial" charset="0"/>
              <a:cs typeface="+mn-cs"/>
            </a:endParaRPr>
          </a:p>
          <a:p>
            <a:pPr>
              <a:defRPr/>
            </a:pPr>
            <a:endParaRPr lang="es-AR" sz="2400" b="1" u="sng" dirty="0">
              <a:solidFill>
                <a:srgbClr val="005986"/>
              </a:solidFill>
              <a:latin typeface="Arial" charset="0"/>
              <a:cs typeface="+mn-cs"/>
            </a:endParaRPr>
          </a:p>
          <a:p>
            <a:pPr>
              <a:defRPr/>
            </a:pPr>
            <a:endParaRPr lang="es-AR" dirty="0">
              <a:latin typeface="Arial" charset="0"/>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4213" y="1557338"/>
            <a:ext cx="8218487" cy="3743325"/>
          </a:xfrm>
        </p:spPr>
        <p:txBody>
          <a:bodyPr/>
          <a:lstStyle/>
          <a:p>
            <a:pPr algn="l" eaLnBrk="1" hangingPunct="1"/>
            <a:r>
              <a:rPr lang="es-ES" altLang="es-AR" sz="2400" b="1">
                <a:solidFill>
                  <a:srgbClr val="006699"/>
                </a:solidFill>
                <a:latin typeface="Arial Unicode MS" panose="020B0604020202020204" pitchFamily="34" charset="-128"/>
              </a:rPr>
              <a:t>Itinerario</a:t>
            </a:r>
            <a:br>
              <a:rPr lang="es-ES" altLang="es-AR" sz="2400" b="1">
                <a:solidFill>
                  <a:srgbClr val="006699"/>
                </a:solidFill>
                <a:latin typeface="Arial Unicode MS" panose="020B0604020202020204" pitchFamily="34" charset="-128"/>
              </a:rPr>
            </a:br>
            <a:br>
              <a:rPr lang="es-ES" altLang="es-AR" sz="2400" b="1">
                <a:latin typeface="Arial Unicode MS" panose="020B0604020202020204" pitchFamily="34" charset="-128"/>
              </a:rPr>
            </a:br>
            <a:r>
              <a:rPr lang="es-ES" altLang="es-AR" sz="2400">
                <a:latin typeface="Arial Unicode MS" panose="020B0604020202020204" pitchFamily="34" charset="-128"/>
              </a:rPr>
              <a:t>Objetivos del proyecto</a:t>
            </a:r>
            <a:br>
              <a:rPr lang="es-ES" altLang="es-AR" sz="2400">
                <a:latin typeface="Arial Unicode MS" panose="020B0604020202020204" pitchFamily="34" charset="-128"/>
              </a:rPr>
            </a:br>
            <a:r>
              <a:rPr lang="es-ES" altLang="es-AR" sz="2400">
                <a:latin typeface="Arial Unicode MS" panose="020B0604020202020204" pitchFamily="34" charset="-128"/>
              </a:rPr>
              <a:t>Instituciones participantes</a:t>
            </a:r>
            <a:br>
              <a:rPr lang="es-ES" altLang="es-AR" sz="2400">
                <a:latin typeface="Arial Unicode MS" panose="020B0604020202020204" pitchFamily="34" charset="-128"/>
              </a:rPr>
            </a:br>
            <a:r>
              <a:rPr lang="es-ES" altLang="es-AR" sz="2400">
                <a:latin typeface="Arial Unicode MS" panose="020B0604020202020204" pitchFamily="34" charset="-128"/>
              </a:rPr>
              <a:t>La metodología y el enfoque</a:t>
            </a:r>
            <a:br>
              <a:rPr lang="es-ES" altLang="es-AR" sz="2400">
                <a:latin typeface="Arial Unicode MS" panose="020B0604020202020204" pitchFamily="34" charset="-128"/>
              </a:rPr>
            </a:br>
            <a:r>
              <a:rPr lang="es-ES" altLang="es-AR" sz="2400">
                <a:latin typeface="Arial Unicode MS" panose="020B0604020202020204" pitchFamily="34" charset="-128"/>
              </a:rPr>
              <a:t>Algunos resultados destacados</a:t>
            </a:r>
            <a:br>
              <a:rPr lang="es-ES" altLang="es-AR" sz="2400">
                <a:latin typeface="Arial Unicode MS" panose="020B0604020202020204" pitchFamily="34" charset="-128"/>
              </a:rPr>
            </a:br>
            <a:br>
              <a:rPr lang="es-ES" altLang="es-AR" sz="2400">
                <a:latin typeface="Arial Unicode MS" panose="020B0604020202020204" pitchFamily="34" charset="-128"/>
              </a:rPr>
            </a:br>
            <a:endParaRPr lang="es-ES" altLang="es-AR" sz="2400">
              <a:latin typeface="Arial Unicode MS" panose="020B0604020202020204" pitchFamily="34" charset="-128"/>
            </a:endParaRPr>
          </a:p>
        </p:txBody>
      </p:sp>
      <p:pic>
        <p:nvPicPr>
          <p:cNvPr id="3075" name="Picture 5" descr="header pow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8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8313" y="1412875"/>
            <a:ext cx="8218487" cy="2447925"/>
          </a:xfrm>
        </p:spPr>
        <p:txBody>
          <a:bodyPr/>
          <a:lstStyle/>
          <a:p>
            <a:pPr algn="l"/>
            <a:br>
              <a:rPr lang="es-AR" altLang="es-AR" sz="2400">
                <a:latin typeface="Arial Unicode MS" panose="020B0604020202020204" pitchFamily="34" charset="-128"/>
              </a:rPr>
            </a:br>
            <a:br>
              <a:rPr lang="es-AR" altLang="es-AR" sz="2400">
                <a:latin typeface="Arial Unicode MS" panose="020B0604020202020204" pitchFamily="34" charset="-128"/>
              </a:rPr>
            </a:br>
            <a:br>
              <a:rPr lang="es-AR" altLang="es-AR" sz="2400">
                <a:latin typeface="Arial Unicode MS" panose="020B0604020202020204" pitchFamily="34" charset="-128"/>
              </a:rPr>
            </a:br>
            <a:br>
              <a:rPr lang="es-AR" altLang="es-AR" sz="2400">
                <a:latin typeface="Arial Unicode MS" panose="020B0604020202020204" pitchFamily="34" charset="-128"/>
              </a:rPr>
            </a:br>
            <a:br>
              <a:rPr lang="es-AR" altLang="es-AR" sz="2400">
                <a:latin typeface="Arial Unicode MS" panose="020B0604020202020204" pitchFamily="34" charset="-128"/>
              </a:rPr>
            </a:br>
            <a:br>
              <a:rPr lang="es-AR" altLang="es-AR" sz="2400">
                <a:latin typeface="Arial Unicode MS" panose="020B0604020202020204" pitchFamily="34" charset="-128"/>
              </a:rPr>
            </a:br>
            <a:r>
              <a:rPr lang="es-AR" altLang="es-AR" sz="2400" b="1">
                <a:solidFill>
                  <a:srgbClr val="005986"/>
                </a:solidFill>
                <a:latin typeface="Arial Unicode MS" panose="020B0604020202020204" pitchFamily="34" charset="-128"/>
              </a:rPr>
              <a:t>Objetivo general</a:t>
            </a:r>
            <a:br>
              <a:rPr lang="es-AR" altLang="es-AR" sz="2400">
                <a:latin typeface="Arial Unicode MS" panose="020B0604020202020204" pitchFamily="34" charset="-128"/>
              </a:rPr>
            </a:br>
            <a:br>
              <a:rPr lang="es-AR" altLang="es-AR" sz="2400">
                <a:latin typeface="Arial Unicode MS" panose="020B0604020202020204" pitchFamily="34" charset="-128"/>
              </a:rPr>
            </a:br>
            <a:r>
              <a:rPr lang="es-AR" altLang="es-AR" sz="2400">
                <a:latin typeface="Arial Unicode MS" panose="020B0604020202020204" pitchFamily="34" charset="-128"/>
              </a:rPr>
              <a:t>Analizar los diversos mecanismos e instrumentos de promoción y ejecución de proyectos de investigación al interior de la Universidades de la AUGM</a:t>
            </a:r>
            <a:br>
              <a:rPr lang="es-AR" altLang="es-AR" sz="2400">
                <a:latin typeface="Arial Unicode MS" panose="020B0604020202020204" pitchFamily="34" charset="-128"/>
              </a:rPr>
            </a:br>
            <a:br>
              <a:rPr lang="es-AR" altLang="es-AR" sz="2400">
                <a:latin typeface="Arial Unicode MS" panose="020B0604020202020204" pitchFamily="34" charset="-128"/>
              </a:rPr>
            </a:br>
            <a:br>
              <a:rPr lang="es-ES" altLang="es-AR" sz="2400"/>
            </a:br>
            <a:br>
              <a:rPr lang="es-ES" altLang="es-AR" sz="2400" b="1">
                <a:solidFill>
                  <a:srgbClr val="006699"/>
                </a:solidFill>
                <a:latin typeface="Arial Unicode MS" panose="020B0604020202020204" pitchFamily="34" charset="-128"/>
              </a:rPr>
            </a:br>
            <a:br>
              <a:rPr lang="es-ES" altLang="es-AR" sz="2400" b="1">
                <a:latin typeface="Arial Unicode MS" panose="020B0604020202020204" pitchFamily="34" charset="-128"/>
              </a:rPr>
            </a:br>
            <a:br>
              <a:rPr lang="es-ES" altLang="es-AR" sz="2400">
                <a:latin typeface="Arial Unicode MS" panose="020B0604020202020204" pitchFamily="34" charset="-128"/>
              </a:rPr>
            </a:br>
            <a:br>
              <a:rPr lang="es-ES" altLang="es-AR" sz="2400">
                <a:latin typeface="Arial Unicode MS" panose="020B0604020202020204" pitchFamily="34" charset="-128"/>
              </a:rPr>
            </a:br>
            <a:endParaRPr lang="es-ES" altLang="es-AR" sz="2400">
              <a:latin typeface="Arial Unicode MS" panose="020B0604020202020204" pitchFamily="34" charset="-128"/>
            </a:endParaRPr>
          </a:p>
        </p:txBody>
      </p:sp>
      <p:pic>
        <p:nvPicPr>
          <p:cNvPr id="4099" name="Picture 5" descr="header pow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8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95288" y="1125538"/>
            <a:ext cx="8578850" cy="5732462"/>
          </a:xfrm>
        </p:spPr>
        <p:txBody>
          <a:bodyPr/>
          <a:lstStyle/>
          <a:p>
            <a:pPr marL="342900" indent="-342900" algn="l">
              <a:buFontTx/>
              <a:buChar char="•"/>
            </a:pPr>
            <a:br>
              <a:rPr lang="es-AR" altLang="es-AR" sz="2400">
                <a:latin typeface="Arial Unicode MS" panose="020B0604020202020204" pitchFamily="34" charset="-128"/>
              </a:rPr>
            </a:br>
            <a:br>
              <a:rPr lang="es-AR" altLang="es-AR" sz="2400">
                <a:latin typeface="Arial Unicode MS" panose="020B0604020202020204" pitchFamily="34" charset="-128"/>
              </a:rPr>
            </a:br>
            <a:br>
              <a:rPr lang="es-AR" altLang="es-AR" sz="2400">
                <a:latin typeface="Arial Unicode MS" panose="020B0604020202020204" pitchFamily="34" charset="-128"/>
              </a:rPr>
            </a:br>
            <a:br>
              <a:rPr lang="es-AR" altLang="es-AR" sz="2400">
                <a:latin typeface="Arial Unicode MS" panose="020B0604020202020204" pitchFamily="34" charset="-128"/>
              </a:rPr>
            </a:br>
            <a:r>
              <a:rPr lang="es-AR" altLang="es-AR" sz="2400" b="1">
                <a:solidFill>
                  <a:srgbClr val="006699"/>
                </a:solidFill>
                <a:latin typeface="Arial Unicode MS" panose="020B0604020202020204" pitchFamily="34" charset="-128"/>
              </a:rPr>
              <a:t>Objetivos particulares</a:t>
            </a:r>
            <a:br>
              <a:rPr lang="es-AR" altLang="es-AR" sz="2400">
                <a:solidFill>
                  <a:srgbClr val="006699"/>
                </a:solidFill>
                <a:latin typeface="Arial Unicode MS" panose="020B0604020202020204" pitchFamily="34" charset="-128"/>
              </a:rPr>
            </a:br>
            <a:br>
              <a:rPr lang="es-AR" altLang="es-AR" sz="2400">
                <a:solidFill>
                  <a:srgbClr val="006699"/>
                </a:solidFill>
                <a:latin typeface="Arial Unicode MS" panose="020B0604020202020204" pitchFamily="34" charset="-128"/>
              </a:rPr>
            </a:br>
            <a:r>
              <a:rPr lang="es-AR" altLang="es-AR" sz="2400">
                <a:latin typeface="Arial Unicode MS" panose="020B0604020202020204" pitchFamily="34" charset="-128"/>
              </a:rPr>
              <a:t>Conocer modalidades de  financiamiento de la investigación en las universidades del grupo.</a:t>
            </a:r>
            <a:br>
              <a:rPr lang="es-AR" altLang="es-AR" sz="2400">
                <a:latin typeface="Arial Unicode MS" panose="020B0604020202020204" pitchFamily="34" charset="-128"/>
              </a:rPr>
            </a:br>
            <a:r>
              <a:rPr lang="es-AR" altLang="es-AR" sz="2400">
                <a:latin typeface="Arial Unicode MS" panose="020B0604020202020204" pitchFamily="34" charset="-128"/>
              </a:rPr>
              <a:t>Evaluar acceso a fondos de investigación no universitarios en universidades de AUGM.</a:t>
            </a:r>
            <a:br>
              <a:rPr lang="es-AR" altLang="es-AR" sz="2400">
                <a:latin typeface="Arial Unicode MS" panose="020B0604020202020204" pitchFamily="34" charset="-128"/>
              </a:rPr>
            </a:br>
            <a:r>
              <a:rPr lang="es-AR" altLang="es-AR" sz="2400">
                <a:latin typeface="Arial Unicode MS" panose="020B0604020202020204" pitchFamily="34" charset="-128"/>
              </a:rPr>
              <a:t>Proponer herramientas de financiamiento novedosas o mejoras en las existentes, enfocadas a temas prioritarios de la red.</a:t>
            </a:r>
            <a:br>
              <a:rPr lang="es-AR" altLang="es-AR" sz="2400">
                <a:latin typeface="Arial Unicode MS" panose="020B0604020202020204" pitchFamily="34" charset="-128"/>
              </a:rPr>
            </a:br>
            <a:r>
              <a:rPr lang="es-AR" altLang="es-AR" sz="2400">
                <a:latin typeface="Arial Unicode MS" panose="020B0604020202020204" pitchFamily="34" charset="-128"/>
              </a:rPr>
              <a:t>Facilitar articulación de proyectos de universidades del grupo en redes de investigación</a:t>
            </a:r>
            <a:br>
              <a:rPr lang="es-ES" altLang="es-AR" sz="2400"/>
            </a:br>
            <a:br>
              <a:rPr lang="es-ES" altLang="es-AR" sz="2400" b="1">
                <a:solidFill>
                  <a:srgbClr val="006699"/>
                </a:solidFill>
                <a:latin typeface="Arial Unicode MS" panose="020B0604020202020204" pitchFamily="34" charset="-128"/>
              </a:rPr>
            </a:br>
            <a:br>
              <a:rPr lang="es-ES" altLang="es-AR" sz="2400" b="1">
                <a:latin typeface="Arial Unicode MS" panose="020B0604020202020204" pitchFamily="34" charset="-128"/>
              </a:rPr>
            </a:br>
            <a:br>
              <a:rPr lang="es-ES" altLang="es-AR" sz="2400">
                <a:latin typeface="Arial Unicode MS" panose="020B0604020202020204" pitchFamily="34" charset="-128"/>
              </a:rPr>
            </a:br>
            <a:br>
              <a:rPr lang="es-ES" altLang="es-AR" sz="2400">
                <a:latin typeface="Arial Unicode MS" panose="020B0604020202020204" pitchFamily="34" charset="-128"/>
              </a:rPr>
            </a:br>
            <a:endParaRPr lang="es-ES" altLang="es-AR" sz="2400">
              <a:latin typeface="Arial Unicode MS" panose="020B0604020202020204" pitchFamily="34" charset="-128"/>
            </a:endParaRPr>
          </a:p>
        </p:txBody>
      </p:sp>
      <p:pic>
        <p:nvPicPr>
          <p:cNvPr id="5123" name="Picture 5" descr="header pow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8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 descr="header pow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8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2 Marcador de contenido"/>
          <p:cNvSpPr>
            <a:spLocks noGrp="1"/>
          </p:cNvSpPr>
          <p:nvPr>
            <p:ph type="title"/>
          </p:nvPr>
        </p:nvSpPr>
        <p:spPr>
          <a:xfrm>
            <a:off x="323850" y="2420938"/>
            <a:ext cx="8229600" cy="2952750"/>
          </a:xfrm>
        </p:spPr>
        <p:txBody>
          <a:bodyPr/>
          <a:lstStyle/>
          <a:p>
            <a:pPr marL="623888" indent="-514350" algn="l">
              <a:lnSpc>
                <a:spcPct val="150000"/>
              </a:lnSpc>
              <a:buClr>
                <a:srgbClr val="005986"/>
              </a:buClr>
              <a:buFont typeface="Wingdings" panose="05000000000000000000" pitchFamily="2" charset="2"/>
              <a:buChar char="ü"/>
            </a:pPr>
            <a:r>
              <a:rPr lang="es-AR" altLang="es-AR" sz="2400">
                <a:latin typeface="Arial Unicode MS" panose="020B0604020202020204" pitchFamily="34" charset="-128"/>
              </a:rPr>
              <a:t>Universidad Nacional del Litoral</a:t>
            </a:r>
            <a:br>
              <a:rPr lang="es-AR" altLang="es-AR" sz="2400">
                <a:latin typeface="Arial Unicode MS" panose="020B0604020202020204" pitchFamily="34" charset="-128"/>
              </a:rPr>
            </a:br>
            <a:r>
              <a:rPr lang="es-AR" altLang="es-AR" sz="2400">
                <a:latin typeface="Arial Unicode MS" panose="020B0604020202020204" pitchFamily="34" charset="-128"/>
              </a:rPr>
              <a:t>Universidad Nacional de Córdoba</a:t>
            </a:r>
            <a:br>
              <a:rPr lang="es-AR" altLang="es-AR" sz="2400">
                <a:latin typeface="Arial Unicode MS" panose="020B0604020202020204" pitchFamily="34" charset="-128"/>
              </a:rPr>
            </a:br>
            <a:r>
              <a:rPr lang="es-AR" altLang="es-AR" sz="2400">
                <a:latin typeface="Arial Unicode MS" panose="020B0604020202020204" pitchFamily="34" charset="-128"/>
              </a:rPr>
              <a:t>Universidad Federal de Santa María</a:t>
            </a:r>
            <a:br>
              <a:rPr lang="es-AR" altLang="es-AR" sz="2400">
                <a:latin typeface="Arial Unicode MS" panose="020B0604020202020204" pitchFamily="34" charset="-128"/>
              </a:rPr>
            </a:br>
            <a:r>
              <a:rPr lang="es-AR" altLang="es-AR" sz="2400">
                <a:latin typeface="Arial Unicode MS" panose="020B0604020202020204" pitchFamily="34" charset="-128"/>
              </a:rPr>
              <a:t>Universidad de la República – UDELAR</a:t>
            </a:r>
            <a:br>
              <a:rPr lang="es-AR" altLang="es-AR" sz="2400">
                <a:latin typeface="Arial Unicode MS" panose="020B0604020202020204" pitchFamily="34" charset="-128"/>
              </a:rPr>
            </a:br>
            <a:r>
              <a:rPr lang="es-AR" altLang="es-AR" sz="2400">
                <a:latin typeface="Arial Unicode MS" panose="020B0604020202020204" pitchFamily="34" charset="-128"/>
              </a:rPr>
              <a:t>Universidad de Santiago de Chile (USACH)</a:t>
            </a:r>
            <a:br>
              <a:rPr lang="es-AR" altLang="es-AR" sz="2400">
                <a:latin typeface="Arial Unicode MS" panose="020B0604020202020204" pitchFamily="34" charset="-128"/>
              </a:rPr>
            </a:br>
            <a:r>
              <a:rPr lang="es-AR" altLang="es-AR" sz="2400">
                <a:latin typeface="Arial Unicode MS" panose="020B0604020202020204" pitchFamily="34" charset="-128"/>
              </a:rPr>
              <a:t>Asociación Universidades Grupo Montevideo - AUGM</a:t>
            </a:r>
          </a:p>
        </p:txBody>
      </p:sp>
      <p:sp>
        <p:nvSpPr>
          <p:cNvPr id="4" name="3 CuadroTexto"/>
          <p:cNvSpPr txBox="1"/>
          <p:nvPr/>
        </p:nvSpPr>
        <p:spPr>
          <a:xfrm>
            <a:off x="539750" y="1341438"/>
            <a:ext cx="6119813" cy="460375"/>
          </a:xfrm>
          <a:prstGeom prst="rect">
            <a:avLst/>
          </a:prstGeom>
          <a:noFill/>
        </p:spPr>
        <p:txBody>
          <a:bodyPr>
            <a:spAutoFit/>
          </a:bodyPr>
          <a:lstStyle/>
          <a:p>
            <a:pPr>
              <a:defRPr/>
            </a:pPr>
            <a:r>
              <a:rPr lang="es-AR" sz="2400" b="1" dirty="0">
                <a:solidFill>
                  <a:srgbClr val="006699"/>
                </a:solidFill>
                <a:latin typeface="Arial Unicode MS" pitchFamily="34" charset="-128"/>
                <a:ea typeface="+mj-ea"/>
                <a:cs typeface="+mj-cs"/>
              </a:rPr>
              <a:t>Instituciones participantes del Proyecto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11188" y="333375"/>
            <a:ext cx="8281987" cy="619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838200" indent="539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br>
              <a:rPr lang="es-ES" altLang="es-AR" sz="2000"/>
            </a:br>
            <a:r>
              <a:rPr lang="es-AR" altLang="es-AR" sz="2400" b="1">
                <a:solidFill>
                  <a:srgbClr val="005986"/>
                </a:solidFill>
                <a:latin typeface="Arial" panose="020B0604020202020204" pitchFamily="34" charset="0"/>
              </a:rPr>
              <a:t>Contextualización del diseño institucional vinculado a la I+D en cada país que </a:t>
            </a:r>
            <a:r>
              <a:rPr lang="es-ES" altLang="es-AR" sz="2400" b="1">
                <a:solidFill>
                  <a:srgbClr val="005986"/>
                </a:solidFill>
                <a:latin typeface="Arial" panose="020B0604020202020204" pitchFamily="34" charset="0"/>
              </a:rPr>
              <a:t>aloja universidades del grupo AUGM</a:t>
            </a:r>
          </a:p>
          <a:p>
            <a:pPr eaLnBrk="1" hangingPunct="1">
              <a:spcBef>
                <a:spcPct val="0"/>
              </a:spcBef>
              <a:buFontTx/>
              <a:buNone/>
            </a:pPr>
            <a:endParaRPr lang="es-ES" altLang="es-AR" sz="2400" b="1">
              <a:solidFill>
                <a:srgbClr val="005986"/>
              </a:solidFill>
              <a:latin typeface="Arial" panose="020B0604020202020204" pitchFamily="34" charset="0"/>
            </a:endParaRPr>
          </a:p>
          <a:p>
            <a:pPr eaLnBrk="1" hangingPunct="1">
              <a:spcBef>
                <a:spcPct val="0"/>
              </a:spcBef>
              <a:buFontTx/>
              <a:buNone/>
            </a:pPr>
            <a:br>
              <a:rPr lang="es-ES" altLang="es-AR" sz="2400">
                <a:solidFill>
                  <a:srgbClr val="006699"/>
                </a:solidFill>
                <a:latin typeface="Arial Unicode MS" panose="020B0604020202020204" pitchFamily="34" charset="-128"/>
              </a:rPr>
            </a:br>
            <a:br>
              <a:rPr lang="es-ES" altLang="es-AR" sz="2000"/>
            </a:br>
            <a:endParaRPr lang="es-ES" altLang="es-AR" sz="2000"/>
          </a:p>
        </p:txBody>
      </p:sp>
      <p:pic>
        <p:nvPicPr>
          <p:cNvPr id="7171" name="Picture 3" descr="header pow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8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157163" y="1341438"/>
            <a:ext cx="8281987" cy="467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838200" indent="53975"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br>
              <a:rPr lang="es-ES" altLang="es-AR" sz="2000" dirty="0">
                <a:solidFill>
                  <a:srgbClr val="005986"/>
                </a:solidFill>
                <a:cs typeface="Arial" charset="0"/>
              </a:rPr>
            </a:br>
            <a:r>
              <a:rPr lang="es-AR" altLang="es-AR" sz="2400" b="1" dirty="0">
                <a:solidFill>
                  <a:srgbClr val="005986"/>
                </a:solidFill>
                <a:latin typeface="Arial" charset="0"/>
                <a:cs typeface="Arial" charset="0"/>
              </a:rPr>
              <a:t>La Asociación de Universidades del Grupo Montevideo: financiamiento para investigación en las Universidades de AUGM  </a:t>
            </a:r>
          </a:p>
          <a:p>
            <a:pPr eaLnBrk="1" hangingPunct="1">
              <a:spcBef>
                <a:spcPct val="0"/>
              </a:spcBef>
              <a:buFontTx/>
              <a:buNone/>
              <a:defRPr/>
            </a:pPr>
            <a:endParaRPr lang="es-AR" altLang="es-AR" sz="2400" b="1" dirty="0">
              <a:solidFill>
                <a:srgbClr val="005986"/>
              </a:solidFill>
              <a:latin typeface="Arial" charset="0"/>
              <a:cs typeface="Arial" charset="0"/>
            </a:endParaRPr>
          </a:p>
          <a:p>
            <a:pPr eaLnBrk="1" hangingPunct="1">
              <a:spcBef>
                <a:spcPct val="0"/>
              </a:spcBef>
              <a:buFontTx/>
              <a:buNone/>
              <a:defRPr/>
            </a:pPr>
            <a:r>
              <a:rPr lang="es-AR" altLang="es-AR" sz="2400" b="1" dirty="0">
                <a:solidFill>
                  <a:srgbClr val="005986"/>
                </a:solidFill>
                <a:latin typeface="Arial" charset="0"/>
                <a:cs typeface="Arial" charset="0"/>
              </a:rPr>
              <a:t>Datos del Relevamiento</a:t>
            </a:r>
            <a:endParaRPr lang="es-ES" altLang="es-AR" sz="2400" b="1" dirty="0">
              <a:solidFill>
                <a:srgbClr val="005986"/>
              </a:solidFill>
              <a:latin typeface="Arial" charset="0"/>
              <a:cs typeface="Arial" charset="0"/>
            </a:endParaRPr>
          </a:p>
          <a:p>
            <a:pPr marL="1181100" indent="-342900">
              <a:buFontTx/>
              <a:buChar char="-"/>
              <a:defRPr/>
            </a:pPr>
            <a:r>
              <a:rPr lang="es-AR" sz="2400" b="1" dirty="0">
                <a:solidFill>
                  <a:srgbClr val="005986"/>
                </a:solidFill>
                <a:cs typeface="Arial" charset="0"/>
              </a:rPr>
              <a:t>19 Universidades</a:t>
            </a:r>
          </a:p>
          <a:p>
            <a:pPr marL="1181100" indent="-342900">
              <a:buFontTx/>
              <a:buChar char="-"/>
              <a:defRPr/>
            </a:pPr>
            <a:r>
              <a:rPr lang="es-AR" sz="2400" b="1" dirty="0">
                <a:solidFill>
                  <a:srgbClr val="005986"/>
                </a:solidFill>
                <a:cs typeface="Arial" charset="0"/>
              </a:rPr>
              <a:t>27 Instrumentos relevados</a:t>
            </a:r>
          </a:p>
          <a:p>
            <a:pPr eaLnBrk="1" hangingPunct="1">
              <a:spcBef>
                <a:spcPct val="0"/>
              </a:spcBef>
              <a:buFontTx/>
              <a:buNone/>
              <a:defRPr/>
            </a:pPr>
            <a:endParaRPr lang="es-ES" altLang="es-AR" sz="2400" b="1" dirty="0">
              <a:solidFill>
                <a:srgbClr val="005986"/>
              </a:solidFill>
              <a:latin typeface="Arial" charset="0"/>
              <a:cs typeface="Arial" charset="0"/>
            </a:endParaRPr>
          </a:p>
          <a:p>
            <a:pPr eaLnBrk="1" hangingPunct="1">
              <a:spcBef>
                <a:spcPct val="0"/>
              </a:spcBef>
              <a:buFontTx/>
              <a:buNone/>
              <a:defRPr/>
            </a:pPr>
            <a:br>
              <a:rPr lang="es-ES" altLang="es-AR" sz="2400" dirty="0">
                <a:solidFill>
                  <a:srgbClr val="006699"/>
                </a:solidFill>
                <a:latin typeface="Arial Unicode MS" pitchFamily="34" charset="-128"/>
                <a:cs typeface="Arial" charset="0"/>
              </a:rPr>
            </a:br>
            <a:br>
              <a:rPr lang="es-ES" altLang="es-AR" sz="2000" dirty="0">
                <a:cs typeface="Arial" charset="0"/>
              </a:rPr>
            </a:br>
            <a:endParaRPr lang="es-ES" altLang="es-AR" sz="2000" dirty="0">
              <a:cs typeface="Arial" charset="0"/>
            </a:endParaRPr>
          </a:p>
        </p:txBody>
      </p:sp>
      <p:pic>
        <p:nvPicPr>
          <p:cNvPr id="8195" name="Picture 3" descr="header pow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8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descr="header pow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8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4 Rectángulo"/>
          <p:cNvSpPr>
            <a:spLocks noChangeArrowheads="1"/>
          </p:cNvSpPr>
          <p:nvPr/>
        </p:nvSpPr>
        <p:spPr bwMode="auto">
          <a:xfrm>
            <a:off x="1042988" y="981075"/>
            <a:ext cx="6985000"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AR" altLang="es-AR" sz="2000">
                <a:latin typeface="Arial" panose="020B0604020202020204" pitchFamily="34" charset="0"/>
              </a:rPr>
              <a:t>En total se relevaron </a:t>
            </a:r>
            <a:r>
              <a:rPr lang="es-AR" altLang="es-AR" sz="2000" b="1" u="sng">
                <a:solidFill>
                  <a:srgbClr val="005986"/>
                </a:solidFill>
                <a:latin typeface="Arial" panose="020B0604020202020204" pitchFamily="34" charset="0"/>
              </a:rPr>
              <a:t>27 instrumentos I+D</a:t>
            </a:r>
            <a:r>
              <a:rPr lang="es-AR" altLang="es-AR" sz="2000">
                <a:latin typeface="Arial" panose="020B0604020202020204" pitchFamily="34" charset="0"/>
              </a:rPr>
              <a:t>, lo que significa que algunas de las Universidades del grupo han identificado </a:t>
            </a:r>
            <a:r>
              <a:rPr lang="es-AR" altLang="es-AR" sz="2000" b="1" u="sng">
                <a:solidFill>
                  <a:srgbClr val="005986"/>
                </a:solidFill>
                <a:latin typeface="Arial" panose="020B0604020202020204" pitchFamily="34" charset="0"/>
              </a:rPr>
              <a:t>dos </a:t>
            </a:r>
            <a:r>
              <a:rPr lang="es-AR" altLang="es-AR" sz="2000">
                <a:latin typeface="Arial" panose="020B0604020202020204" pitchFamily="34" charset="0"/>
              </a:rPr>
              <a:t>instrumentos como los más relevantes, ellas son:</a:t>
            </a:r>
          </a:p>
          <a:p>
            <a:pPr eaLnBrk="1" hangingPunct="1">
              <a:spcBef>
                <a:spcPct val="0"/>
              </a:spcBef>
              <a:buFontTx/>
              <a:buNone/>
            </a:pPr>
            <a:endParaRPr lang="es-AR" altLang="es-AR" sz="2000">
              <a:latin typeface="Arial" panose="020B0604020202020204" pitchFamily="34" charset="0"/>
            </a:endParaRPr>
          </a:p>
        </p:txBody>
      </p:sp>
      <p:graphicFrame>
        <p:nvGraphicFramePr>
          <p:cNvPr id="6" name="5 Tabla"/>
          <p:cNvGraphicFramePr>
            <a:graphicFrameLocks noGrp="1"/>
          </p:cNvGraphicFramePr>
          <p:nvPr/>
        </p:nvGraphicFramePr>
        <p:xfrm>
          <a:off x="2411413" y="3068638"/>
          <a:ext cx="6337300" cy="3457577"/>
        </p:xfrm>
        <a:graphic>
          <a:graphicData uri="http://schemas.openxmlformats.org/drawingml/2006/table">
            <a:tbl>
              <a:tblPr/>
              <a:tblGrid>
                <a:gridCol w="4328046">
                  <a:extLst>
                    <a:ext uri="{9D8B030D-6E8A-4147-A177-3AD203B41FA5}">
                      <a16:colId xmlns:a16="http://schemas.microsoft.com/office/drawing/2014/main" val="20000"/>
                    </a:ext>
                  </a:extLst>
                </a:gridCol>
                <a:gridCol w="2009254">
                  <a:extLst>
                    <a:ext uri="{9D8B030D-6E8A-4147-A177-3AD203B41FA5}">
                      <a16:colId xmlns:a16="http://schemas.microsoft.com/office/drawing/2014/main" val="20001"/>
                    </a:ext>
                  </a:extLst>
                </a:gridCol>
              </a:tblGrid>
              <a:tr h="560866">
                <a:tc>
                  <a:txBody>
                    <a:bodyPr/>
                    <a:lstStyle/>
                    <a:p>
                      <a:pPr algn="ctr">
                        <a:lnSpc>
                          <a:spcPct val="115000"/>
                        </a:lnSpc>
                        <a:spcAft>
                          <a:spcPts val="600"/>
                        </a:spcAft>
                      </a:pPr>
                      <a:r>
                        <a:rPr lang="es-AR" sz="1600" b="1" dirty="0">
                          <a:latin typeface="Arial" pitchFamily="34" charset="0"/>
                          <a:ea typeface="Calibri"/>
                          <a:cs typeface="Arial" pitchFamily="34" charset="0"/>
                        </a:rPr>
                        <a:t>Objetivos</a:t>
                      </a:r>
                      <a:endParaRPr lang="es-AR" sz="1600" dirty="0">
                        <a:latin typeface="Arial" pitchFamily="34" charset="0"/>
                        <a:ea typeface="Calibri"/>
                        <a:cs typeface="Arial"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a:lnSpc>
                          <a:spcPct val="115000"/>
                        </a:lnSpc>
                        <a:spcAft>
                          <a:spcPts val="600"/>
                        </a:spcAft>
                      </a:pPr>
                      <a:r>
                        <a:rPr lang="es-AR" sz="1600" b="1">
                          <a:latin typeface="Arial" pitchFamily="34" charset="0"/>
                          <a:ea typeface="Calibri"/>
                          <a:cs typeface="Arial" pitchFamily="34" charset="0"/>
                        </a:rPr>
                        <a:t>Porcentaje de respuestas</a:t>
                      </a:r>
                      <a:endParaRPr lang="es-AR" sz="1600">
                        <a:latin typeface="Arial" pitchFamily="34" charset="0"/>
                        <a:ea typeface="Calibri"/>
                        <a:cs typeface="Arial"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10000"/>
                  </a:ext>
                </a:extLst>
              </a:tr>
              <a:tr h="467169">
                <a:tc>
                  <a:txBody>
                    <a:bodyPr/>
                    <a:lstStyle/>
                    <a:p>
                      <a:pPr algn="just">
                        <a:lnSpc>
                          <a:spcPct val="115000"/>
                        </a:lnSpc>
                        <a:spcAft>
                          <a:spcPts val="600"/>
                        </a:spcAft>
                      </a:pPr>
                      <a:r>
                        <a:rPr lang="es-AR" sz="1600" dirty="0">
                          <a:latin typeface="Arial" pitchFamily="34" charset="0"/>
                          <a:ea typeface="Calibri"/>
                          <a:cs typeface="Arial" pitchFamily="34" charset="0"/>
                        </a:rPr>
                        <a:t>Financiamiento de Proyectos de </a:t>
                      </a:r>
                      <a:r>
                        <a:rPr lang="es-AR" sz="1600" dirty="0" err="1">
                          <a:latin typeface="Arial" pitchFamily="34" charset="0"/>
                          <a:ea typeface="Calibri"/>
                          <a:cs typeface="Arial" pitchFamily="34" charset="0"/>
                        </a:rPr>
                        <a:t>I+D+i</a:t>
                      </a:r>
                      <a:endParaRPr lang="es-AR" sz="1600" dirty="0">
                        <a:latin typeface="Arial" pitchFamily="34" charset="0"/>
                        <a:ea typeface="Calibri"/>
                        <a:cs typeface="Arial"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600"/>
                        </a:spcAft>
                      </a:pPr>
                      <a:r>
                        <a:rPr lang="es-AR" sz="1600">
                          <a:latin typeface="Arial" pitchFamily="34" charset="0"/>
                          <a:ea typeface="Calibri"/>
                          <a:cs typeface="Arial" pitchFamily="34" charset="0"/>
                        </a:rPr>
                        <a:t>37.5%</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67169">
                <a:tc>
                  <a:txBody>
                    <a:bodyPr/>
                    <a:lstStyle/>
                    <a:p>
                      <a:pPr algn="just">
                        <a:lnSpc>
                          <a:spcPct val="115000"/>
                        </a:lnSpc>
                        <a:spcAft>
                          <a:spcPts val="600"/>
                        </a:spcAft>
                      </a:pPr>
                      <a:r>
                        <a:rPr lang="es-AR" sz="1600">
                          <a:latin typeface="Arial" pitchFamily="34" charset="0"/>
                          <a:ea typeface="Calibri"/>
                          <a:cs typeface="Arial" pitchFamily="34" charset="0"/>
                        </a:rPr>
                        <a:t>Formación de Recursos Humanos*</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600"/>
                        </a:spcAft>
                      </a:pPr>
                      <a:r>
                        <a:rPr lang="es-AR" sz="1600">
                          <a:latin typeface="Arial" pitchFamily="34" charset="0"/>
                          <a:ea typeface="Calibri"/>
                          <a:cs typeface="Arial" pitchFamily="34" charset="0"/>
                        </a:rPr>
                        <a:t>25%</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67169">
                <a:tc>
                  <a:txBody>
                    <a:bodyPr/>
                    <a:lstStyle/>
                    <a:p>
                      <a:pPr algn="just">
                        <a:lnSpc>
                          <a:spcPct val="115000"/>
                        </a:lnSpc>
                        <a:spcAft>
                          <a:spcPts val="600"/>
                        </a:spcAft>
                      </a:pPr>
                      <a:r>
                        <a:rPr lang="es-AR" sz="1600" dirty="0">
                          <a:latin typeface="Arial" pitchFamily="34" charset="0"/>
                          <a:ea typeface="Calibri"/>
                          <a:cs typeface="Arial" pitchFamily="34" charset="0"/>
                        </a:rPr>
                        <a:t>Generación de nuevos conocimientos</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600"/>
                        </a:spcAft>
                      </a:pPr>
                      <a:r>
                        <a:rPr lang="es-AR" sz="1600">
                          <a:latin typeface="Arial" pitchFamily="34" charset="0"/>
                          <a:ea typeface="Calibri"/>
                          <a:cs typeface="Arial" pitchFamily="34" charset="0"/>
                        </a:rPr>
                        <a:t>25%</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67169">
                <a:tc>
                  <a:txBody>
                    <a:bodyPr/>
                    <a:lstStyle/>
                    <a:p>
                      <a:pPr algn="just">
                        <a:lnSpc>
                          <a:spcPct val="115000"/>
                        </a:lnSpc>
                        <a:spcAft>
                          <a:spcPts val="600"/>
                        </a:spcAft>
                      </a:pPr>
                      <a:r>
                        <a:rPr lang="es-AR" sz="1600">
                          <a:latin typeface="Arial" pitchFamily="34" charset="0"/>
                          <a:ea typeface="Calibri"/>
                          <a:cs typeface="Arial" pitchFamily="34" charset="0"/>
                        </a:rPr>
                        <a:t>Mejora de equipamiento científico</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600"/>
                        </a:spcAft>
                      </a:pPr>
                      <a:r>
                        <a:rPr lang="es-AR" sz="1600">
                          <a:latin typeface="Arial" pitchFamily="34" charset="0"/>
                          <a:ea typeface="Calibri"/>
                          <a:cs typeface="Arial" pitchFamily="34" charset="0"/>
                        </a:rPr>
                        <a:t>19%</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67169">
                <a:tc>
                  <a:txBody>
                    <a:bodyPr/>
                    <a:lstStyle/>
                    <a:p>
                      <a:pPr algn="just">
                        <a:lnSpc>
                          <a:spcPct val="115000"/>
                        </a:lnSpc>
                        <a:spcAft>
                          <a:spcPts val="600"/>
                        </a:spcAft>
                      </a:pPr>
                      <a:r>
                        <a:rPr lang="es-AR" sz="1600">
                          <a:latin typeface="Arial" pitchFamily="34" charset="0"/>
                          <a:ea typeface="Calibri"/>
                          <a:cs typeface="Arial" pitchFamily="34" charset="0"/>
                        </a:rPr>
                        <a:t>Asistencias en Políticas de CTI</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600"/>
                        </a:spcAft>
                      </a:pPr>
                      <a:r>
                        <a:rPr lang="es-AR" sz="1600">
                          <a:latin typeface="Arial" pitchFamily="34" charset="0"/>
                          <a:ea typeface="Calibri"/>
                          <a:cs typeface="Arial" pitchFamily="34" charset="0"/>
                        </a:rPr>
                        <a:t>6%</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60866">
                <a:tc>
                  <a:txBody>
                    <a:bodyPr/>
                    <a:lstStyle/>
                    <a:p>
                      <a:pPr algn="just">
                        <a:lnSpc>
                          <a:spcPct val="115000"/>
                        </a:lnSpc>
                        <a:spcAft>
                          <a:spcPts val="600"/>
                        </a:spcAft>
                      </a:pPr>
                      <a:r>
                        <a:rPr lang="es-AR" sz="1600">
                          <a:latin typeface="Arial" pitchFamily="34" charset="0"/>
                          <a:ea typeface="Calibri"/>
                          <a:cs typeface="Arial" pitchFamily="34" charset="0"/>
                        </a:rPr>
                        <a:t>Mejora de la Investigación en áreas de Posgraduación </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600"/>
                        </a:spcAft>
                      </a:pPr>
                      <a:r>
                        <a:rPr lang="es-AR" sz="1600" dirty="0">
                          <a:latin typeface="Arial" pitchFamily="34" charset="0"/>
                          <a:ea typeface="Calibri"/>
                          <a:cs typeface="Arial" pitchFamily="34" charset="0"/>
                        </a:rPr>
                        <a:t>6%</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7" name="6 Rectángulo redondeado"/>
          <p:cNvSpPr/>
          <p:nvPr/>
        </p:nvSpPr>
        <p:spPr>
          <a:xfrm>
            <a:off x="250825" y="3429000"/>
            <a:ext cx="1944688" cy="21605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9247" name="7 CuadroTexto"/>
          <p:cNvSpPr txBox="1">
            <a:spLocks noChangeArrowheads="1"/>
          </p:cNvSpPr>
          <p:nvPr/>
        </p:nvSpPr>
        <p:spPr bwMode="auto">
          <a:xfrm>
            <a:off x="323850" y="3716338"/>
            <a:ext cx="1800225"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AR" altLang="es-AR" sz="2000" b="1">
                <a:solidFill>
                  <a:srgbClr val="005986"/>
                </a:solidFill>
                <a:latin typeface="Arial" panose="020B0604020202020204" pitchFamily="34" charset="0"/>
              </a:rPr>
              <a:t>Objetivos de los instrumentos de I+D relevados</a:t>
            </a:r>
            <a:endParaRPr lang="es-AR" altLang="es-AR" sz="2000">
              <a:solidFill>
                <a:srgbClr val="005986"/>
              </a:solidFill>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 descr="header pow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8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4 Rectángulo"/>
          <p:cNvSpPr>
            <a:spLocks noChangeArrowheads="1"/>
          </p:cNvSpPr>
          <p:nvPr/>
        </p:nvSpPr>
        <p:spPr bwMode="auto">
          <a:xfrm>
            <a:off x="971550" y="1268413"/>
            <a:ext cx="6985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AR" altLang="es-AR" sz="2000">
                <a:latin typeface="Arial" panose="020B0604020202020204" pitchFamily="34" charset="0"/>
              </a:rPr>
              <a:t>De los datos recopilados, se verifica un predominio de la </a:t>
            </a:r>
            <a:r>
              <a:rPr lang="es-AR" altLang="es-AR" sz="2000" b="1" u="sng">
                <a:solidFill>
                  <a:srgbClr val="005986"/>
                </a:solidFill>
                <a:latin typeface="Arial" panose="020B0604020202020204" pitchFamily="34" charset="0"/>
              </a:rPr>
              <a:t>gestión centralizada </a:t>
            </a:r>
            <a:r>
              <a:rPr lang="es-AR" altLang="es-AR" sz="2000">
                <a:latin typeface="Arial" panose="020B0604020202020204" pitchFamily="34" charset="0"/>
              </a:rPr>
              <a:t>de los instrumentos de I+D </a:t>
            </a:r>
          </a:p>
        </p:txBody>
      </p:sp>
      <p:graphicFrame>
        <p:nvGraphicFramePr>
          <p:cNvPr id="9" name="8 Gráfico"/>
          <p:cNvGraphicFramePr/>
          <p:nvPr/>
        </p:nvGraphicFramePr>
        <p:xfrm>
          <a:off x="1979712" y="2204864"/>
          <a:ext cx="4752528" cy="2736304"/>
        </p:xfrm>
        <a:graphic>
          <a:graphicData uri="http://schemas.openxmlformats.org/drawingml/2006/chart">
            <c:chart xmlns:c="http://schemas.openxmlformats.org/drawingml/2006/chart" xmlns:r="http://schemas.openxmlformats.org/officeDocument/2006/relationships" r:id="rId4"/>
          </a:graphicData>
        </a:graphic>
      </p:graphicFrame>
      <p:sp>
        <p:nvSpPr>
          <p:cNvPr id="10" name="9 Rectángulo redondeado"/>
          <p:cNvSpPr/>
          <p:nvPr/>
        </p:nvSpPr>
        <p:spPr>
          <a:xfrm>
            <a:off x="3059113" y="5229225"/>
            <a:ext cx="3097212" cy="6477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10246" name="10 CuadroTexto"/>
          <p:cNvSpPr txBox="1">
            <a:spLocks noChangeArrowheads="1"/>
          </p:cNvSpPr>
          <p:nvPr/>
        </p:nvSpPr>
        <p:spPr bwMode="auto">
          <a:xfrm>
            <a:off x="3132138" y="5300663"/>
            <a:ext cx="29527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AR" altLang="es-AR" sz="2000" b="1">
                <a:solidFill>
                  <a:srgbClr val="005986"/>
                </a:solidFill>
                <a:latin typeface="Arial" panose="020B0604020202020204" pitchFamily="34" charset="0"/>
              </a:rPr>
              <a:t>Modalidad de gestión</a:t>
            </a:r>
            <a:endParaRPr lang="es-AR" altLang="es-AR" sz="2000">
              <a:solidFill>
                <a:srgbClr val="005986"/>
              </a:solidFill>
              <a:latin typeface="Arial" panose="020B0604020202020204" pitchFamily="34" charset="0"/>
            </a:endParaRPr>
          </a:p>
        </p:txBody>
      </p:sp>
    </p:spTree>
  </p:cSld>
  <p:clrMapOvr>
    <a:masterClrMapping/>
  </p:clrMapOvr>
</p:sld>
</file>

<file path=ppt/theme/theme1.xml><?xml version="1.0" encoding="utf-8"?>
<a:theme xmlns:a="http://schemas.openxmlformats.org/drawingml/2006/main" name="Tema de Office">
  <a:themeElements>
    <a:clrScheme name="Escala de grises">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Escala de grises">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3162</TotalTime>
  <Words>799</Words>
  <Application>Microsoft Office PowerPoint</Application>
  <PresentationFormat>Presentación en pantalla (4:3)</PresentationFormat>
  <Paragraphs>115</Paragraphs>
  <Slides>19</Slides>
  <Notes>16</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19</vt:i4>
      </vt:variant>
    </vt:vector>
  </HeadingPairs>
  <TitlesOfParts>
    <vt:vector size="24" baseType="lpstr">
      <vt:lpstr>Arial</vt:lpstr>
      <vt:lpstr>Calibri</vt:lpstr>
      <vt:lpstr>Arial Unicode MS</vt:lpstr>
      <vt:lpstr>Wingdings</vt:lpstr>
      <vt:lpstr>Tema de Office</vt:lpstr>
      <vt:lpstr>Instrumentos de promoción de I+D en universidades de AUGM </vt:lpstr>
      <vt:lpstr>Itinerario  Objetivos del proyecto Instituciones participantes La metodología y el enfoque Algunos resultados destacados  </vt:lpstr>
      <vt:lpstr>      Objetivo general  Analizar los diversos mecanismos e instrumentos de promoción y ejecución de proyectos de investigación al interior de la Universidades de la AUGM       </vt:lpstr>
      <vt:lpstr>    Objetivos particulares  Conocer modalidades de  financiamiento de la investigación en las universidades del grupo. Evaluar acceso a fondos de investigación no universitarios en universidades de AUGM. Proponer herramientas de financiamiento novedosas o mejoras en las existentes, enfocadas a temas prioritarios de la red. Facilitar articulación de proyectos de universidades del grupo en redes de investigación     </vt:lpstr>
      <vt:lpstr>Universidad Nacional del Litoral Universidad Nacional de Córdoba Universidad Federal de Santa María Universidad de la República – UDELAR Universidad de Santiago de Chile (USACH) Asociación Universidades Grupo Montevideo - AUGM</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Taller de evaluación de instrumentos de I+D Universidad Nacional del Litoral</dc:title>
  <dc:creator>luchilo</dc:creator>
  <cp:lastModifiedBy>Erica Hynes</cp:lastModifiedBy>
  <cp:revision>261</cp:revision>
  <dcterms:created xsi:type="dcterms:W3CDTF">2011-10-04T14:27:00Z</dcterms:created>
  <dcterms:modified xsi:type="dcterms:W3CDTF">2016-05-09T20:25:33Z</dcterms:modified>
</cp:coreProperties>
</file>